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6"/>
  </p:notesMasterIdLst>
  <p:sldIdLst>
    <p:sldId id="256" r:id="rId2"/>
    <p:sldId id="277" r:id="rId3"/>
    <p:sldId id="278" r:id="rId4"/>
    <p:sldId id="279" r:id="rId5"/>
    <p:sldId id="280" r:id="rId6"/>
    <p:sldId id="259" r:id="rId7"/>
    <p:sldId id="260" r:id="rId8"/>
    <p:sldId id="261" r:id="rId9"/>
    <p:sldId id="282" r:id="rId10"/>
    <p:sldId id="292" r:id="rId11"/>
    <p:sldId id="262" r:id="rId12"/>
    <p:sldId id="263" r:id="rId13"/>
    <p:sldId id="288" r:id="rId14"/>
    <p:sldId id="289" r:id="rId15"/>
    <p:sldId id="290" r:id="rId16"/>
    <p:sldId id="265" r:id="rId17"/>
    <p:sldId id="267" r:id="rId18"/>
    <p:sldId id="268" r:id="rId19"/>
    <p:sldId id="281" r:id="rId20"/>
    <p:sldId id="266" r:id="rId21"/>
    <p:sldId id="272" r:id="rId22"/>
    <p:sldId id="284" r:id="rId23"/>
    <p:sldId id="293" r:id="rId24"/>
    <p:sldId id="258" r:id="rId25"/>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6D3163A-9BF0-4759-A3F1-E510C5D7B20B}">
          <p14:sldIdLst>
            <p14:sldId id="256"/>
            <p14:sldId id="277"/>
            <p14:sldId id="278"/>
            <p14:sldId id="279"/>
            <p14:sldId id="280"/>
            <p14:sldId id="259"/>
          </p14:sldIdLst>
        </p14:section>
        <p14:section name="Untitled Section" id="{C5578074-35F2-4208-9C7A-2190A9D4DA7D}">
          <p14:sldIdLst>
            <p14:sldId id="260"/>
            <p14:sldId id="261"/>
            <p14:sldId id="282"/>
            <p14:sldId id="292"/>
            <p14:sldId id="262"/>
            <p14:sldId id="263"/>
            <p14:sldId id="288"/>
            <p14:sldId id="289"/>
            <p14:sldId id="290"/>
            <p14:sldId id="265"/>
            <p14:sldId id="267"/>
            <p14:sldId id="268"/>
          </p14:sldIdLst>
        </p14:section>
        <p14:section name="Untitled Section" id="{9DBBFFD0-16C8-40D1-BB9C-725B56BAA77E}">
          <p14:sldIdLst>
            <p14:sldId id="281"/>
            <p14:sldId id="266"/>
            <p14:sldId id="272"/>
            <p14:sldId id="284"/>
            <p14:sldId id="293"/>
            <p14:sldId id="258"/>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39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tson, Veronica N" initials="WVN" lastIdx="7" clrIdx="0">
    <p:extLst>
      <p:ext uri="{19B8F6BF-5375-455C-9EA6-DF929625EA0E}">
        <p15:presenceInfo xmlns:p15="http://schemas.microsoft.com/office/powerpoint/2012/main" userId="S-1-5-21-2744878847-1876734302-662453930-21854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485D"/>
    <a:srgbClr val="47637F"/>
    <a:srgbClr val="397AAC"/>
    <a:srgbClr val="558ED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397" autoAdjust="0"/>
    <p:restoredTop sz="88522" autoAdjust="0"/>
  </p:normalViewPr>
  <p:slideViewPr>
    <p:cSldViewPr snapToGrid="0" snapToObjects="1" showGuides="1">
      <p:cViewPr varScale="1">
        <p:scale>
          <a:sx n="101" d="100"/>
          <a:sy n="101" d="100"/>
        </p:scale>
        <p:origin x="450" y="102"/>
      </p:cViewPr>
      <p:guideLst>
        <p:guide orient="horz" pos="2160"/>
        <p:guide pos="3840"/>
        <p:guide pos="394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322A11D-B1C6-41A7-923A-AE4E583C1952}" type="doc">
      <dgm:prSet loTypeId="urn:microsoft.com/office/officeart/2005/8/layout/cycle7" loCatId="cycle" qsTypeId="urn:microsoft.com/office/officeart/2005/8/quickstyle/simple1" qsCatId="simple" csTypeId="urn:microsoft.com/office/officeart/2005/8/colors/accent1_2" csCatId="accent1" phldr="1"/>
      <dgm:spPr/>
      <dgm:t>
        <a:bodyPr/>
        <a:lstStyle/>
        <a:p>
          <a:endParaRPr lang="en-US"/>
        </a:p>
      </dgm:t>
    </dgm:pt>
    <dgm:pt modelId="{520C9316-1054-45D7-87C6-0E7EB264C2AC}">
      <dgm:prSet phldrT="[Text]"/>
      <dgm:spPr/>
      <dgm:t>
        <a:bodyPr/>
        <a:lstStyle/>
        <a:p>
          <a:r>
            <a:rPr lang="en-US" dirty="0"/>
            <a:t>What?</a:t>
          </a:r>
        </a:p>
      </dgm:t>
    </dgm:pt>
    <dgm:pt modelId="{1B600766-D9CF-419F-94A3-E3BF7AC01B33}" type="parTrans" cxnId="{A559407C-8C36-42A1-BEBC-BFC87E3587FD}">
      <dgm:prSet/>
      <dgm:spPr/>
      <dgm:t>
        <a:bodyPr/>
        <a:lstStyle/>
        <a:p>
          <a:endParaRPr lang="en-US"/>
        </a:p>
      </dgm:t>
    </dgm:pt>
    <dgm:pt modelId="{519D9661-E89C-439E-8374-FF1CC46C56B2}" type="sibTrans" cxnId="{A559407C-8C36-42A1-BEBC-BFC87E3587FD}">
      <dgm:prSet/>
      <dgm:spPr/>
      <dgm:t>
        <a:bodyPr/>
        <a:lstStyle/>
        <a:p>
          <a:endParaRPr lang="en-US" dirty="0"/>
        </a:p>
      </dgm:t>
    </dgm:pt>
    <dgm:pt modelId="{0A3A31E5-756F-4C13-97EF-D9343C6EAB7F}">
      <dgm:prSet phldrT="[Text]"/>
      <dgm:spPr/>
      <dgm:t>
        <a:bodyPr/>
        <a:lstStyle/>
        <a:p>
          <a:r>
            <a:rPr lang="en-US" dirty="0"/>
            <a:t>Why?</a:t>
          </a:r>
        </a:p>
      </dgm:t>
    </dgm:pt>
    <dgm:pt modelId="{3FC2C7FC-2CD4-475D-8661-9F992E58D6D4}" type="parTrans" cxnId="{A36A2A0E-5494-4BE4-A59E-B2E71CB3D086}">
      <dgm:prSet/>
      <dgm:spPr/>
      <dgm:t>
        <a:bodyPr/>
        <a:lstStyle/>
        <a:p>
          <a:endParaRPr lang="en-US"/>
        </a:p>
      </dgm:t>
    </dgm:pt>
    <dgm:pt modelId="{6AA69F04-CFA0-4F89-A467-67E2CDE0CCBF}" type="sibTrans" cxnId="{A36A2A0E-5494-4BE4-A59E-B2E71CB3D086}">
      <dgm:prSet/>
      <dgm:spPr/>
      <dgm:t>
        <a:bodyPr/>
        <a:lstStyle/>
        <a:p>
          <a:endParaRPr lang="en-US" dirty="0"/>
        </a:p>
      </dgm:t>
    </dgm:pt>
    <dgm:pt modelId="{8162FB7B-28C0-405B-A949-DFBB4F9B3985}">
      <dgm:prSet phldrT="[Text]"/>
      <dgm:spPr/>
      <dgm:t>
        <a:bodyPr/>
        <a:lstStyle/>
        <a:p>
          <a:r>
            <a:rPr lang="en-US" dirty="0"/>
            <a:t>How?</a:t>
          </a:r>
        </a:p>
      </dgm:t>
    </dgm:pt>
    <dgm:pt modelId="{F03413D5-B48A-43FB-98AF-65FA9032CD5F}" type="parTrans" cxnId="{36C7699D-93C0-4C06-BD9F-9D93C91B5B56}">
      <dgm:prSet/>
      <dgm:spPr/>
      <dgm:t>
        <a:bodyPr/>
        <a:lstStyle/>
        <a:p>
          <a:endParaRPr lang="en-US"/>
        </a:p>
      </dgm:t>
    </dgm:pt>
    <dgm:pt modelId="{FB75E616-A7EE-4ECE-8ACA-43D7D3A46B05}" type="sibTrans" cxnId="{36C7699D-93C0-4C06-BD9F-9D93C91B5B56}">
      <dgm:prSet/>
      <dgm:spPr/>
      <dgm:t>
        <a:bodyPr/>
        <a:lstStyle/>
        <a:p>
          <a:endParaRPr lang="en-US" dirty="0"/>
        </a:p>
      </dgm:t>
    </dgm:pt>
    <dgm:pt modelId="{BD04C9AC-09F0-4676-950C-556D33096678}" type="pres">
      <dgm:prSet presAssocID="{3322A11D-B1C6-41A7-923A-AE4E583C1952}" presName="Name0" presStyleCnt="0">
        <dgm:presLayoutVars>
          <dgm:dir/>
          <dgm:resizeHandles val="exact"/>
        </dgm:presLayoutVars>
      </dgm:prSet>
      <dgm:spPr/>
    </dgm:pt>
    <dgm:pt modelId="{5BDB7295-FC27-4271-94E5-9690F6773955}" type="pres">
      <dgm:prSet presAssocID="{520C9316-1054-45D7-87C6-0E7EB264C2AC}" presName="node" presStyleLbl="node1" presStyleIdx="0" presStyleCnt="3" custRadScaleRad="75034" custRadScaleInc="-4348">
        <dgm:presLayoutVars>
          <dgm:bulletEnabled val="1"/>
        </dgm:presLayoutVars>
      </dgm:prSet>
      <dgm:spPr/>
    </dgm:pt>
    <dgm:pt modelId="{0061BCC3-A787-4D5D-B296-0F2A5839A537}" type="pres">
      <dgm:prSet presAssocID="{519D9661-E89C-439E-8374-FF1CC46C56B2}" presName="sibTrans" presStyleLbl="sibTrans2D1" presStyleIdx="0" presStyleCnt="3" custLinFactNeighborX="56458" custLinFactNeighborY="-28056"/>
      <dgm:spPr/>
    </dgm:pt>
    <dgm:pt modelId="{A52A93A7-B290-4472-82A5-DB9AE5C53E50}" type="pres">
      <dgm:prSet presAssocID="{519D9661-E89C-439E-8374-FF1CC46C56B2}" presName="connectorText" presStyleLbl="sibTrans2D1" presStyleIdx="0" presStyleCnt="3"/>
      <dgm:spPr/>
    </dgm:pt>
    <dgm:pt modelId="{9AEBCD36-976C-4FE8-B00E-787EEE467AD9}" type="pres">
      <dgm:prSet presAssocID="{0A3A31E5-756F-4C13-97EF-D9343C6EAB7F}" presName="node" presStyleLbl="node1" presStyleIdx="1" presStyleCnt="3" custRadScaleRad="99191" custRadScaleInc="-14181">
        <dgm:presLayoutVars>
          <dgm:bulletEnabled val="1"/>
        </dgm:presLayoutVars>
      </dgm:prSet>
      <dgm:spPr/>
    </dgm:pt>
    <dgm:pt modelId="{CB426D8C-CD32-4C00-AF79-B7BC7651E076}" type="pres">
      <dgm:prSet presAssocID="{6AA69F04-CFA0-4F89-A467-67E2CDE0CCBF}" presName="sibTrans" presStyleLbl="sibTrans2D1" presStyleIdx="1" presStyleCnt="3" custAng="21525171" custScaleX="100415" custScaleY="111789" custLinFactNeighborX="-525" custLinFactNeighborY="1256"/>
      <dgm:spPr/>
    </dgm:pt>
    <dgm:pt modelId="{2FC43379-3E06-482B-A6E7-34F73B74D88F}" type="pres">
      <dgm:prSet presAssocID="{6AA69F04-CFA0-4F89-A467-67E2CDE0CCBF}" presName="connectorText" presStyleLbl="sibTrans2D1" presStyleIdx="1" presStyleCnt="3"/>
      <dgm:spPr/>
    </dgm:pt>
    <dgm:pt modelId="{875C6CCF-E8B7-4803-AFBA-C6FBE5793084}" type="pres">
      <dgm:prSet presAssocID="{8162FB7B-28C0-405B-A949-DFBB4F9B3985}" presName="node" presStyleLbl="node1" presStyleIdx="2" presStyleCnt="3" custRadScaleRad="103570" custRadScaleInc="19823">
        <dgm:presLayoutVars>
          <dgm:bulletEnabled val="1"/>
        </dgm:presLayoutVars>
      </dgm:prSet>
      <dgm:spPr/>
    </dgm:pt>
    <dgm:pt modelId="{4234DA85-8DB3-44E5-8686-60CCB0602AC2}" type="pres">
      <dgm:prSet presAssocID="{FB75E616-A7EE-4ECE-8ACA-43D7D3A46B05}" presName="sibTrans" presStyleLbl="sibTrans2D1" presStyleIdx="2" presStyleCnt="3" custLinFactNeighborX="-50129" custLinFactNeighborY="-5802"/>
      <dgm:spPr/>
    </dgm:pt>
    <dgm:pt modelId="{37C8CE3E-B9BE-457E-BE7F-C9651EB3F1C0}" type="pres">
      <dgm:prSet presAssocID="{FB75E616-A7EE-4ECE-8ACA-43D7D3A46B05}" presName="connectorText" presStyleLbl="sibTrans2D1" presStyleIdx="2" presStyleCnt="3"/>
      <dgm:spPr/>
    </dgm:pt>
  </dgm:ptLst>
  <dgm:cxnLst>
    <dgm:cxn modelId="{A36A2A0E-5494-4BE4-A59E-B2E71CB3D086}" srcId="{3322A11D-B1C6-41A7-923A-AE4E583C1952}" destId="{0A3A31E5-756F-4C13-97EF-D9343C6EAB7F}" srcOrd="1" destOrd="0" parTransId="{3FC2C7FC-2CD4-475D-8661-9F992E58D6D4}" sibTransId="{6AA69F04-CFA0-4F89-A467-67E2CDE0CCBF}"/>
    <dgm:cxn modelId="{923B4F12-6617-465C-B973-89CA4DE6B6B4}" type="presOf" srcId="{519D9661-E89C-439E-8374-FF1CC46C56B2}" destId="{A52A93A7-B290-4472-82A5-DB9AE5C53E50}" srcOrd="1" destOrd="0" presId="urn:microsoft.com/office/officeart/2005/8/layout/cycle7"/>
    <dgm:cxn modelId="{3E359822-C7AE-46C6-9D8B-1C00A5D410B0}" type="presOf" srcId="{FB75E616-A7EE-4ECE-8ACA-43D7D3A46B05}" destId="{37C8CE3E-B9BE-457E-BE7F-C9651EB3F1C0}" srcOrd="1" destOrd="0" presId="urn:microsoft.com/office/officeart/2005/8/layout/cycle7"/>
    <dgm:cxn modelId="{EED3235E-8050-4366-AC93-2FD374EBDA94}" type="presOf" srcId="{FB75E616-A7EE-4ECE-8ACA-43D7D3A46B05}" destId="{4234DA85-8DB3-44E5-8686-60CCB0602AC2}" srcOrd="0" destOrd="0" presId="urn:microsoft.com/office/officeart/2005/8/layout/cycle7"/>
    <dgm:cxn modelId="{848B1742-6DF1-427A-8141-8EA9DB0D140B}" type="presOf" srcId="{3322A11D-B1C6-41A7-923A-AE4E583C1952}" destId="{BD04C9AC-09F0-4676-950C-556D33096678}" srcOrd="0" destOrd="0" presId="urn:microsoft.com/office/officeart/2005/8/layout/cycle7"/>
    <dgm:cxn modelId="{06190A58-14D8-4EFC-9A91-A9D2EF7CE8FD}" type="presOf" srcId="{8162FB7B-28C0-405B-A949-DFBB4F9B3985}" destId="{875C6CCF-E8B7-4803-AFBA-C6FBE5793084}" srcOrd="0" destOrd="0" presId="urn:microsoft.com/office/officeart/2005/8/layout/cycle7"/>
    <dgm:cxn modelId="{6184BF59-4197-49F4-8F7A-BBA1944F4B5B}" type="presOf" srcId="{6AA69F04-CFA0-4F89-A467-67E2CDE0CCBF}" destId="{2FC43379-3E06-482B-A6E7-34F73B74D88F}" srcOrd="1" destOrd="0" presId="urn:microsoft.com/office/officeart/2005/8/layout/cycle7"/>
    <dgm:cxn modelId="{A559407C-8C36-42A1-BEBC-BFC87E3587FD}" srcId="{3322A11D-B1C6-41A7-923A-AE4E583C1952}" destId="{520C9316-1054-45D7-87C6-0E7EB264C2AC}" srcOrd="0" destOrd="0" parTransId="{1B600766-D9CF-419F-94A3-E3BF7AC01B33}" sibTransId="{519D9661-E89C-439E-8374-FF1CC46C56B2}"/>
    <dgm:cxn modelId="{682F0593-FFAE-4B78-A372-A88ADABB3136}" type="presOf" srcId="{520C9316-1054-45D7-87C6-0E7EB264C2AC}" destId="{5BDB7295-FC27-4271-94E5-9690F6773955}" srcOrd="0" destOrd="0" presId="urn:microsoft.com/office/officeart/2005/8/layout/cycle7"/>
    <dgm:cxn modelId="{36C7699D-93C0-4C06-BD9F-9D93C91B5B56}" srcId="{3322A11D-B1C6-41A7-923A-AE4E583C1952}" destId="{8162FB7B-28C0-405B-A949-DFBB4F9B3985}" srcOrd="2" destOrd="0" parTransId="{F03413D5-B48A-43FB-98AF-65FA9032CD5F}" sibTransId="{FB75E616-A7EE-4ECE-8ACA-43D7D3A46B05}"/>
    <dgm:cxn modelId="{688531A9-0754-448B-AC9E-94BE521C0C94}" type="presOf" srcId="{6AA69F04-CFA0-4F89-A467-67E2CDE0CCBF}" destId="{CB426D8C-CD32-4C00-AF79-B7BC7651E076}" srcOrd="0" destOrd="0" presId="urn:microsoft.com/office/officeart/2005/8/layout/cycle7"/>
    <dgm:cxn modelId="{B5DCC5B0-01A0-4DB6-94B3-3DB97D2B9264}" type="presOf" srcId="{0A3A31E5-756F-4C13-97EF-D9343C6EAB7F}" destId="{9AEBCD36-976C-4FE8-B00E-787EEE467AD9}" srcOrd="0" destOrd="0" presId="urn:microsoft.com/office/officeart/2005/8/layout/cycle7"/>
    <dgm:cxn modelId="{DA4B40B7-D2AF-4689-BC74-AF472490FE8D}" type="presOf" srcId="{519D9661-E89C-439E-8374-FF1CC46C56B2}" destId="{0061BCC3-A787-4D5D-B296-0F2A5839A537}" srcOrd="0" destOrd="0" presId="urn:microsoft.com/office/officeart/2005/8/layout/cycle7"/>
    <dgm:cxn modelId="{B72B6274-9B96-4A56-BA9E-F3B1212EF925}" type="presParOf" srcId="{BD04C9AC-09F0-4676-950C-556D33096678}" destId="{5BDB7295-FC27-4271-94E5-9690F6773955}" srcOrd="0" destOrd="0" presId="urn:microsoft.com/office/officeart/2005/8/layout/cycle7"/>
    <dgm:cxn modelId="{930D32E6-5DE9-4F7E-8459-5601C9202873}" type="presParOf" srcId="{BD04C9AC-09F0-4676-950C-556D33096678}" destId="{0061BCC3-A787-4D5D-B296-0F2A5839A537}" srcOrd="1" destOrd="0" presId="urn:microsoft.com/office/officeart/2005/8/layout/cycle7"/>
    <dgm:cxn modelId="{5A251C53-0B60-4EF0-8FF8-44C7F6553233}" type="presParOf" srcId="{0061BCC3-A787-4D5D-B296-0F2A5839A537}" destId="{A52A93A7-B290-4472-82A5-DB9AE5C53E50}" srcOrd="0" destOrd="0" presId="urn:microsoft.com/office/officeart/2005/8/layout/cycle7"/>
    <dgm:cxn modelId="{86797B46-02AF-4AA9-B6A1-3DEFBD41E729}" type="presParOf" srcId="{BD04C9AC-09F0-4676-950C-556D33096678}" destId="{9AEBCD36-976C-4FE8-B00E-787EEE467AD9}" srcOrd="2" destOrd="0" presId="urn:microsoft.com/office/officeart/2005/8/layout/cycle7"/>
    <dgm:cxn modelId="{476F3ACF-48B5-4BBA-9C61-8E997CFA2DA6}" type="presParOf" srcId="{BD04C9AC-09F0-4676-950C-556D33096678}" destId="{CB426D8C-CD32-4C00-AF79-B7BC7651E076}" srcOrd="3" destOrd="0" presId="urn:microsoft.com/office/officeart/2005/8/layout/cycle7"/>
    <dgm:cxn modelId="{0DEE273F-B966-4E35-B172-CF0ABECCB738}" type="presParOf" srcId="{CB426D8C-CD32-4C00-AF79-B7BC7651E076}" destId="{2FC43379-3E06-482B-A6E7-34F73B74D88F}" srcOrd="0" destOrd="0" presId="urn:microsoft.com/office/officeart/2005/8/layout/cycle7"/>
    <dgm:cxn modelId="{2CFCD156-6ABE-45BB-BCFF-45E48061A3F8}" type="presParOf" srcId="{BD04C9AC-09F0-4676-950C-556D33096678}" destId="{875C6CCF-E8B7-4803-AFBA-C6FBE5793084}" srcOrd="4" destOrd="0" presId="urn:microsoft.com/office/officeart/2005/8/layout/cycle7"/>
    <dgm:cxn modelId="{B46C54A4-C799-44ED-8942-92E1DEF80629}" type="presParOf" srcId="{BD04C9AC-09F0-4676-950C-556D33096678}" destId="{4234DA85-8DB3-44E5-8686-60CCB0602AC2}" srcOrd="5" destOrd="0" presId="urn:microsoft.com/office/officeart/2005/8/layout/cycle7"/>
    <dgm:cxn modelId="{B3BC6B00-615F-4EDE-861D-60820ECB427A}" type="presParOf" srcId="{4234DA85-8DB3-44E5-8686-60CCB0602AC2}" destId="{37C8CE3E-B9BE-457E-BE7F-C9651EB3F1C0}" srcOrd="0" destOrd="0" presId="urn:microsoft.com/office/officeart/2005/8/layout/cycle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DB7295-FC27-4271-94E5-9690F6773955}">
      <dsp:nvSpPr>
        <dsp:cNvPr id="0" name=""/>
        <dsp:cNvSpPr/>
      </dsp:nvSpPr>
      <dsp:spPr>
        <a:xfrm>
          <a:off x="2972019" y="370114"/>
          <a:ext cx="1545459" cy="77272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ctr" defTabSz="1466850">
            <a:lnSpc>
              <a:spcPct val="90000"/>
            </a:lnSpc>
            <a:spcBef>
              <a:spcPct val="0"/>
            </a:spcBef>
            <a:spcAft>
              <a:spcPct val="35000"/>
            </a:spcAft>
            <a:buNone/>
          </a:pPr>
          <a:r>
            <a:rPr lang="en-US" sz="3300" kern="1200" dirty="0"/>
            <a:t>What?</a:t>
          </a:r>
        </a:p>
      </dsp:txBody>
      <dsp:txXfrm>
        <a:off x="2994651" y="392746"/>
        <a:ext cx="1500195" cy="727465"/>
      </dsp:txXfrm>
    </dsp:sp>
    <dsp:sp modelId="{0061BCC3-A787-4D5D-B296-0F2A5839A537}">
      <dsp:nvSpPr>
        <dsp:cNvPr id="0" name=""/>
        <dsp:cNvSpPr/>
      </dsp:nvSpPr>
      <dsp:spPr>
        <a:xfrm rot="2958353">
          <a:off x="4505751" y="1365546"/>
          <a:ext cx="862310" cy="270455"/>
        </a:xfrm>
        <a:prstGeom prst="lef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a:off x="4586888" y="1419637"/>
        <a:ext cx="700037" cy="162273"/>
      </dsp:txXfrm>
    </dsp:sp>
    <dsp:sp modelId="{9AEBCD36-976C-4FE8-B00E-787EEE467AD9}">
      <dsp:nvSpPr>
        <dsp:cNvPr id="0" name=""/>
        <dsp:cNvSpPr/>
      </dsp:nvSpPr>
      <dsp:spPr>
        <a:xfrm>
          <a:off x="4382648" y="2010462"/>
          <a:ext cx="1545459" cy="77272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ctr" defTabSz="1466850">
            <a:lnSpc>
              <a:spcPct val="90000"/>
            </a:lnSpc>
            <a:spcBef>
              <a:spcPct val="0"/>
            </a:spcBef>
            <a:spcAft>
              <a:spcPct val="35000"/>
            </a:spcAft>
            <a:buNone/>
          </a:pPr>
          <a:r>
            <a:rPr lang="en-US" sz="3300" kern="1200" dirty="0"/>
            <a:t>Why?</a:t>
          </a:r>
        </a:p>
      </dsp:txBody>
      <dsp:txXfrm>
        <a:off x="4405280" y="2033094"/>
        <a:ext cx="1500195" cy="727465"/>
      </dsp:txXfrm>
    </dsp:sp>
    <dsp:sp modelId="{CB426D8C-CD32-4C00-AF79-B7BC7651E076}">
      <dsp:nvSpPr>
        <dsp:cNvPr id="0" name=""/>
        <dsp:cNvSpPr/>
      </dsp:nvSpPr>
      <dsp:spPr>
        <a:xfrm rot="10800000">
          <a:off x="3312315" y="2218454"/>
          <a:ext cx="865888" cy="302339"/>
        </a:xfrm>
        <a:prstGeom prst="lef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US" sz="1200" kern="1200" dirty="0"/>
        </a:p>
      </dsp:txBody>
      <dsp:txXfrm rot="10800000">
        <a:off x="3403017" y="2278922"/>
        <a:ext cx="684484" cy="181403"/>
      </dsp:txXfrm>
    </dsp:sp>
    <dsp:sp modelId="{875C6CCF-E8B7-4803-AFBA-C6FBE5793084}">
      <dsp:nvSpPr>
        <dsp:cNvPr id="0" name=""/>
        <dsp:cNvSpPr/>
      </dsp:nvSpPr>
      <dsp:spPr>
        <a:xfrm>
          <a:off x="1571466" y="1949262"/>
          <a:ext cx="1545459" cy="77272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ctr" defTabSz="1466850">
            <a:lnSpc>
              <a:spcPct val="90000"/>
            </a:lnSpc>
            <a:spcBef>
              <a:spcPct val="0"/>
            </a:spcBef>
            <a:spcAft>
              <a:spcPct val="35000"/>
            </a:spcAft>
            <a:buNone/>
          </a:pPr>
          <a:r>
            <a:rPr lang="en-US" sz="3300" kern="1200" dirty="0"/>
            <a:t>How?</a:t>
          </a:r>
        </a:p>
      </dsp:txBody>
      <dsp:txXfrm>
        <a:off x="1594098" y="1971894"/>
        <a:ext cx="1500195" cy="727465"/>
      </dsp:txXfrm>
    </dsp:sp>
    <dsp:sp modelId="{4234DA85-8DB3-44E5-8686-60CCB0602AC2}">
      <dsp:nvSpPr>
        <dsp:cNvPr id="0" name=""/>
        <dsp:cNvSpPr/>
      </dsp:nvSpPr>
      <dsp:spPr>
        <a:xfrm rot="18694197">
          <a:off x="2181050" y="1395133"/>
          <a:ext cx="862310" cy="270455"/>
        </a:xfrm>
        <a:prstGeom prst="lef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dirty="0"/>
        </a:p>
      </dsp:txBody>
      <dsp:txXfrm>
        <a:off x="2262187" y="1449224"/>
        <a:ext cx="700037" cy="162273"/>
      </dsp:txXfrm>
    </dsp:sp>
  </dsp:spTree>
</dsp:drawing>
</file>

<file path=ppt/diagrams/layout1.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5D370F6B-7347-484F-B94F-5D38CB873B19}" type="datetimeFigureOut">
              <a:rPr lang="en-US" smtClean="0"/>
              <a:t>1/22/2019</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15AFEAFD-915D-FE44-956B-1A3FC1242697}" type="slidenum">
              <a:rPr lang="en-US" smtClean="0"/>
              <a:t>‹#›</a:t>
            </a:fld>
            <a:endParaRPr lang="en-US"/>
          </a:p>
        </p:txBody>
      </p:sp>
    </p:spTree>
    <p:extLst>
      <p:ext uri="{BB962C8B-B14F-4D97-AF65-F5344CB8AC3E}">
        <p14:creationId xmlns:p14="http://schemas.microsoft.com/office/powerpoint/2010/main" val="2835866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Update org chart</a:t>
            </a:r>
          </a:p>
        </p:txBody>
      </p:sp>
      <p:sp>
        <p:nvSpPr>
          <p:cNvPr id="4" name="Slide Number Placeholder 3"/>
          <p:cNvSpPr>
            <a:spLocks noGrp="1"/>
          </p:cNvSpPr>
          <p:nvPr>
            <p:ph type="sldNum" sz="quarter" idx="10"/>
          </p:nvPr>
        </p:nvSpPr>
        <p:spPr/>
        <p:txBody>
          <a:bodyPr/>
          <a:lstStyle/>
          <a:p>
            <a:fld id="{15AFEAFD-915D-FE44-956B-1A3FC1242697}" type="slidenum">
              <a:rPr lang="en-US" smtClean="0"/>
              <a:t>8</a:t>
            </a:fld>
            <a:endParaRPr lang="en-US"/>
          </a:p>
        </p:txBody>
      </p:sp>
    </p:spTree>
    <p:extLst>
      <p:ext uri="{BB962C8B-B14F-4D97-AF65-F5344CB8AC3E}">
        <p14:creationId xmlns:p14="http://schemas.microsoft.com/office/powerpoint/2010/main" val="21525709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10"/>
          </p:nvPr>
        </p:nvSpPr>
        <p:spPr/>
        <p:txBody>
          <a:bodyPr/>
          <a:lstStyle/>
          <a:p>
            <a:fld id="{15AFEAFD-915D-FE44-956B-1A3FC1242697}" type="slidenum">
              <a:rPr lang="en-US" smtClean="0"/>
              <a:t>20</a:t>
            </a:fld>
            <a:endParaRPr lang="en-US" dirty="0"/>
          </a:p>
        </p:txBody>
      </p:sp>
    </p:spTree>
    <p:extLst>
      <p:ext uri="{BB962C8B-B14F-4D97-AF65-F5344CB8AC3E}">
        <p14:creationId xmlns:p14="http://schemas.microsoft.com/office/powerpoint/2010/main" val="10341000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closing, I want to provide you with some helpful links and additional contact information.  </a:t>
            </a:r>
          </a:p>
          <a:p>
            <a:endParaRPr lang="en-US" dirty="0"/>
          </a:p>
          <a:p>
            <a:r>
              <a:rPr lang="en-US" dirty="0"/>
              <a:t>The most important link to mention is our website devoted to DPS optimization.  Here you can find details about the optimization effort, policies and forms, frequently asked questions, and all of our contact information.  We will also include the recorded version of this WebEx, along with the PPT presentation on the website so you can access it any time.</a:t>
            </a:r>
          </a:p>
          <a:p>
            <a:endParaRPr lang="en-US" dirty="0"/>
          </a:p>
        </p:txBody>
      </p:sp>
      <p:sp>
        <p:nvSpPr>
          <p:cNvPr id="4" name="Slide Number Placeholder 3"/>
          <p:cNvSpPr>
            <a:spLocks noGrp="1"/>
          </p:cNvSpPr>
          <p:nvPr>
            <p:ph type="sldNum" sz="quarter" idx="5"/>
          </p:nvPr>
        </p:nvSpPr>
        <p:spPr/>
        <p:txBody>
          <a:bodyPr/>
          <a:lstStyle/>
          <a:p>
            <a:fld id="{15AFEAFD-915D-FE44-956B-1A3FC1242697}" type="slidenum">
              <a:rPr lang="en-US" smtClean="0"/>
              <a:t>23</a:t>
            </a:fld>
            <a:endParaRPr lang="en-US"/>
          </a:p>
        </p:txBody>
      </p:sp>
    </p:spTree>
    <p:extLst>
      <p:ext uri="{BB962C8B-B14F-4D97-AF65-F5344CB8AC3E}">
        <p14:creationId xmlns:p14="http://schemas.microsoft.com/office/powerpoint/2010/main" val="16321134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AFEAFD-915D-FE44-956B-1A3FC1242697}" type="slidenum">
              <a:rPr lang="en-US" smtClean="0"/>
              <a:t>9</a:t>
            </a:fld>
            <a:endParaRPr lang="en-US"/>
          </a:p>
        </p:txBody>
      </p:sp>
    </p:spTree>
    <p:extLst>
      <p:ext uri="{BB962C8B-B14F-4D97-AF65-F5344CB8AC3E}">
        <p14:creationId xmlns:p14="http://schemas.microsoft.com/office/powerpoint/2010/main" val="27488295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February 1, 2019 you all will become DIT employees.  So what is going to change for you?  You can see here that for now, not very much is going to change.</a:t>
            </a:r>
          </a:p>
          <a:p>
            <a:endParaRPr lang="en-US" dirty="0"/>
          </a:p>
          <a:p>
            <a:r>
              <a:rPr lang="en-US" dirty="0"/>
              <a:t>You will still continue to do the same work and support the same customers.  Your salary will not change, nor will your core state benefits or retirement.  You won’t see a change in your work location, phone number, or email address.  Reimbursements for travel and training will continue as normal.  You will still use your DPS badge and maintain the same access and you will not see any changes to your parking.</a:t>
            </a:r>
          </a:p>
          <a:p>
            <a:endParaRPr lang="en-US" dirty="0"/>
          </a:p>
          <a:p>
            <a:r>
              <a:rPr lang="en-US" dirty="0"/>
              <a:t>On the right of the slide you can see the things that WILL change.  One of the biggest changes as a DIT employee is that you will be working for a smaller agency whose sole focus is IT, meaning you’ll have industry-specific support.  Because of this, you will also have access to IT-specific training options such as Gartner and </a:t>
            </a:r>
            <a:r>
              <a:rPr lang="en-US" dirty="0" err="1"/>
              <a:t>PluralSight</a:t>
            </a:r>
            <a:r>
              <a:rPr lang="en-US" dirty="0"/>
              <a:t>, which will help you develop your skills as an IT professional and pave the way for career advancement.</a:t>
            </a:r>
          </a:p>
          <a:p>
            <a:endParaRPr lang="en-US" dirty="0"/>
          </a:p>
          <a:p>
            <a:r>
              <a:rPr lang="en-US" dirty="0"/>
              <a:t>Although you’ll continue to use your DPS badge, you will also receive a new DIT badge.  As a DIT employee, we want to make sure you have access to your HR Headquarters at 3700 and 3900 Wake Forest Road.</a:t>
            </a:r>
          </a:p>
          <a:p>
            <a:endParaRPr lang="en-US" dirty="0"/>
          </a:p>
          <a:p>
            <a:r>
              <a:rPr lang="en-US" dirty="0"/>
              <a:t>I mentioned earlier that we would discuss benefits today.  While your core benefits will not change, there will be some changes with your agency-specific benefits.  We will discuss this in more detail on a later slide.</a:t>
            </a:r>
          </a:p>
          <a:p>
            <a:endParaRPr lang="en-US" dirty="0"/>
          </a:p>
          <a:p>
            <a:r>
              <a:rPr lang="en-US" dirty="0"/>
              <a:t>Finally, there are policies specific to DIT that you will be required to review and sign such as the DIT Acceptable Use Policy.  You will still be accountable for all DPS policies as well.  As a DIT employee, you will be eligible for our Telework Policy.  All Teleworking arrangements must be reviewed and approved by management and HR and will be determined after the transition in February.  We’ll go over policies on the next slides.</a:t>
            </a:r>
          </a:p>
        </p:txBody>
      </p:sp>
      <p:sp>
        <p:nvSpPr>
          <p:cNvPr id="4" name="Slide Number Placeholder 3"/>
          <p:cNvSpPr>
            <a:spLocks noGrp="1"/>
          </p:cNvSpPr>
          <p:nvPr>
            <p:ph type="sldNum" sz="quarter" idx="5"/>
          </p:nvPr>
        </p:nvSpPr>
        <p:spPr/>
        <p:txBody>
          <a:bodyPr/>
          <a:lstStyle/>
          <a:p>
            <a:fld id="{15AFEAFD-915D-FE44-956B-1A3FC1242697}" type="slidenum">
              <a:rPr lang="en-US" smtClean="0"/>
              <a:t>10</a:t>
            </a:fld>
            <a:endParaRPr lang="en-US"/>
          </a:p>
        </p:txBody>
      </p:sp>
    </p:spTree>
    <p:extLst>
      <p:ext uri="{BB962C8B-B14F-4D97-AF65-F5344CB8AC3E}">
        <p14:creationId xmlns:p14="http://schemas.microsoft.com/office/powerpoint/2010/main" val="9708591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Why is this capitalized here and no where else?</a:t>
            </a:r>
          </a:p>
        </p:txBody>
      </p:sp>
      <p:sp>
        <p:nvSpPr>
          <p:cNvPr id="4" name="Slide Number Placeholder 3"/>
          <p:cNvSpPr>
            <a:spLocks noGrp="1"/>
          </p:cNvSpPr>
          <p:nvPr>
            <p:ph type="sldNum" sz="quarter" idx="10"/>
          </p:nvPr>
        </p:nvSpPr>
        <p:spPr/>
        <p:txBody>
          <a:bodyPr/>
          <a:lstStyle/>
          <a:p>
            <a:fld id="{15AFEAFD-915D-FE44-956B-1A3FC1242697}" type="slidenum">
              <a:rPr lang="en-US" smtClean="0"/>
              <a:t>12</a:t>
            </a:fld>
            <a:endParaRPr lang="en-US"/>
          </a:p>
        </p:txBody>
      </p:sp>
    </p:spTree>
    <p:extLst>
      <p:ext uri="{BB962C8B-B14F-4D97-AF65-F5344CB8AC3E}">
        <p14:creationId xmlns:p14="http://schemas.microsoft.com/office/powerpoint/2010/main" val="38390281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AFEAFD-915D-FE44-956B-1A3FC1242697}" type="slidenum">
              <a:rPr lang="en-US" smtClean="0"/>
              <a:t>13</a:t>
            </a:fld>
            <a:endParaRPr lang="en-US" dirty="0"/>
          </a:p>
        </p:txBody>
      </p:sp>
    </p:spTree>
    <p:extLst>
      <p:ext uri="{BB962C8B-B14F-4D97-AF65-F5344CB8AC3E}">
        <p14:creationId xmlns:p14="http://schemas.microsoft.com/office/powerpoint/2010/main" val="27153563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Need to review effective date of transfer action, and advise of tentative date to expect to New ITS SHP card ALONG (Open Enrollment cards also) </a:t>
            </a:r>
          </a:p>
        </p:txBody>
      </p:sp>
      <p:sp>
        <p:nvSpPr>
          <p:cNvPr id="4" name="Slide Number Placeholder 3"/>
          <p:cNvSpPr>
            <a:spLocks noGrp="1"/>
          </p:cNvSpPr>
          <p:nvPr>
            <p:ph type="sldNum" sz="quarter" idx="10"/>
          </p:nvPr>
        </p:nvSpPr>
        <p:spPr/>
        <p:txBody>
          <a:bodyPr/>
          <a:lstStyle/>
          <a:p>
            <a:fld id="{15AFEAFD-915D-FE44-956B-1A3FC1242697}" type="slidenum">
              <a:rPr lang="en-US" smtClean="0"/>
              <a:t>16</a:t>
            </a:fld>
            <a:endParaRPr lang="en-US"/>
          </a:p>
        </p:txBody>
      </p:sp>
    </p:spTree>
    <p:extLst>
      <p:ext uri="{BB962C8B-B14F-4D97-AF65-F5344CB8AC3E}">
        <p14:creationId xmlns:p14="http://schemas.microsoft.com/office/powerpoint/2010/main" val="3156020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AFEAFD-915D-FE44-956B-1A3FC1242697}" type="slidenum">
              <a:rPr lang="en-US" smtClean="0"/>
              <a:t>17</a:t>
            </a:fld>
            <a:endParaRPr lang="en-US" dirty="0"/>
          </a:p>
        </p:txBody>
      </p:sp>
    </p:spTree>
    <p:extLst>
      <p:ext uri="{BB962C8B-B14F-4D97-AF65-F5344CB8AC3E}">
        <p14:creationId xmlns:p14="http://schemas.microsoft.com/office/powerpoint/2010/main" val="6334257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Need to verify with Colonial rep that DPS policy will  INFACT convert and employees in rolled will have same coverage and will be payroll deducted. Review with Darlene Yost plans with SEANC Insurances (Purchasing Power) </a:t>
            </a:r>
          </a:p>
          <a:p>
            <a:endParaRPr lang="en-US" dirty="0"/>
          </a:p>
        </p:txBody>
      </p:sp>
      <p:sp>
        <p:nvSpPr>
          <p:cNvPr id="4" name="Slide Number Placeholder 3"/>
          <p:cNvSpPr>
            <a:spLocks noGrp="1"/>
          </p:cNvSpPr>
          <p:nvPr>
            <p:ph type="sldNum" sz="quarter" idx="10"/>
          </p:nvPr>
        </p:nvSpPr>
        <p:spPr/>
        <p:txBody>
          <a:bodyPr/>
          <a:lstStyle/>
          <a:p>
            <a:fld id="{15AFEAFD-915D-FE44-956B-1A3FC1242697}" type="slidenum">
              <a:rPr lang="en-US" smtClean="0"/>
              <a:t>18</a:t>
            </a:fld>
            <a:endParaRPr lang="en-US" dirty="0"/>
          </a:p>
        </p:txBody>
      </p:sp>
    </p:spTree>
    <p:extLst>
      <p:ext uri="{BB962C8B-B14F-4D97-AF65-F5344CB8AC3E}">
        <p14:creationId xmlns:p14="http://schemas.microsoft.com/office/powerpoint/2010/main" val="17955375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Review contact information with DPS Benefits Manager for accuracy </a:t>
            </a:r>
          </a:p>
        </p:txBody>
      </p:sp>
      <p:sp>
        <p:nvSpPr>
          <p:cNvPr id="4" name="Slide Number Placeholder 3"/>
          <p:cNvSpPr>
            <a:spLocks noGrp="1"/>
          </p:cNvSpPr>
          <p:nvPr>
            <p:ph type="sldNum" sz="quarter" idx="10"/>
          </p:nvPr>
        </p:nvSpPr>
        <p:spPr/>
        <p:txBody>
          <a:bodyPr/>
          <a:lstStyle/>
          <a:p>
            <a:fld id="{15AFEAFD-915D-FE44-956B-1A3FC1242697}" type="slidenum">
              <a:rPr lang="en-US" smtClean="0"/>
              <a:t>19</a:t>
            </a:fld>
            <a:endParaRPr lang="en-US"/>
          </a:p>
        </p:txBody>
      </p:sp>
    </p:spTree>
    <p:extLst>
      <p:ext uri="{BB962C8B-B14F-4D97-AF65-F5344CB8AC3E}">
        <p14:creationId xmlns:p14="http://schemas.microsoft.com/office/powerpoint/2010/main" val="22723661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9331D724-8304-3940-8AE4-C3C069F9651D}"/>
              </a:ext>
            </a:extLst>
          </p:cNvPr>
          <p:cNvSpPr/>
          <p:nvPr userDrawn="1"/>
        </p:nvSpPr>
        <p:spPr>
          <a:xfrm>
            <a:off x="-2" y="920"/>
            <a:ext cx="6095999" cy="6857080"/>
          </a:xfrm>
          <a:prstGeom prst="rect">
            <a:avLst/>
          </a:prstGeom>
          <a:solidFill>
            <a:srgbClr val="0C3D6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a:extLst>
              <a:ext uri="{FF2B5EF4-FFF2-40B4-BE49-F238E27FC236}">
                <a16:creationId xmlns:a16="http://schemas.microsoft.com/office/drawing/2014/main" id="{FCC8E365-EA84-8E44-A30A-5F6FE4144F51}"/>
              </a:ext>
            </a:extLst>
          </p:cNvPr>
          <p:cNvPicPr>
            <a:picLocks noChangeAspect="1"/>
          </p:cNvPicPr>
          <p:nvPr userDrawn="1"/>
        </p:nvPicPr>
        <p:blipFill>
          <a:blip r:embed="rId2"/>
          <a:stretch>
            <a:fillRect/>
          </a:stretch>
        </p:blipFill>
        <p:spPr>
          <a:xfrm>
            <a:off x="6444343" y="395151"/>
            <a:ext cx="5747657" cy="5747657"/>
          </a:xfrm>
          <a:prstGeom prst="rect">
            <a:avLst/>
          </a:prstGeom>
        </p:spPr>
      </p:pic>
      <p:sp>
        <p:nvSpPr>
          <p:cNvPr id="14" name="TextBox 13">
            <a:extLst>
              <a:ext uri="{FF2B5EF4-FFF2-40B4-BE49-F238E27FC236}">
                <a16:creationId xmlns:a16="http://schemas.microsoft.com/office/drawing/2014/main" id="{17347F90-7A9A-6049-B190-A6D3D1BAC8C1}"/>
              </a:ext>
            </a:extLst>
          </p:cNvPr>
          <p:cNvSpPr txBox="1"/>
          <p:nvPr userDrawn="1"/>
        </p:nvSpPr>
        <p:spPr>
          <a:xfrm>
            <a:off x="-2" y="1154611"/>
            <a:ext cx="6096001" cy="1323439"/>
          </a:xfrm>
          <a:prstGeom prst="rect">
            <a:avLst/>
          </a:prstGeom>
          <a:noFill/>
        </p:spPr>
        <p:txBody>
          <a:bodyPr wrap="square" rtlCol="0">
            <a:spAutoFit/>
          </a:bodyPr>
          <a:lstStyle/>
          <a:p>
            <a:pPr algn="ctr"/>
            <a:r>
              <a:rPr lang="en-US" sz="4000" b="1" dirty="0">
                <a:solidFill>
                  <a:schemeClr val="bg1"/>
                </a:solidFill>
                <a:latin typeface="Arial" panose="020B0604020202020204" pitchFamily="34" charset="0"/>
                <a:cs typeface="Arial" panose="020B0604020202020204" pitchFamily="34" charset="0"/>
              </a:rPr>
              <a:t>Presentation </a:t>
            </a:r>
          </a:p>
          <a:p>
            <a:pPr algn="ctr"/>
            <a:r>
              <a:rPr lang="en-US" sz="4000" b="1" dirty="0">
                <a:solidFill>
                  <a:schemeClr val="bg1"/>
                </a:solidFill>
                <a:latin typeface="Arial" panose="020B0604020202020204" pitchFamily="34" charset="0"/>
                <a:cs typeface="Arial" panose="020B0604020202020204" pitchFamily="34" charset="0"/>
              </a:rPr>
              <a:t>Title</a:t>
            </a:r>
          </a:p>
        </p:txBody>
      </p:sp>
      <p:sp>
        <p:nvSpPr>
          <p:cNvPr id="15" name="TextBox 14">
            <a:extLst>
              <a:ext uri="{FF2B5EF4-FFF2-40B4-BE49-F238E27FC236}">
                <a16:creationId xmlns:a16="http://schemas.microsoft.com/office/drawing/2014/main" id="{997DEA89-4EE0-7B42-9DC7-2122DE0F2CBB}"/>
              </a:ext>
            </a:extLst>
          </p:cNvPr>
          <p:cNvSpPr txBox="1"/>
          <p:nvPr userDrawn="1"/>
        </p:nvSpPr>
        <p:spPr>
          <a:xfrm>
            <a:off x="117023" y="4732527"/>
            <a:ext cx="6095999" cy="338554"/>
          </a:xfrm>
          <a:prstGeom prst="rect">
            <a:avLst/>
          </a:prstGeom>
          <a:noFill/>
        </p:spPr>
        <p:txBody>
          <a:bodyPr wrap="square" rtlCol="0">
            <a:spAutoFit/>
          </a:bodyPr>
          <a:lstStyle/>
          <a:p>
            <a:pPr algn="ctr"/>
            <a:r>
              <a:rPr lang="en-US" sz="1600" i="1" dirty="0">
                <a:solidFill>
                  <a:schemeClr val="bg1"/>
                </a:solidFill>
                <a:latin typeface="Arial" panose="020B0604020202020204" pitchFamily="34" charset="0"/>
                <a:cs typeface="Arial" panose="020B0604020202020204" pitchFamily="34" charset="0"/>
              </a:rPr>
              <a:t>Month Day, Year</a:t>
            </a:r>
          </a:p>
        </p:txBody>
      </p:sp>
      <p:sp>
        <p:nvSpPr>
          <p:cNvPr id="16" name="TextBox 15">
            <a:extLst>
              <a:ext uri="{FF2B5EF4-FFF2-40B4-BE49-F238E27FC236}">
                <a16:creationId xmlns:a16="http://schemas.microsoft.com/office/drawing/2014/main" id="{C1944062-C30B-A747-B765-C619F74989DE}"/>
              </a:ext>
            </a:extLst>
          </p:cNvPr>
          <p:cNvSpPr txBox="1"/>
          <p:nvPr userDrawn="1"/>
        </p:nvSpPr>
        <p:spPr>
          <a:xfrm>
            <a:off x="117023" y="3901530"/>
            <a:ext cx="6095999" cy="830997"/>
          </a:xfrm>
          <a:prstGeom prst="rect">
            <a:avLst/>
          </a:prstGeom>
          <a:noFill/>
        </p:spPr>
        <p:txBody>
          <a:bodyPr wrap="square" rtlCol="0">
            <a:spAutoFit/>
          </a:bodyPr>
          <a:lstStyle/>
          <a:p>
            <a:pPr algn="ctr"/>
            <a:r>
              <a:rPr lang="en-US" sz="2800" dirty="0">
                <a:solidFill>
                  <a:schemeClr val="bg1"/>
                </a:solidFill>
                <a:latin typeface="Arial" panose="020B0604020202020204" pitchFamily="34" charset="0"/>
                <a:cs typeface="Arial" panose="020B0604020202020204" pitchFamily="34" charset="0"/>
              </a:rPr>
              <a:t>Presenter</a:t>
            </a:r>
          </a:p>
          <a:p>
            <a:pPr algn="ctr"/>
            <a:r>
              <a:rPr lang="en-US" sz="2000" i="1" dirty="0">
                <a:solidFill>
                  <a:schemeClr val="bg1"/>
                </a:solidFill>
                <a:latin typeface="Arial" panose="020B0604020202020204" pitchFamily="34" charset="0"/>
                <a:cs typeface="Arial" panose="020B0604020202020204" pitchFamily="34" charset="0"/>
              </a:rPr>
              <a:t>Presenter Title</a:t>
            </a:r>
          </a:p>
        </p:txBody>
      </p:sp>
    </p:spTree>
    <p:extLst>
      <p:ext uri="{BB962C8B-B14F-4D97-AF65-F5344CB8AC3E}">
        <p14:creationId xmlns:p14="http://schemas.microsoft.com/office/powerpoint/2010/main" val="37297275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DC2EAF0-07A1-EF42-8743-A2258693FA4A}"/>
              </a:ext>
            </a:extLst>
          </p:cNvPr>
          <p:cNvPicPr>
            <a:picLocks noChangeAspect="1"/>
          </p:cNvPicPr>
          <p:nvPr userDrawn="1"/>
        </p:nvPicPr>
        <p:blipFill>
          <a:blip r:embed="rId2"/>
          <a:stretch>
            <a:fillRect/>
          </a:stretch>
        </p:blipFill>
        <p:spPr>
          <a:xfrm>
            <a:off x="10653486" y="5246916"/>
            <a:ext cx="1538514" cy="1538514"/>
          </a:xfrm>
          <a:prstGeom prst="rect">
            <a:avLst/>
          </a:prstGeom>
        </p:spPr>
      </p:pic>
    </p:spTree>
    <p:extLst>
      <p:ext uri="{BB962C8B-B14F-4D97-AF65-F5344CB8AC3E}">
        <p14:creationId xmlns:p14="http://schemas.microsoft.com/office/powerpoint/2010/main" val="40219925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598394F-B5FD-524D-A507-3FC7687390D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75207" y="1432813"/>
            <a:ext cx="1485900" cy="1481328"/>
          </a:xfrm>
          <a:prstGeom prst="rect">
            <a:avLst/>
          </a:prstGeom>
        </p:spPr>
      </p:pic>
      <p:pic>
        <p:nvPicPr>
          <p:cNvPr id="4" name="Picture 3">
            <a:extLst>
              <a:ext uri="{FF2B5EF4-FFF2-40B4-BE49-F238E27FC236}">
                <a16:creationId xmlns:a16="http://schemas.microsoft.com/office/drawing/2014/main" id="{ADA61193-0071-0941-BFB8-E638B85EC50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79779" y="3263735"/>
            <a:ext cx="1481328" cy="1481328"/>
          </a:xfrm>
          <a:prstGeom prst="rect">
            <a:avLst/>
          </a:prstGeom>
        </p:spPr>
      </p:pic>
      <p:sp>
        <p:nvSpPr>
          <p:cNvPr id="5" name="Shape 238">
            <a:extLst>
              <a:ext uri="{FF2B5EF4-FFF2-40B4-BE49-F238E27FC236}">
                <a16:creationId xmlns:a16="http://schemas.microsoft.com/office/drawing/2014/main" id="{30358350-7831-BC48-9AA2-8DCD3B17067D}"/>
              </a:ext>
            </a:extLst>
          </p:cNvPr>
          <p:cNvSpPr/>
          <p:nvPr userDrawn="1"/>
        </p:nvSpPr>
        <p:spPr>
          <a:xfrm>
            <a:off x="2515996" y="1480980"/>
            <a:ext cx="3517141" cy="1384995"/>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defRPr sz="2800" b="1">
                <a:solidFill>
                  <a:schemeClr val="accent3"/>
                </a:solidFill>
              </a:defRPr>
            </a:pPr>
            <a:r>
              <a:rPr sz="2800" dirty="0">
                <a:solidFill>
                  <a:srgbClr val="0F3C61"/>
                </a:solidFill>
                <a:latin typeface="Arial" charset="0"/>
                <a:ea typeface="Arial" charset="0"/>
                <a:cs typeface="Arial" charset="0"/>
              </a:rPr>
              <a:t>@NCDIT</a:t>
            </a:r>
          </a:p>
          <a:p>
            <a:pPr>
              <a:defRPr sz="2800" b="1">
                <a:solidFill>
                  <a:schemeClr val="accent3"/>
                </a:solidFill>
              </a:defRPr>
            </a:pPr>
            <a:r>
              <a:rPr sz="2800" dirty="0">
                <a:solidFill>
                  <a:srgbClr val="0F3C61"/>
                </a:solidFill>
                <a:latin typeface="Arial" charset="0"/>
                <a:ea typeface="Arial" charset="0"/>
                <a:cs typeface="Arial" charset="0"/>
              </a:rPr>
              <a:t>@</a:t>
            </a:r>
            <a:r>
              <a:rPr lang="en-US" sz="2800" dirty="0">
                <a:solidFill>
                  <a:srgbClr val="0F3C61"/>
                </a:solidFill>
                <a:latin typeface="Arial" charset="0"/>
                <a:ea typeface="Arial" charset="0"/>
                <a:cs typeface="Arial" charset="0"/>
              </a:rPr>
              <a:t>BroadbandIO</a:t>
            </a:r>
          </a:p>
          <a:p>
            <a:pPr>
              <a:defRPr sz="2800" b="1">
                <a:solidFill>
                  <a:schemeClr val="accent3"/>
                </a:solidFill>
              </a:defRPr>
            </a:pPr>
            <a:r>
              <a:rPr lang="en-US" sz="2800" dirty="0">
                <a:solidFill>
                  <a:srgbClr val="0F3C61"/>
                </a:solidFill>
                <a:latin typeface="Arial" charset="0"/>
                <a:ea typeface="Arial" charset="0"/>
                <a:cs typeface="Arial" charset="0"/>
              </a:rPr>
              <a:t>@</a:t>
            </a:r>
            <a:r>
              <a:rPr lang="en-US" sz="2800" dirty="0" err="1">
                <a:solidFill>
                  <a:srgbClr val="0F3C61"/>
                </a:solidFill>
                <a:latin typeface="Arial" charset="0"/>
                <a:ea typeface="Arial" charset="0"/>
                <a:cs typeface="Arial" charset="0"/>
              </a:rPr>
              <a:t>ncicenter</a:t>
            </a:r>
            <a:endParaRPr sz="2800" dirty="0">
              <a:solidFill>
                <a:srgbClr val="0F3C61"/>
              </a:solidFill>
              <a:latin typeface="Arial" charset="0"/>
              <a:ea typeface="Arial" charset="0"/>
              <a:cs typeface="Arial" charset="0"/>
            </a:endParaRPr>
          </a:p>
        </p:txBody>
      </p:sp>
      <p:sp>
        <p:nvSpPr>
          <p:cNvPr id="6" name="Shape 238">
            <a:extLst>
              <a:ext uri="{FF2B5EF4-FFF2-40B4-BE49-F238E27FC236}">
                <a16:creationId xmlns:a16="http://schemas.microsoft.com/office/drawing/2014/main" id="{CC9D0A26-DE69-6144-B7FB-54AB04759ED9}"/>
              </a:ext>
            </a:extLst>
          </p:cNvPr>
          <p:cNvSpPr/>
          <p:nvPr userDrawn="1"/>
        </p:nvSpPr>
        <p:spPr>
          <a:xfrm>
            <a:off x="2515995" y="3742789"/>
            <a:ext cx="3517141" cy="523220"/>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defRPr sz="2800" b="1">
                <a:solidFill>
                  <a:schemeClr val="accent3"/>
                </a:solidFill>
              </a:defRPr>
            </a:pPr>
            <a:r>
              <a:rPr lang="en-US" sz="2800" dirty="0">
                <a:solidFill>
                  <a:srgbClr val="0F3C61"/>
                </a:solidFill>
                <a:latin typeface="Arial" charset="0"/>
                <a:ea typeface="Arial" charset="0"/>
                <a:cs typeface="Arial" charset="0"/>
              </a:rPr>
              <a:t>NCDIT</a:t>
            </a:r>
            <a:endParaRPr sz="2800" dirty="0">
              <a:solidFill>
                <a:srgbClr val="0F3C61"/>
              </a:solidFill>
              <a:latin typeface="Arial" charset="0"/>
              <a:ea typeface="Arial" charset="0"/>
              <a:cs typeface="Arial" charset="0"/>
            </a:endParaRPr>
          </a:p>
        </p:txBody>
      </p:sp>
      <p:pic>
        <p:nvPicPr>
          <p:cNvPr id="8" name="Picture 7">
            <a:extLst>
              <a:ext uri="{FF2B5EF4-FFF2-40B4-BE49-F238E27FC236}">
                <a16:creationId xmlns:a16="http://schemas.microsoft.com/office/drawing/2014/main" id="{CC1A37CF-359A-2D44-8E67-64512A36FC1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9562" y="1432813"/>
            <a:ext cx="1481328" cy="1481328"/>
          </a:xfrm>
          <a:prstGeom prst="rect">
            <a:avLst/>
          </a:prstGeom>
        </p:spPr>
      </p:pic>
      <p:sp>
        <p:nvSpPr>
          <p:cNvPr id="9" name="Rectangle 8">
            <a:extLst>
              <a:ext uri="{FF2B5EF4-FFF2-40B4-BE49-F238E27FC236}">
                <a16:creationId xmlns:a16="http://schemas.microsoft.com/office/drawing/2014/main" id="{09B95793-BAFF-0A4F-9F5B-3C1EB651835F}"/>
              </a:ext>
            </a:extLst>
          </p:cNvPr>
          <p:cNvSpPr/>
          <p:nvPr userDrawn="1"/>
        </p:nvSpPr>
        <p:spPr>
          <a:xfrm>
            <a:off x="8265779" y="1480980"/>
            <a:ext cx="3334405" cy="1384995"/>
          </a:xfrm>
          <a:prstGeom prst="rect">
            <a:avLst/>
          </a:prstGeom>
        </p:spPr>
        <p:txBody>
          <a:bodyPr wrap="square">
            <a:spAutoFit/>
          </a:bodyPr>
          <a:lstStyle/>
          <a:p>
            <a:r>
              <a:rPr lang="en-US" sz="2800" b="1" dirty="0">
                <a:solidFill>
                  <a:srgbClr val="0F3C61"/>
                </a:solidFill>
                <a:latin typeface="Arial" charset="0"/>
                <a:ea typeface="Arial" charset="0"/>
                <a:cs typeface="Arial" charset="0"/>
              </a:rPr>
              <a:t>NC Department </a:t>
            </a:r>
          </a:p>
          <a:p>
            <a:r>
              <a:rPr lang="en-US" sz="2800" b="1" dirty="0">
                <a:solidFill>
                  <a:srgbClr val="0F3C61"/>
                </a:solidFill>
                <a:latin typeface="Arial" charset="0"/>
                <a:ea typeface="Arial" charset="0"/>
                <a:cs typeface="Arial" charset="0"/>
              </a:rPr>
              <a:t>of Information Technology</a:t>
            </a:r>
          </a:p>
        </p:txBody>
      </p:sp>
      <p:sp>
        <p:nvSpPr>
          <p:cNvPr id="10" name="Shape 238">
            <a:extLst>
              <a:ext uri="{FF2B5EF4-FFF2-40B4-BE49-F238E27FC236}">
                <a16:creationId xmlns:a16="http://schemas.microsoft.com/office/drawing/2014/main" id="{8BF8E01B-636F-D346-BC9E-A30F48A6C7E9}"/>
              </a:ext>
            </a:extLst>
          </p:cNvPr>
          <p:cNvSpPr/>
          <p:nvPr userDrawn="1"/>
        </p:nvSpPr>
        <p:spPr>
          <a:xfrm>
            <a:off x="8265779" y="3742789"/>
            <a:ext cx="3517141" cy="523220"/>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defRPr sz="2800" b="1">
                <a:solidFill>
                  <a:schemeClr val="accent3"/>
                </a:solidFill>
              </a:defRPr>
            </a:pPr>
            <a:r>
              <a:rPr lang="en-US" sz="2800" dirty="0">
                <a:solidFill>
                  <a:srgbClr val="0F3C61"/>
                </a:solidFill>
                <a:latin typeface="Arial" charset="0"/>
                <a:ea typeface="Arial" charset="0"/>
                <a:cs typeface="Arial" charset="0"/>
              </a:rPr>
              <a:t>NC DIT</a:t>
            </a:r>
            <a:endParaRPr sz="2800" dirty="0">
              <a:solidFill>
                <a:srgbClr val="0F3C61"/>
              </a:solidFill>
              <a:latin typeface="Arial" charset="0"/>
              <a:ea typeface="Arial" charset="0"/>
              <a:cs typeface="Arial" charset="0"/>
            </a:endParaRPr>
          </a:p>
        </p:txBody>
      </p:sp>
      <p:sp>
        <p:nvSpPr>
          <p:cNvPr id="11" name="Rectangle 10">
            <a:extLst>
              <a:ext uri="{FF2B5EF4-FFF2-40B4-BE49-F238E27FC236}">
                <a16:creationId xmlns:a16="http://schemas.microsoft.com/office/drawing/2014/main" id="{72C89F75-3858-104C-B87B-6F1D0E44A4B7}"/>
              </a:ext>
            </a:extLst>
          </p:cNvPr>
          <p:cNvSpPr/>
          <p:nvPr userDrawn="1"/>
        </p:nvSpPr>
        <p:spPr>
          <a:xfrm>
            <a:off x="0" y="0"/>
            <a:ext cx="12192000" cy="1226477"/>
          </a:xfrm>
          <a:prstGeom prst="rect">
            <a:avLst/>
          </a:prstGeom>
          <a:solidFill>
            <a:srgbClr val="0C3D6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1C279C01-1951-E84C-9B76-D30675434E31}"/>
              </a:ext>
            </a:extLst>
          </p:cNvPr>
          <p:cNvSpPr/>
          <p:nvPr userDrawn="1"/>
        </p:nvSpPr>
        <p:spPr>
          <a:xfrm>
            <a:off x="775207" y="259295"/>
            <a:ext cx="5320793" cy="707886"/>
          </a:xfrm>
          <a:prstGeom prst="rect">
            <a:avLst/>
          </a:prstGeom>
        </p:spPr>
        <p:txBody>
          <a:bodyPr wrap="square">
            <a:spAutoFit/>
          </a:bodyPr>
          <a:lstStyle/>
          <a:p>
            <a:pPr>
              <a:defRPr sz="2800" b="1">
                <a:solidFill>
                  <a:schemeClr val="accent3"/>
                </a:solidFill>
              </a:defRPr>
            </a:pPr>
            <a:r>
              <a:rPr lang="en-US" sz="4000" dirty="0">
                <a:solidFill>
                  <a:schemeClr val="bg1"/>
                </a:solidFill>
                <a:latin typeface="Arial" charset="0"/>
                <a:ea typeface="Arial" charset="0"/>
                <a:cs typeface="Arial" charset="0"/>
              </a:rPr>
              <a:t>Let’s Connect!</a:t>
            </a:r>
          </a:p>
        </p:txBody>
      </p:sp>
      <p:sp>
        <p:nvSpPr>
          <p:cNvPr id="13" name="Shape 238">
            <a:extLst>
              <a:ext uri="{FF2B5EF4-FFF2-40B4-BE49-F238E27FC236}">
                <a16:creationId xmlns:a16="http://schemas.microsoft.com/office/drawing/2014/main" id="{B596F794-46A2-C748-ACFD-24DCB604B93D}"/>
              </a:ext>
            </a:extLst>
          </p:cNvPr>
          <p:cNvSpPr/>
          <p:nvPr userDrawn="1"/>
        </p:nvSpPr>
        <p:spPr>
          <a:xfrm>
            <a:off x="9027016" y="6232564"/>
            <a:ext cx="1626470" cy="523220"/>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p>
            <a:pPr algn="ctr">
              <a:defRPr sz="2800" b="1">
                <a:solidFill>
                  <a:schemeClr val="accent3"/>
                </a:solidFill>
              </a:defRPr>
            </a:pPr>
            <a:r>
              <a:rPr lang="en-US" sz="2800" dirty="0" err="1">
                <a:solidFill>
                  <a:srgbClr val="0F3C61"/>
                </a:solidFill>
                <a:latin typeface="Arial" charset="0"/>
                <a:ea typeface="Arial" charset="0"/>
                <a:cs typeface="Arial" charset="0"/>
              </a:rPr>
              <a:t>it.nc.gov</a:t>
            </a:r>
            <a:endParaRPr sz="2800" dirty="0">
              <a:solidFill>
                <a:srgbClr val="0F3C61"/>
              </a:solidFill>
              <a:latin typeface="Arial" charset="0"/>
              <a:ea typeface="Arial" charset="0"/>
              <a:cs typeface="Arial" charset="0"/>
            </a:endParaRPr>
          </a:p>
        </p:txBody>
      </p:sp>
      <p:pic>
        <p:nvPicPr>
          <p:cNvPr id="14" name="Picture 13">
            <a:extLst>
              <a:ext uri="{FF2B5EF4-FFF2-40B4-BE49-F238E27FC236}">
                <a16:creationId xmlns:a16="http://schemas.microsoft.com/office/drawing/2014/main" id="{D3A5AE4E-6377-7546-83D5-20BCF0F02A92}"/>
              </a:ext>
            </a:extLst>
          </p:cNvPr>
          <p:cNvPicPr>
            <a:picLocks noChangeAspect="1"/>
          </p:cNvPicPr>
          <p:nvPr userDrawn="1"/>
        </p:nvPicPr>
        <p:blipFill>
          <a:blip r:embed="rId5"/>
          <a:stretch>
            <a:fillRect/>
          </a:stretch>
        </p:blipFill>
        <p:spPr>
          <a:xfrm>
            <a:off x="775207" y="4861595"/>
            <a:ext cx="1508055" cy="1508055"/>
          </a:xfrm>
          <a:prstGeom prst="rect">
            <a:avLst/>
          </a:prstGeom>
        </p:spPr>
      </p:pic>
      <p:sp>
        <p:nvSpPr>
          <p:cNvPr id="15" name="Rectangle 14">
            <a:extLst>
              <a:ext uri="{FF2B5EF4-FFF2-40B4-BE49-F238E27FC236}">
                <a16:creationId xmlns:a16="http://schemas.microsoft.com/office/drawing/2014/main" id="{0037C40B-398B-4844-AF70-CB890943B7EE}"/>
              </a:ext>
            </a:extLst>
          </p:cNvPr>
          <p:cNvSpPr/>
          <p:nvPr userDrawn="1"/>
        </p:nvSpPr>
        <p:spPr>
          <a:xfrm>
            <a:off x="2513388" y="5354012"/>
            <a:ext cx="1632178" cy="523220"/>
          </a:xfrm>
          <a:prstGeom prst="rect">
            <a:avLst/>
          </a:prstGeom>
        </p:spPr>
        <p:txBody>
          <a:bodyPr wrap="none">
            <a:spAutoFit/>
          </a:bodyPr>
          <a:lstStyle/>
          <a:p>
            <a:pPr>
              <a:defRPr sz="2800" b="1">
                <a:solidFill>
                  <a:schemeClr val="accent3"/>
                </a:solidFill>
              </a:defRPr>
            </a:pPr>
            <a:r>
              <a:rPr lang="en-US" dirty="0">
                <a:solidFill>
                  <a:srgbClr val="0F3C61"/>
                </a:solidFill>
                <a:latin typeface="Arial" charset="0"/>
                <a:ea typeface="Arial" charset="0"/>
                <a:cs typeface="Arial" charset="0"/>
              </a:rPr>
              <a:t>@NCDIT</a:t>
            </a:r>
          </a:p>
        </p:txBody>
      </p:sp>
      <p:pic>
        <p:nvPicPr>
          <p:cNvPr id="16" name="Picture 15">
            <a:extLst>
              <a:ext uri="{FF2B5EF4-FFF2-40B4-BE49-F238E27FC236}">
                <a16:creationId xmlns:a16="http://schemas.microsoft.com/office/drawing/2014/main" id="{D2FD5592-F79C-D149-AA29-A5E7E0BDE74F}"/>
              </a:ext>
            </a:extLst>
          </p:cNvPr>
          <p:cNvPicPr>
            <a:picLocks noChangeAspect="1"/>
          </p:cNvPicPr>
          <p:nvPr userDrawn="1"/>
        </p:nvPicPr>
        <p:blipFill>
          <a:blip r:embed="rId6"/>
          <a:stretch>
            <a:fillRect/>
          </a:stretch>
        </p:blipFill>
        <p:spPr>
          <a:xfrm>
            <a:off x="6529562" y="3263735"/>
            <a:ext cx="1481328" cy="1481328"/>
          </a:xfrm>
          <a:prstGeom prst="rect">
            <a:avLst/>
          </a:prstGeom>
        </p:spPr>
      </p:pic>
      <p:pic>
        <p:nvPicPr>
          <p:cNvPr id="18" name="Picture 17">
            <a:extLst>
              <a:ext uri="{FF2B5EF4-FFF2-40B4-BE49-F238E27FC236}">
                <a16:creationId xmlns:a16="http://schemas.microsoft.com/office/drawing/2014/main" id="{8514D4E6-CD57-8148-8EC2-41CF5A1283BE}"/>
              </a:ext>
            </a:extLst>
          </p:cNvPr>
          <p:cNvPicPr>
            <a:picLocks noChangeAspect="1"/>
          </p:cNvPicPr>
          <p:nvPr userDrawn="1"/>
        </p:nvPicPr>
        <p:blipFill>
          <a:blip r:embed="rId7"/>
          <a:stretch>
            <a:fillRect/>
          </a:stretch>
        </p:blipFill>
        <p:spPr>
          <a:xfrm>
            <a:off x="10653486" y="5246916"/>
            <a:ext cx="1538514" cy="1538514"/>
          </a:xfrm>
          <a:prstGeom prst="rect">
            <a:avLst/>
          </a:prstGeom>
        </p:spPr>
      </p:pic>
    </p:spTree>
    <p:extLst>
      <p:ext uri="{BB962C8B-B14F-4D97-AF65-F5344CB8AC3E}">
        <p14:creationId xmlns:p14="http://schemas.microsoft.com/office/powerpoint/2010/main" val="81464268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A2564DF-539E-BB43-A652-373D4277312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47DB772-B9F3-434A-96AA-D9DFC6CCCD0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2B7A494-63E1-6A4E-ADBB-850708A2438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BAEDFB-56C6-7749-B0A9-97771C1E9A72}" type="datetimeFigureOut">
              <a:rPr lang="en-US" smtClean="0"/>
              <a:t>1/22/2019</a:t>
            </a:fld>
            <a:endParaRPr lang="en-US" dirty="0"/>
          </a:p>
        </p:txBody>
      </p:sp>
      <p:sp>
        <p:nvSpPr>
          <p:cNvPr id="5" name="Footer Placeholder 4">
            <a:extLst>
              <a:ext uri="{FF2B5EF4-FFF2-40B4-BE49-F238E27FC236}">
                <a16:creationId xmlns:a16="http://schemas.microsoft.com/office/drawing/2014/main" id="{34016737-0649-8C42-B914-05406ADDC1F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D85A63C4-AC4A-BF43-AE47-C0B71D0A98B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4EAE21F-8B59-7F4B-81DB-D33511D49306}" type="slidenum">
              <a:rPr lang="en-US" smtClean="0"/>
              <a:t>‹#›</a:t>
            </a:fld>
            <a:endParaRPr lang="en-US" dirty="0"/>
          </a:p>
        </p:txBody>
      </p:sp>
    </p:spTree>
    <p:extLst>
      <p:ext uri="{BB962C8B-B14F-4D97-AF65-F5344CB8AC3E}">
        <p14:creationId xmlns:p14="http://schemas.microsoft.com/office/powerpoint/2010/main" val="24244690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mailto:Susan.chan@nc.gov" TargetMode="External"/><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hyperlink" Target="mailto:Parking@doa.nc.gov" TargetMode="External"/><Relationship Id="rId4" Type="http://schemas.openxmlformats.org/officeDocument/2006/relationships/hyperlink" Target="mailto:DIT.ParkingRequestForms@nc.gov"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hyperlink" Target="https://www.shpnc.org/ebenefits"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myncretirement.com/" TargetMode="External"/><Relationship Id="rId7" Type="http://schemas.openxmlformats.org/officeDocument/2006/relationships/hyperlink" Target="https://ssologin.prudential.com/app/retirementrba/Login.fcc" TargetMode="External"/><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hyperlink" Target="http://www.ncplans.prudential.com/" TargetMode="External"/><Relationship Id="rId5" Type="http://schemas.openxmlformats.org/officeDocument/2006/relationships/hyperlink" Target="mailto:nc.retirement@nctreasurer.com" TargetMode="External"/><Relationship Id="rId4" Type="http://schemas.openxmlformats.org/officeDocument/2006/relationships/hyperlink" Target="https://orbit.myncretirement.com/ORBIT.Internet.SS/"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hyperlink" Target="https://ncadmin.nc.gov/government-agencies/parking-government-agencies/parking-resources/faqs-for-employees" TargetMode="External"/><Relationship Id="rId3" Type="http://schemas.openxmlformats.org/officeDocument/2006/relationships/image" Target="../media/image1.png"/><Relationship Id="rId7" Type="http://schemas.openxmlformats.org/officeDocument/2006/relationships/hyperlink" Target="https://www.irs.gov/individuals/irs-withholding-calculator"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hyperlink" Target="http://it.nc.gov/dit-dps-hr-documents-0" TargetMode="External"/><Relationship Id="rId5" Type="http://schemas.openxmlformats.org/officeDocument/2006/relationships/hyperlink" Target="https://it.nc.gov/programs/optimization/dps" TargetMode="External"/><Relationship Id="rId4" Type="http://schemas.openxmlformats.org/officeDocument/2006/relationships/hyperlink" Target="mailto:DIT.Optimization-HR@nc.gov" TargetMode="External"/><Relationship Id="rId9" Type="http://schemas.openxmlformats.org/officeDocument/2006/relationships/hyperlink" Target="mailto:best@osc.nc.gov"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19.jpg"/><Relationship Id="rId5" Type="http://schemas.openxmlformats.org/officeDocument/2006/relationships/image" Target="../media/image18.jp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89C2E7E-3918-924A-805F-543229078389}"/>
              </a:ext>
            </a:extLst>
          </p:cNvPr>
          <p:cNvSpPr/>
          <p:nvPr/>
        </p:nvSpPr>
        <p:spPr>
          <a:xfrm>
            <a:off x="-2" y="11430"/>
            <a:ext cx="6095999" cy="6858000"/>
          </a:xfrm>
          <a:prstGeom prst="rect">
            <a:avLst/>
          </a:prstGeom>
          <a:solidFill>
            <a:srgbClr val="0C3D6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5CBB492C-31AD-F243-B2D9-E99DFDD52AE4}"/>
              </a:ext>
            </a:extLst>
          </p:cNvPr>
          <p:cNvPicPr>
            <a:picLocks noChangeAspect="1"/>
          </p:cNvPicPr>
          <p:nvPr/>
        </p:nvPicPr>
        <p:blipFill>
          <a:blip r:embed="rId2"/>
          <a:stretch>
            <a:fillRect/>
          </a:stretch>
        </p:blipFill>
        <p:spPr>
          <a:xfrm>
            <a:off x="6444343" y="395151"/>
            <a:ext cx="5747657" cy="5747657"/>
          </a:xfrm>
          <a:prstGeom prst="rect">
            <a:avLst/>
          </a:prstGeom>
        </p:spPr>
      </p:pic>
      <p:sp>
        <p:nvSpPr>
          <p:cNvPr id="11" name="TextBox 10">
            <a:extLst>
              <a:ext uri="{FF2B5EF4-FFF2-40B4-BE49-F238E27FC236}">
                <a16:creationId xmlns:a16="http://schemas.microsoft.com/office/drawing/2014/main" id="{ADA399A0-A6A4-8144-A3B7-D86B99F9DE42}"/>
              </a:ext>
            </a:extLst>
          </p:cNvPr>
          <p:cNvSpPr txBox="1"/>
          <p:nvPr/>
        </p:nvSpPr>
        <p:spPr>
          <a:xfrm>
            <a:off x="-2" y="1154611"/>
            <a:ext cx="6096001" cy="1323439"/>
          </a:xfrm>
          <a:prstGeom prst="rect">
            <a:avLst/>
          </a:prstGeom>
          <a:noFill/>
        </p:spPr>
        <p:txBody>
          <a:bodyPr wrap="square" rtlCol="0">
            <a:spAutoFit/>
          </a:bodyPr>
          <a:lstStyle/>
          <a:p>
            <a:pPr algn="ctr"/>
            <a:r>
              <a:rPr lang="en-US" sz="4000" b="1" dirty="0">
                <a:solidFill>
                  <a:schemeClr val="bg1"/>
                </a:solidFill>
                <a:latin typeface="Arial" panose="020B0604020202020204" pitchFamily="34" charset="0"/>
                <a:cs typeface="Arial" panose="020B0604020202020204" pitchFamily="34" charset="0"/>
              </a:rPr>
              <a:t>Optimization</a:t>
            </a:r>
          </a:p>
          <a:p>
            <a:pPr algn="ctr"/>
            <a:r>
              <a:rPr lang="en-US" sz="4000" b="1" dirty="0">
                <a:solidFill>
                  <a:schemeClr val="bg1"/>
                </a:solidFill>
                <a:latin typeface="Arial" panose="020B0604020202020204" pitchFamily="34" charset="0"/>
                <a:cs typeface="Arial" panose="020B0604020202020204" pitchFamily="34" charset="0"/>
              </a:rPr>
              <a:t>Orientation</a:t>
            </a:r>
          </a:p>
        </p:txBody>
      </p:sp>
      <p:sp>
        <p:nvSpPr>
          <p:cNvPr id="13" name="TextBox 12">
            <a:extLst>
              <a:ext uri="{FF2B5EF4-FFF2-40B4-BE49-F238E27FC236}">
                <a16:creationId xmlns:a16="http://schemas.microsoft.com/office/drawing/2014/main" id="{663F19CD-92AF-7846-94EB-5F99B71586C3}"/>
              </a:ext>
            </a:extLst>
          </p:cNvPr>
          <p:cNvSpPr txBox="1"/>
          <p:nvPr/>
        </p:nvSpPr>
        <p:spPr>
          <a:xfrm>
            <a:off x="117023" y="3901530"/>
            <a:ext cx="6095999" cy="830997"/>
          </a:xfrm>
          <a:prstGeom prst="rect">
            <a:avLst/>
          </a:prstGeom>
          <a:noFill/>
        </p:spPr>
        <p:txBody>
          <a:bodyPr wrap="square" rtlCol="0">
            <a:spAutoFit/>
          </a:bodyPr>
          <a:lstStyle/>
          <a:p>
            <a:pPr algn="ctr"/>
            <a:r>
              <a:rPr lang="en-US" sz="2800" dirty="0">
                <a:solidFill>
                  <a:schemeClr val="bg1"/>
                </a:solidFill>
                <a:latin typeface="Arial" panose="020B0604020202020204" pitchFamily="34" charset="0"/>
                <a:cs typeface="Arial" panose="020B0604020202020204" pitchFamily="34" charset="0"/>
              </a:rPr>
              <a:t>Joey Harrison</a:t>
            </a:r>
          </a:p>
          <a:p>
            <a:pPr algn="ctr"/>
            <a:r>
              <a:rPr lang="en-US" sz="2000" i="1" dirty="0">
                <a:solidFill>
                  <a:schemeClr val="bg1"/>
                </a:solidFill>
                <a:latin typeface="Arial" panose="020B0604020202020204" pitchFamily="34" charset="0"/>
                <a:cs typeface="Arial" panose="020B0604020202020204" pitchFamily="34" charset="0"/>
              </a:rPr>
              <a:t>Director, Human Resources</a:t>
            </a:r>
          </a:p>
        </p:txBody>
      </p:sp>
    </p:spTree>
    <p:extLst>
      <p:ext uri="{BB962C8B-B14F-4D97-AF65-F5344CB8AC3E}">
        <p14:creationId xmlns:p14="http://schemas.microsoft.com/office/powerpoint/2010/main" val="26910385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81F1002-ADF3-4666-8DC0-75BC6C50740F}"/>
              </a:ext>
            </a:extLst>
          </p:cNvPr>
          <p:cNvSpPr txBox="1"/>
          <p:nvPr/>
        </p:nvSpPr>
        <p:spPr>
          <a:xfrm>
            <a:off x="5599859" y="1374208"/>
            <a:ext cx="5816934" cy="4370427"/>
          </a:xfrm>
          <a:prstGeom prst="rect">
            <a:avLst/>
          </a:prstGeom>
          <a:noFill/>
        </p:spPr>
        <p:txBody>
          <a:bodyPr wrap="square" rtlCol="0">
            <a:spAutoFit/>
          </a:bodyPr>
          <a:lstStyle/>
          <a:p>
            <a:r>
              <a:rPr lang="en-US" sz="1600" b="1" dirty="0">
                <a:solidFill>
                  <a:srgbClr val="33485D"/>
                </a:solidFill>
                <a:latin typeface="Arial" panose="020B0604020202020204" pitchFamily="34" charset="0"/>
                <a:cs typeface="Arial" panose="020B0604020202020204" pitchFamily="34" charset="0"/>
              </a:rPr>
              <a:t>Changing: </a:t>
            </a:r>
          </a:p>
          <a:p>
            <a:endParaRPr lang="en-US" sz="1600" dirty="0">
              <a:solidFill>
                <a:srgbClr val="33485D"/>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600" dirty="0">
                <a:solidFill>
                  <a:srgbClr val="33485D"/>
                </a:solidFill>
                <a:latin typeface="Arial" panose="020B0604020202020204" pitchFamily="34" charset="0"/>
                <a:cs typeface="Arial" panose="020B0604020202020204" pitchFamily="34" charset="0"/>
              </a:rPr>
              <a:t>Working at a smaller agency with an emphasis on IT</a:t>
            </a:r>
          </a:p>
          <a:p>
            <a:endParaRPr lang="en-US" sz="1600" dirty="0">
              <a:solidFill>
                <a:srgbClr val="33485D"/>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600" dirty="0">
                <a:solidFill>
                  <a:srgbClr val="33485D"/>
                </a:solidFill>
                <a:latin typeface="Arial" panose="020B0604020202020204" pitchFamily="34" charset="0"/>
                <a:cs typeface="Arial" panose="020B0604020202020204" pitchFamily="34" charset="0"/>
              </a:rPr>
              <a:t>IT-specific training options such as </a:t>
            </a:r>
            <a:r>
              <a:rPr lang="en-US" sz="1600" dirty="0" err="1">
                <a:solidFill>
                  <a:srgbClr val="33485D"/>
                </a:solidFill>
                <a:latin typeface="Arial" panose="020B0604020202020204" pitchFamily="34" charset="0"/>
                <a:cs typeface="Arial" panose="020B0604020202020204" pitchFamily="34" charset="0"/>
              </a:rPr>
              <a:t>PluralSight</a:t>
            </a:r>
            <a:r>
              <a:rPr lang="en-US" sz="1600" dirty="0">
                <a:solidFill>
                  <a:srgbClr val="33485D"/>
                </a:solidFill>
                <a:latin typeface="Arial" panose="020B0604020202020204" pitchFamily="34" charset="0"/>
                <a:cs typeface="Arial" panose="020B0604020202020204" pitchFamily="34" charset="0"/>
              </a:rPr>
              <a:t> and Gartner</a:t>
            </a:r>
          </a:p>
          <a:p>
            <a:endParaRPr lang="en-US" sz="1600" dirty="0">
              <a:solidFill>
                <a:srgbClr val="33485D"/>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600" dirty="0">
                <a:solidFill>
                  <a:srgbClr val="33485D"/>
                </a:solidFill>
                <a:latin typeface="Arial" panose="020B0604020202020204" pitchFamily="34" charset="0"/>
                <a:cs typeface="Arial" panose="020B0604020202020204" pitchFamily="34" charset="0"/>
              </a:rPr>
              <a:t>New DIT Badge and DIT HQ access at</a:t>
            </a:r>
          </a:p>
          <a:p>
            <a:r>
              <a:rPr lang="en-US" sz="1600" dirty="0">
                <a:solidFill>
                  <a:srgbClr val="33485D"/>
                </a:solidFill>
                <a:latin typeface="Arial" panose="020B0604020202020204" pitchFamily="34" charset="0"/>
                <a:cs typeface="Arial" panose="020B0604020202020204" pitchFamily="34" charset="0"/>
              </a:rPr>
              <a:t>     3700 and 3900 Wake Forest Rd.  </a:t>
            </a:r>
          </a:p>
          <a:p>
            <a:endParaRPr lang="en-US" sz="1600" dirty="0">
              <a:solidFill>
                <a:srgbClr val="33485D"/>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600" dirty="0">
                <a:solidFill>
                  <a:srgbClr val="33485D"/>
                </a:solidFill>
                <a:latin typeface="Arial" panose="020B0604020202020204" pitchFamily="34" charset="0"/>
                <a:cs typeface="Arial" panose="020B0604020202020204" pitchFamily="34" charset="0"/>
              </a:rPr>
              <a:t>Agency-specific benefits will stop upon transfer; may continue paying the vendor(s) directly.</a:t>
            </a:r>
          </a:p>
          <a:p>
            <a:r>
              <a:rPr lang="en-US" sz="1600" dirty="0">
                <a:solidFill>
                  <a:srgbClr val="33485D"/>
                </a:solidFill>
                <a:latin typeface="Arial" panose="020B0604020202020204" pitchFamily="34" charset="0"/>
                <a:cs typeface="Arial" panose="020B0604020202020204" pitchFamily="34" charset="0"/>
              </a:rPr>
              <a:t>     (MetLife Dental exception)   </a:t>
            </a:r>
          </a:p>
          <a:p>
            <a:r>
              <a:rPr lang="en-US" sz="1600" dirty="0">
                <a:solidFill>
                  <a:srgbClr val="33485D"/>
                </a:solidFill>
                <a:latin typeface="Arial" panose="020B0604020202020204" pitchFamily="34" charset="0"/>
                <a:cs typeface="Arial" panose="020B0604020202020204" pitchFamily="34" charset="0"/>
              </a:rPr>
              <a:t>		</a:t>
            </a:r>
          </a:p>
          <a:p>
            <a:pPr marL="285750" indent="-285750">
              <a:buFont typeface="Arial" panose="020B0604020202020204" pitchFamily="34" charset="0"/>
              <a:buChar char="•"/>
            </a:pPr>
            <a:r>
              <a:rPr lang="en-US" sz="1600" dirty="0">
                <a:solidFill>
                  <a:srgbClr val="33485D"/>
                </a:solidFill>
                <a:latin typeface="Arial" panose="020B0604020202020204" pitchFamily="34" charset="0"/>
                <a:cs typeface="Arial" panose="020B0604020202020204" pitchFamily="34" charset="0"/>
              </a:rPr>
              <a:t>Certain policies (Telework, etc.)</a:t>
            </a:r>
          </a:p>
          <a:p>
            <a:endParaRPr lang="en-US" dirty="0"/>
          </a:p>
          <a:p>
            <a:endParaRPr lang="en-US" dirty="0"/>
          </a:p>
          <a:p>
            <a:r>
              <a:rPr lang="en-US" dirty="0"/>
              <a:t>		</a:t>
            </a:r>
          </a:p>
        </p:txBody>
      </p:sp>
      <p:sp>
        <p:nvSpPr>
          <p:cNvPr id="4" name="TextBox 3">
            <a:extLst>
              <a:ext uri="{FF2B5EF4-FFF2-40B4-BE49-F238E27FC236}">
                <a16:creationId xmlns:a16="http://schemas.microsoft.com/office/drawing/2014/main" id="{E741E063-838D-43F8-BC0C-ACBD081D48AD}"/>
              </a:ext>
            </a:extLst>
          </p:cNvPr>
          <p:cNvSpPr txBox="1"/>
          <p:nvPr/>
        </p:nvSpPr>
        <p:spPr>
          <a:xfrm>
            <a:off x="412416" y="1393686"/>
            <a:ext cx="5325622" cy="5755422"/>
          </a:xfrm>
          <a:prstGeom prst="rect">
            <a:avLst/>
          </a:prstGeom>
          <a:noFill/>
        </p:spPr>
        <p:txBody>
          <a:bodyPr wrap="square" rtlCol="0">
            <a:spAutoFit/>
          </a:bodyPr>
          <a:lstStyle/>
          <a:p>
            <a:r>
              <a:rPr lang="en-US" sz="1600" b="1" dirty="0">
                <a:solidFill>
                  <a:srgbClr val="33485D"/>
                </a:solidFill>
                <a:latin typeface="Arial" panose="020B0604020202020204" pitchFamily="34" charset="0"/>
                <a:cs typeface="Arial" panose="020B0604020202020204" pitchFamily="34" charset="0"/>
              </a:rPr>
              <a:t>Not Changing: </a:t>
            </a:r>
          </a:p>
          <a:p>
            <a:endParaRPr lang="en-US" sz="1600" dirty="0">
              <a:solidFill>
                <a:srgbClr val="33485D"/>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600" dirty="0">
                <a:solidFill>
                  <a:srgbClr val="33485D"/>
                </a:solidFill>
                <a:latin typeface="Arial" panose="020B0604020202020204" pitchFamily="34" charset="0"/>
                <a:cs typeface="Arial" panose="020B0604020202020204" pitchFamily="34" charset="0"/>
              </a:rPr>
              <a:t>The work you do and the customers you support</a:t>
            </a:r>
          </a:p>
          <a:p>
            <a:endParaRPr lang="en-US" sz="1600" dirty="0">
              <a:solidFill>
                <a:srgbClr val="33485D"/>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600" dirty="0">
                <a:solidFill>
                  <a:srgbClr val="33485D"/>
                </a:solidFill>
                <a:latin typeface="Arial" panose="020B0604020202020204" pitchFamily="34" charset="0"/>
                <a:cs typeface="Arial" panose="020B0604020202020204" pitchFamily="34" charset="0"/>
              </a:rPr>
              <a:t>Your salary and position classification</a:t>
            </a:r>
          </a:p>
          <a:p>
            <a:endParaRPr lang="en-US" sz="1600" dirty="0">
              <a:solidFill>
                <a:srgbClr val="33485D"/>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600" dirty="0">
                <a:solidFill>
                  <a:srgbClr val="33485D"/>
                </a:solidFill>
                <a:latin typeface="Arial" panose="020B0604020202020204" pitchFamily="34" charset="0"/>
                <a:cs typeface="Arial" panose="020B0604020202020204" pitchFamily="34" charset="0"/>
              </a:rPr>
              <a:t>Your State Health Plan, and NC Flex benefits</a:t>
            </a:r>
          </a:p>
          <a:p>
            <a:endParaRPr lang="en-US" sz="1600" dirty="0">
              <a:solidFill>
                <a:srgbClr val="33485D"/>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600" dirty="0">
                <a:solidFill>
                  <a:srgbClr val="33485D"/>
                </a:solidFill>
                <a:latin typeface="Arial" panose="020B0604020202020204" pitchFamily="34" charset="0"/>
                <a:cs typeface="Arial" panose="020B0604020202020204" pitchFamily="34" charset="0"/>
              </a:rPr>
              <a:t>Any other payroll deductions (SEANC, loans etc.) </a:t>
            </a:r>
          </a:p>
          <a:p>
            <a:r>
              <a:rPr lang="en-US" sz="1600" dirty="0">
                <a:solidFill>
                  <a:srgbClr val="33485D"/>
                </a:solidFill>
                <a:latin typeface="Arial" panose="020B0604020202020204" pitchFamily="34" charset="0"/>
                <a:cs typeface="Arial" panose="020B0604020202020204" pitchFamily="34" charset="0"/>
              </a:rPr>
              <a:t> </a:t>
            </a:r>
          </a:p>
          <a:p>
            <a:pPr marL="285750" indent="-285750">
              <a:buFont typeface="Arial" panose="020B0604020202020204" pitchFamily="34" charset="0"/>
              <a:buChar char="•"/>
            </a:pPr>
            <a:r>
              <a:rPr lang="en-US" sz="1600" dirty="0">
                <a:solidFill>
                  <a:srgbClr val="33485D"/>
                </a:solidFill>
                <a:latin typeface="Arial" panose="020B0604020202020204" pitchFamily="34" charset="0"/>
                <a:cs typeface="Arial" panose="020B0604020202020204" pitchFamily="34" charset="0"/>
              </a:rPr>
              <a:t>Your retirement</a:t>
            </a:r>
          </a:p>
          <a:p>
            <a:endParaRPr lang="en-US" sz="1600" dirty="0">
              <a:solidFill>
                <a:srgbClr val="33485D"/>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600" dirty="0">
                <a:solidFill>
                  <a:srgbClr val="33485D"/>
                </a:solidFill>
                <a:latin typeface="Arial" panose="020B0604020202020204" pitchFamily="34" charset="0"/>
                <a:cs typeface="Arial" panose="020B0604020202020204" pitchFamily="34" charset="0"/>
              </a:rPr>
              <a:t>Your work location</a:t>
            </a:r>
          </a:p>
          <a:p>
            <a:pPr marL="285750" indent="-285750">
              <a:buFont typeface="Arial" panose="020B0604020202020204" pitchFamily="34" charset="0"/>
              <a:buChar char="•"/>
            </a:pPr>
            <a:endParaRPr lang="en-US" sz="1600" dirty="0">
              <a:solidFill>
                <a:srgbClr val="33485D"/>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600" dirty="0">
                <a:solidFill>
                  <a:srgbClr val="33485D"/>
                </a:solidFill>
                <a:latin typeface="Arial" panose="020B0604020202020204" pitchFamily="34" charset="0"/>
                <a:cs typeface="Arial" panose="020B0604020202020204" pitchFamily="34" charset="0"/>
              </a:rPr>
              <a:t>Your phone number (including cell phone) and email address</a:t>
            </a:r>
          </a:p>
          <a:p>
            <a:endParaRPr lang="en-US" sz="1600" dirty="0">
              <a:solidFill>
                <a:srgbClr val="33485D"/>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600" dirty="0">
                <a:solidFill>
                  <a:srgbClr val="33485D"/>
                </a:solidFill>
                <a:latin typeface="Arial" panose="020B0604020202020204" pitchFamily="34" charset="0"/>
                <a:cs typeface="Arial" panose="020B0604020202020204" pitchFamily="34" charset="0"/>
              </a:rPr>
              <a:t>Reimbursements for travel/training</a:t>
            </a:r>
          </a:p>
          <a:p>
            <a:r>
              <a:rPr lang="en-US" sz="1600" dirty="0">
                <a:solidFill>
                  <a:srgbClr val="33485D"/>
                </a:solidFill>
                <a:latin typeface="Arial" panose="020B0604020202020204" pitchFamily="34" charset="0"/>
                <a:cs typeface="Arial" panose="020B0604020202020204" pitchFamily="34" charset="0"/>
              </a:rPr>
              <a:t> </a:t>
            </a:r>
          </a:p>
          <a:p>
            <a:pPr marL="285750" indent="-285750">
              <a:buFont typeface="Arial" panose="020B0604020202020204" pitchFamily="34" charset="0"/>
              <a:buChar char="•"/>
            </a:pPr>
            <a:r>
              <a:rPr lang="en-US" sz="1600" dirty="0">
                <a:solidFill>
                  <a:srgbClr val="33485D"/>
                </a:solidFill>
                <a:latin typeface="Arial" panose="020B0604020202020204" pitchFamily="34" charset="0"/>
                <a:cs typeface="Arial" panose="020B0604020202020204" pitchFamily="34" charset="0"/>
              </a:rPr>
              <a:t>DPS badge(s) and access</a:t>
            </a:r>
          </a:p>
          <a:p>
            <a:endParaRPr lang="en-US" sz="1600" dirty="0">
              <a:solidFill>
                <a:srgbClr val="33485D"/>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600" dirty="0">
                <a:solidFill>
                  <a:srgbClr val="33485D"/>
                </a:solidFill>
                <a:latin typeface="Arial" panose="020B0604020202020204" pitchFamily="34" charset="0"/>
                <a:cs typeface="Arial" panose="020B0604020202020204" pitchFamily="34" charset="0"/>
              </a:rPr>
              <a:t>Parking downtown</a:t>
            </a:r>
          </a:p>
          <a:p>
            <a:r>
              <a:rPr lang="en-US" sz="1600" dirty="0">
                <a:solidFill>
                  <a:srgbClr val="33485D"/>
                </a:solidFill>
                <a:latin typeface="Arial" panose="020B0604020202020204" pitchFamily="34" charset="0"/>
                <a:cs typeface="Arial" panose="020B0604020202020204" pitchFamily="34" charset="0"/>
              </a:rPr>
              <a:t> </a:t>
            </a:r>
          </a:p>
        </p:txBody>
      </p:sp>
      <p:sp>
        <p:nvSpPr>
          <p:cNvPr id="5" name="Rectangle 4">
            <a:extLst>
              <a:ext uri="{FF2B5EF4-FFF2-40B4-BE49-F238E27FC236}">
                <a16:creationId xmlns:a16="http://schemas.microsoft.com/office/drawing/2014/main" id="{4D7AFA8E-EE26-DF43-B2C9-6BFC2704B53A}"/>
              </a:ext>
            </a:extLst>
          </p:cNvPr>
          <p:cNvSpPr/>
          <p:nvPr/>
        </p:nvSpPr>
        <p:spPr>
          <a:xfrm>
            <a:off x="775207" y="207020"/>
            <a:ext cx="2348720" cy="1323439"/>
          </a:xfrm>
          <a:prstGeom prst="rect">
            <a:avLst/>
          </a:prstGeom>
        </p:spPr>
        <p:txBody>
          <a:bodyPr wrap="none">
            <a:spAutoFit/>
          </a:bodyPr>
          <a:lstStyle/>
          <a:p>
            <a:pPr>
              <a:defRPr sz="2800" b="1">
                <a:solidFill>
                  <a:schemeClr val="accent3"/>
                </a:solidFill>
              </a:defRPr>
            </a:pPr>
            <a:r>
              <a:rPr lang="en-US" sz="4000" dirty="0">
                <a:solidFill>
                  <a:srgbClr val="0F3C61"/>
                </a:solidFill>
                <a:latin typeface="Arial" charset="0"/>
                <a:ea typeface="Arial" charset="0"/>
                <a:cs typeface="Arial" charset="0"/>
              </a:rPr>
              <a:t>Changes</a:t>
            </a:r>
          </a:p>
          <a:p>
            <a:pPr>
              <a:defRPr sz="2800" b="1">
                <a:solidFill>
                  <a:schemeClr val="accent3"/>
                </a:solidFill>
              </a:defRPr>
            </a:pPr>
            <a:endParaRPr lang="en-US" sz="4000" dirty="0">
              <a:solidFill>
                <a:srgbClr val="0F3C61"/>
              </a:solidFill>
              <a:latin typeface="Arial" charset="0"/>
              <a:ea typeface="Arial" charset="0"/>
              <a:cs typeface="Arial" charset="0"/>
            </a:endParaRPr>
          </a:p>
        </p:txBody>
      </p:sp>
    </p:spTree>
    <p:extLst>
      <p:ext uri="{BB962C8B-B14F-4D97-AF65-F5344CB8AC3E}">
        <p14:creationId xmlns:p14="http://schemas.microsoft.com/office/powerpoint/2010/main" val="30653738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64E133E-683B-8745-BEA9-B419D19CDCC2}"/>
              </a:ext>
            </a:extLst>
          </p:cNvPr>
          <p:cNvPicPr>
            <a:picLocks noChangeAspect="1"/>
          </p:cNvPicPr>
          <p:nvPr/>
        </p:nvPicPr>
        <p:blipFill>
          <a:blip r:embed="rId2"/>
          <a:stretch>
            <a:fillRect/>
          </a:stretch>
        </p:blipFill>
        <p:spPr>
          <a:xfrm>
            <a:off x="10653486" y="5246916"/>
            <a:ext cx="1538514" cy="1538514"/>
          </a:xfrm>
          <a:prstGeom prst="rect">
            <a:avLst/>
          </a:prstGeom>
        </p:spPr>
      </p:pic>
      <p:sp>
        <p:nvSpPr>
          <p:cNvPr id="9" name="Rectangle 8">
            <a:extLst>
              <a:ext uri="{FF2B5EF4-FFF2-40B4-BE49-F238E27FC236}">
                <a16:creationId xmlns:a16="http://schemas.microsoft.com/office/drawing/2014/main" id="{20EFFEAD-2B6C-784D-9640-FC670BD8290D}"/>
              </a:ext>
            </a:extLst>
          </p:cNvPr>
          <p:cNvSpPr/>
          <p:nvPr/>
        </p:nvSpPr>
        <p:spPr>
          <a:xfrm>
            <a:off x="775205" y="2281375"/>
            <a:ext cx="9878279" cy="3293209"/>
          </a:xfrm>
          <a:prstGeom prst="rect">
            <a:avLst/>
          </a:prstGeom>
        </p:spPr>
        <p:txBody>
          <a:bodyPr wrap="square">
            <a:spAutoFit/>
          </a:bodyPr>
          <a:lstStyle/>
          <a:p>
            <a:r>
              <a:rPr lang="en-US" sz="1600" b="1" dirty="0">
                <a:solidFill>
                  <a:srgbClr val="33485D"/>
                </a:solidFill>
                <a:latin typeface="Arial" panose="020B0604020202020204" pitchFamily="34" charset="0"/>
                <a:cs typeface="Arial" panose="020B0604020202020204" pitchFamily="34" charset="0"/>
              </a:rPr>
              <a:t>The purpose of this policy is to</a:t>
            </a:r>
            <a:r>
              <a:rPr lang="en-US" sz="1600" dirty="0">
                <a:solidFill>
                  <a:srgbClr val="33485D"/>
                </a:solidFill>
                <a:latin typeface="Arial" panose="020B0604020202020204" pitchFamily="34" charset="0"/>
                <a:cs typeface="Arial" panose="020B0604020202020204" pitchFamily="34" charset="0"/>
              </a:rPr>
              <a:t>:</a:t>
            </a:r>
          </a:p>
          <a:p>
            <a:pPr marL="342900" indent="-342900">
              <a:buFont typeface="Arial" panose="020B0604020202020204" pitchFamily="34" charset="0"/>
              <a:buChar char="•"/>
            </a:pPr>
            <a:r>
              <a:rPr lang="en-US" sz="1600" dirty="0">
                <a:solidFill>
                  <a:srgbClr val="33485D"/>
                </a:solidFill>
                <a:latin typeface="Arial" panose="020B0604020202020204" pitchFamily="34" charset="0"/>
                <a:cs typeface="Arial" panose="020B0604020202020204" pitchFamily="34" charset="0"/>
              </a:rPr>
              <a:t>Establish minimum appropriate and acceptable requirements regarding the use of information resources connected to the State Network.</a:t>
            </a:r>
          </a:p>
          <a:p>
            <a:pPr marL="342900" indent="-342900">
              <a:buFont typeface="Arial" panose="020B0604020202020204" pitchFamily="34" charset="0"/>
              <a:buChar char="•"/>
            </a:pPr>
            <a:endParaRPr lang="en-US" sz="1600" dirty="0">
              <a:solidFill>
                <a:srgbClr val="33485D"/>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1600" dirty="0">
                <a:solidFill>
                  <a:srgbClr val="33485D"/>
                </a:solidFill>
                <a:latin typeface="Arial" panose="020B0604020202020204" pitchFamily="34" charset="0"/>
                <a:cs typeface="Arial" panose="020B0604020202020204" pitchFamily="34" charset="0"/>
              </a:rPr>
              <a:t>Comply with applicable state law and other rules and regulations regarding the management of information resources.</a:t>
            </a:r>
          </a:p>
          <a:p>
            <a:pPr marL="342900" indent="-342900">
              <a:buFont typeface="Arial" panose="020B0604020202020204" pitchFamily="34" charset="0"/>
              <a:buChar char="•"/>
            </a:pPr>
            <a:endParaRPr lang="en-US" sz="1600" dirty="0">
              <a:solidFill>
                <a:srgbClr val="33485D"/>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1600" dirty="0">
                <a:solidFill>
                  <a:srgbClr val="33485D"/>
                </a:solidFill>
                <a:latin typeface="Arial" panose="020B0604020202020204" pitchFamily="34" charset="0"/>
                <a:cs typeface="Arial" panose="020B0604020202020204" pitchFamily="34" charset="0"/>
              </a:rPr>
              <a:t>Educate individuals who may use information resources with respect to their responsibilities associated with computer resource use.</a:t>
            </a:r>
          </a:p>
          <a:p>
            <a:pPr marL="342900" indent="-342900">
              <a:buFont typeface="Arial" panose="020B0604020202020204" pitchFamily="34" charset="0"/>
              <a:buChar char="•"/>
            </a:pPr>
            <a:endParaRPr lang="en-US" sz="1600" dirty="0">
              <a:solidFill>
                <a:srgbClr val="33485D"/>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1600" dirty="0">
                <a:solidFill>
                  <a:srgbClr val="33485D"/>
                </a:solidFill>
                <a:latin typeface="Arial" panose="020B0604020202020204" pitchFamily="34" charset="0"/>
                <a:cs typeface="Arial" panose="020B0604020202020204" pitchFamily="34" charset="0"/>
              </a:rPr>
              <a:t>Establish a process to ensure that users acknowledge and agree to abide by the rules of behavior before gaining access to information resources connected to the State Network</a:t>
            </a:r>
          </a:p>
          <a:p>
            <a:endParaRPr lang="en-US" sz="1600" dirty="0">
              <a:solidFill>
                <a:srgbClr val="33485D"/>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A3E5AFCF-8AE7-1A41-8EEE-2169003214EA}"/>
              </a:ext>
            </a:extLst>
          </p:cNvPr>
          <p:cNvSpPr txBox="1"/>
          <p:nvPr/>
        </p:nvSpPr>
        <p:spPr>
          <a:xfrm>
            <a:off x="775206" y="936421"/>
            <a:ext cx="9878279" cy="1323439"/>
          </a:xfrm>
          <a:prstGeom prst="rect">
            <a:avLst/>
          </a:prstGeom>
          <a:noFill/>
        </p:spPr>
        <p:txBody>
          <a:bodyPr wrap="square" rtlCol="0">
            <a:spAutoFit/>
          </a:bodyPr>
          <a:lstStyle/>
          <a:p>
            <a:r>
              <a:rPr lang="en-US" sz="1600" b="1" dirty="0">
                <a:solidFill>
                  <a:srgbClr val="397AAC"/>
                </a:solidFill>
                <a:latin typeface="Arial" panose="020B0604020202020204" pitchFamily="34" charset="0"/>
                <a:cs typeface="Arial" panose="020B0604020202020204" pitchFamily="34" charset="0"/>
              </a:rPr>
              <a:t>This policy applies to any state employee, contractor or third party who uses any device, whether state-owned or personal, to connect to the State Network. G.S. 143B—1336(a)(5) defines the State Network as “any connectivity designed for the purpose of providing Internet Protocol transport of information for State agencies.” State law also requires the Department of Information Technology (DIT) to manage the state network.</a:t>
            </a:r>
            <a:endParaRPr lang="en-US" sz="1600" b="1" dirty="0">
              <a:solidFill>
                <a:srgbClr val="397AAC"/>
              </a:solidFill>
            </a:endParaRPr>
          </a:p>
        </p:txBody>
      </p:sp>
      <p:sp>
        <p:nvSpPr>
          <p:cNvPr id="7" name="TextBox 6">
            <a:extLst>
              <a:ext uri="{FF2B5EF4-FFF2-40B4-BE49-F238E27FC236}">
                <a16:creationId xmlns:a16="http://schemas.microsoft.com/office/drawing/2014/main" id="{4342FC0A-89F9-FF4E-B494-9A91F1E79120}"/>
              </a:ext>
            </a:extLst>
          </p:cNvPr>
          <p:cNvSpPr txBox="1"/>
          <p:nvPr/>
        </p:nvSpPr>
        <p:spPr>
          <a:xfrm>
            <a:off x="775205" y="5412005"/>
            <a:ext cx="9878279" cy="1569660"/>
          </a:xfrm>
          <a:prstGeom prst="rect">
            <a:avLst/>
          </a:prstGeom>
          <a:noFill/>
        </p:spPr>
        <p:txBody>
          <a:bodyPr wrap="square" rtlCol="0">
            <a:spAutoFit/>
          </a:bodyPr>
          <a:lstStyle/>
          <a:p>
            <a:r>
              <a:rPr lang="en-US" sz="1600" b="1" dirty="0">
                <a:solidFill>
                  <a:srgbClr val="397AAC"/>
                </a:solidFill>
                <a:latin typeface="Arial" panose="020B0604020202020204" pitchFamily="34" charset="0"/>
                <a:cs typeface="Arial" panose="020B0604020202020204" pitchFamily="34" charset="0"/>
              </a:rPr>
              <a:t>Violation of this policy could result in disciplinary action, termination, loss of information resources and criminal prosecution.  </a:t>
            </a:r>
          </a:p>
          <a:p>
            <a:endParaRPr lang="en-US" sz="1600" b="1" dirty="0">
              <a:solidFill>
                <a:srgbClr val="558ED6"/>
              </a:solidFill>
              <a:latin typeface="Arial" panose="020B0604020202020204" pitchFamily="34" charset="0"/>
              <a:cs typeface="Arial" panose="020B0604020202020204" pitchFamily="34" charset="0"/>
            </a:endParaRPr>
          </a:p>
          <a:p>
            <a:endParaRPr lang="en-US" sz="1600" b="1" dirty="0">
              <a:solidFill>
                <a:srgbClr val="558ED6"/>
              </a:solidFill>
              <a:latin typeface="Arial" panose="020B0604020202020204" pitchFamily="34" charset="0"/>
              <a:cs typeface="Arial" panose="020B0604020202020204" pitchFamily="34" charset="0"/>
            </a:endParaRPr>
          </a:p>
          <a:p>
            <a:endParaRPr lang="en-US" sz="1600" b="1" dirty="0">
              <a:solidFill>
                <a:srgbClr val="558ED6"/>
              </a:solidFill>
              <a:latin typeface="Arial" panose="020B0604020202020204" pitchFamily="34" charset="0"/>
              <a:cs typeface="Arial" panose="020B0604020202020204" pitchFamily="34" charset="0"/>
            </a:endParaRPr>
          </a:p>
          <a:p>
            <a:endParaRPr lang="en-US" sz="1600" b="1" dirty="0">
              <a:solidFill>
                <a:srgbClr val="558ED6"/>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F79ACF40-5E50-794E-BC3E-B3FF4F5FB8FA}"/>
              </a:ext>
            </a:extLst>
          </p:cNvPr>
          <p:cNvSpPr txBox="1"/>
          <p:nvPr/>
        </p:nvSpPr>
        <p:spPr>
          <a:xfrm>
            <a:off x="775205" y="5998903"/>
            <a:ext cx="9878279" cy="507831"/>
          </a:xfrm>
          <a:prstGeom prst="rect">
            <a:avLst/>
          </a:prstGeom>
          <a:noFill/>
        </p:spPr>
        <p:txBody>
          <a:bodyPr wrap="square" rtlCol="0">
            <a:spAutoFit/>
          </a:bodyPr>
          <a:lstStyle/>
          <a:p>
            <a:r>
              <a:rPr lang="en-US" sz="900" dirty="0">
                <a:solidFill>
                  <a:srgbClr val="33485D"/>
                </a:solidFill>
                <a:latin typeface="Arial" panose="020B0604020202020204" pitchFamily="34" charset="0"/>
                <a:cs typeface="Arial" panose="020B0604020202020204" pitchFamily="34" charset="0"/>
              </a:rPr>
              <a:t>*Third-party providers are non-state employees, such as vendors, suppliers, individuals, contractors, and consultants, including their employees and agents, responsible for providing goods or services to the state. In order to perform the requested services, a third party may require access to information technology assets and access to agency information determined to be valuable to operations and/or classified as confidential by law.</a:t>
            </a:r>
          </a:p>
        </p:txBody>
      </p:sp>
      <p:sp>
        <p:nvSpPr>
          <p:cNvPr id="10" name="Rectangle 9">
            <a:extLst>
              <a:ext uri="{FF2B5EF4-FFF2-40B4-BE49-F238E27FC236}">
                <a16:creationId xmlns:a16="http://schemas.microsoft.com/office/drawing/2014/main" id="{41F45CF5-3BBE-D249-AFC1-5BF37A66DDD8}"/>
              </a:ext>
            </a:extLst>
          </p:cNvPr>
          <p:cNvSpPr/>
          <p:nvPr/>
        </p:nvSpPr>
        <p:spPr>
          <a:xfrm>
            <a:off x="775207" y="207020"/>
            <a:ext cx="5657318" cy="1323439"/>
          </a:xfrm>
          <a:prstGeom prst="rect">
            <a:avLst/>
          </a:prstGeom>
        </p:spPr>
        <p:txBody>
          <a:bodyPr wrap="none">
            <a:spAutoFit/>
          </a:bodyPr>
          <a:lstStyle/>
          <a:p>
            <a:pPr>
              <a:defRPr sz="2800" b="1">
                <a:solidFill>
                  <a:schemeClr val="accent3"/>
                </a:solidFill>
              </a:defRPr>
            </a:pPr>
            <a:r>
              <a:rPr lang="en-US" sz="4000" dirty="0">
                <a:solidFill>
                  <a:srgbClr val="0F3C61"/>
                </a:solidFill>
                <a:latin typeface="Arial" charset="0"/>
                <a:ea typeface="Arial" charset="0"/>
                <a:cs typeface="Arial" charset="0"/>
              </a:rPr>
              <a:t>Acceptable Use Policy</a:t>
            </a:r>
          </a:p>
          <a:p>
            <a:pPr>
              <a:defRPr sz="2800" b="1">
                <a:solidFill>
                  <a:schemeClr val="accent3"/>
                </a:solidFill>
              </a:defRPr>
            </a:pPr>
            <a:endParaRPr lang="en-US" sz="4000" dirty="0">
              <a:solidFill>
                <a:srgbClr val="0F3C61"/>
              </a:solidFill>
              <a:latin typeface="Arial" charset="0"/>
              <a:ea typeface="Arial" charset="0"/>
              <a:cs typeface="Arial" charset="0"/>
            </a:endParaRPr>
          </a:p>
        </p:txBody>
      </p:sp>
    </p:spTree>
    <p:extLst>
      <p:ext uri="{BB962C8B-B14F-4D97-AF65-F5344CB8AC3E}">
        <p14:creationId xmlns:p14="http://schemas.microsoft.com/office/powerpoint/2010/main" val="37432616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64E133E-683B-8745-BEA9-B419D19CDCC2}"/>
              </a:ext>
            </a:extLst>
          </p:cNvPr>
          <p:cNvPicPr>
            <a:picLocks noChangeAspect="1"/>
          </p:cNvPicPr>
          <p:nvPr/>
        </p:nvPicPr>
        <p:blipFill>
          <a:blip r:embed="rId3"/>
          <a:stretch>
            <a:fillRect/>
          </a:stretch>
        </p:blipFill>
        <p:spPr>
          <a:xfrm>
            <a:off x="10653486" y="5246916"/>
            <a:ext cx="1538514" cy="1538514"/>
          </a:xfrm>
          <a:prstGeom prst="rect">
            <a:avLst/>
          </a:prstGeom>
        </p:spPr>
      </p:pic>
      <p:sp>
        <p:nvSpPr>
          <p:cNvPr id="5" name="Rectangle 4">
            <a:extLst>
              <a:ext uri="{FF2B5EF4-FFF2-40B4-BE49-F238E27FC236}">
                <a16:creationId xmlns:a16="http://schemas.microsoft.com/office/drawing/2014/main" id="{205A6E14-1441-3E48-B79C-FF63179B035C}"/>
              </a:ext>
            </a:extLst>
          </p:cNvPr>
          <p:cNvSpPr/>
          <p:nvPr/>
        </p:nvSpPr>
        <p:spPr>
          <a:xfrm>
            <a:off x="775207" y="207020"/>
            <a:ext cx="8706230" cy="707886"/>
          </a:xfrm>
          <a:prstGeom prst="rect">
            <a:avLst/>
          </a:prstGeom>
        </p:spPr>
        <p:txBody>
          <a:bodyPr wrap="none">
            <a:spAutoFit/>
          </a:bodyPr>
          <a:lstStyle/>
          <a:p>
            <a:pPr>
              <a:defRPr sz="2800" b="1">
                <a:solidFill>
                  <a:schemeClr val="accent3"/>
                </a:solidFill>
              </a:defRPr>
            </a:pPr>
            <a:r>
              <a:rPr lang="en-US" sz="4000" dirty="0">
                <a:solidFill>
                  <a:srgbClr val="0F3C61"/>
                </a:solidFill>
                <a:latin typeface="Arial" charset="0"/>
                <a:ea typeface="Arial" charset="0"/>
                <a:cs typeface="Arial" charset="0"/>
              </a:rPr>
              <a:t>Criminal Record Checks and NDAs</a:t>
            </a:r>
          </a:p>
        </p:txBody>
      </p:sp>
      <p:sp>
        <p:nvSpPr>
          <p:cNvPr id="6" name="Rectangle 5">
            <a:extLst>
              <a:ext uri="{FF2B5EF4-FFF2-40B4-BE49-F238E27FC236}">
                <a16:creationId xmlns:a16="http://schemas.microsoft.com/office/drawing/2014/main" id="{1490544E-91C1-5E4D-8183-D648989177E9}"/>
              </a:ext>
            </a:extLst>
          </p:cNvPr>
          <p:cNvSpPr/>
          <p:nvPr/>
        </p:nvSpPr>
        <p:spPr>
          <a:xfrm>
            <a:off x="775206" y="914907"/>
            <a:ext cx="4139275" cy="523220"/>
          </a:xfrm>
          <a:prstGeom prst="rect">
            <a:avLst/>
          </a:prstGeom>
        </p:spPr>
        <p:txBody>
          <a:bodyPr wrap="none">
            <a:spAutoFit/>
          </a:bodyPr>
          <a:lstStyle/>
          <a:p>
            <a:pPr>
              <a:defRPr sz="2800" b="1">
                <a:solidFill>
                  <a:schemeClr val="accent3"/>
                </a:solidFill>
              </a:defRPr>
            </a:pPr>
            <a:r>
              <a:rPr lang="en-US" dirty="0">
                <a:solidFill>
                  <a:srgbClr val="397AAC"/>
                </a:solidFill>
                <a:latin typeface="Arial" charset="0"/>
                <a:ea typeface="Arial" charset="0"/>
                <a:cs typeface="Arial" charset="0"/>
              </a:rPr>
              <a:t>Criminal Record Check</a:t>
            </a:r>
          </a:p>
        </p:txBody>
      </p:sp>
      <p:sp>
        <p:nvSpPr>
          <p:cNvPr id="9" name="Rectangle 8">
            <a:extLst>
              <a:ext uri="{FF2B5EF4-FFF2-40B4-BE49-F238E27FC236}">
                <a16:creationId xmlns:a16="http://schemas.microsoft.com/office/drawing/2014/main" id="{20EFFEAD-2B6C-784D-9640-FC670BD8290D}"/>
              </a:ext>
            </a:extLst>
          </p:cNvPr>
          <p:cNvSpPr/>
          <p:nvPr/>
        </p:nvSpPr>
        <p:spPr>
          <a:xfrm>
            <a:off x="775206" y="1438127"/>
            <a:ext cx="10810779" cy="2811026"/>
          </a:xfrm>
          <a:prstGeom prst="rect">
            <a:avLst/>
          </a:prstGeom>
        </p:spPr>
        <p:txBody>
          <a:bodyPr wrap="square">
            <a:spAutoFit/>
          </a:bodyPr>
          <a:lstStyle/>
          <a:p>
            <a:pPr lvl="0" defTabSz="457200">
              <a:spcBef>
                <a:spcPts val="1000"/>
              </a:spcBef>
              <a:buClr>
                <a:srgbClr val="ACD433"/>
              </a:buClr>
              <a:buSzPct val="80000"/>
            </a:pPr>
            <a:r>
              <a:rPr lang="en-US" sz="1600" dirty="0">
                <a:solidFill>
                  <a:srgbClr val="33485D"/>
                </a:solidFill>
                <a:latin typeface="Arial" panose="020B0604020202020204" pitchFamily="34" charset="0"/>
                <a:cs typeface="Arial" panose="020B0604020202020204" pitchFamily="34" charset="0"/>
              </a:rPr>
              <a:t>The State CIO shall require background investigations of any employee or prospective employee, including a criminal history record check, which may include a search of the State and National Repositories of Criminal Histories based on the person's fingerprints. A criminal history record check shall be conducted by the State Bureau of Investigation upon receiving fingerprints and other information provided by the employee or prospective employee. If the employee or prospective employee has been a resident of the State for less than five years, the background report shall include a review of criminal information from both the State and National Repositories of Criminal Histories. The criminal background report shall be provided to the State CIO and is not a public record under Chapter 132 of the General Statutes. (2015-241, s. 7A.2(b); 2015-268, ss. 2.12, 2.13.)</a:t>
            </a:r>
          </a:p>
          <a:p>
            <a:pPr lvl="0" defTabSz="457200">
              <a:spcBef>
                <a:spcPts val="1000"/>
              </a:spcBef>
              <a:buClr>
                <a:srgbClr val="ACD433"/>
              </a:buClr>
              <a:buSzPct val="80000"/>
            </a:pPr>
            <a:endParaRPr lang="en-US" sz="1600" dirty="0">
              <a:solidFill>
                <a:srgbClr val="33485D"/>
              </a:solidFill>
              <a:latin typeface="Arial" panose="020B0604020202020204" pitchFamily="34" charset="0"/>
              <a:cs typeface="Arial" panose="020B0604020202020204" pitchFamily="34" charset="0"/>
            </a:endParaRPr>
          </a:p>
          <a:p>
            <a:pPr lvl="0" defTabSz="457200">
              <a:spcBef>
                <a:spcPts val="1000"/>
              </a:spcBef>
              <a:buClr>
                <a:srgbClr val="ACD433"/>
              </a:buClr>
              <a:buSzPct val="80000"/>
            </a:pPr>
            <a:endParaRPr lang="en-US" sz="1600" dirty="0">
              <a:solidFill>
                <a:srgbClr val="33485D"/>
              </a:solidFill>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878F32C9-45DF-5E4C-949C-53560D624698}"/>
              </a:ext>
            </a:extLst>
          </p:cNvPr>
          <p:cNvSpPr/>
          <p:nvPr/>
        </p:nvSpPr>
        <p:spPr>
          <a:xfrm>
            <a:off x="775205" y="3465540"/>
            <a:ext cx="6126485" cy="523220"/>
          </a:xfrm>
          <a:prstGeom prst="rect">
            <a:avLst/>
          </a:prstGeom>
        </p:spPr>
        <p:txBody>
          <a:bodyPr wrap="none">
            <a:spAutoFit/>
          </a:bodyPr>
          <a:lstStyle/>
          <a:p>
            <a:pPr>
              <a:defRPr sz="2800" b="1">
                <a:solidFill>
                  <a:schemeClr val="accent3"/>
                </a:solidFill>
              </a:defRPr>
            </a:pPr>
            <a:r>
              <a:rPr lang="en-US" dirty="0">
                <a:solidFill>
                  <a:srgbClr val="397AAC"/>
                </a:solidFill>
                <a:latin typeface="Arial" charset="0"/>
                <a:ea typeface="Arial" charset="0"/>
                <a:cs typeface="Arial" charset="0"/>
              </a:rPr>
              <a:t>Non-Disclosure Agreements (NDA)</a:t>
            </a:r>
          </a:p>
        </p:txBody>
      </p:sp>
      <p:sp>
        <p:nvSpPr>
          <p:cNvPr id="8" name="Rectangle 7">
            <a:extLst>
              <a:ext uri="{FF2B5EF4-FFF2-40B4-BE49-F238E27FC236}">
                <a16:creationId xmlns:a16="http://schemas.microsoft.com/office/drawing/2014/main" id="{3A5D6D24-6EFD-AE40-ACD7-FAE7A05E3AA7}"/>
              </a:ext>
            </a:extLst>
          </p:cNvPr>
          <p:cNvSpPr/>
          <p:nvPr/>
        </p:nvSpPr>
        <p:spPr>
          <a:xfrm>
            <a:off x="775205" y="3954070"/>
            <a:ext cx="10100776" cy="2062103"/>
          </a:xfrm>
          <a:prstGeom prst="rect">
            <a:avLst/>
          </a:prstGeom>
        </p:spPr>
        <p:txBody>
          <a:bodyPr wrap="square">
            <a:spAutoFit/>
          </a:bodyPr>
          <a:lstStyle/>
          <a:p>
            <a:pPr lvl="0" defTabSz="457200">
              <a:spcBef>
                <a:spcPts val="1000"/>
              </a:spcBef>
              <a:buClr>
                <a:srgbClr val="ACD433"/>
              </a:buClr>
              <a:buSzPct val="80000"/>
            </a:pPr>
            <a:r>
              <a:rPr lang="en-US" sz="1600" dirty="0">
                <a:solidFill>
                  <a:srgbClr val="33485D"/>
                </a:solidFill>
                <a:latin typeface="Arial" panose="020B0604020202020204" pitchFamily="34" charset="0"/>
                <a:cs typeface="Arial" panose="020B0604020202020204" pitchFamily="34" charset="0"/>
              </a:rPr>
              <a:t>As a DIT employee, an employee of another government agency, or as a third-party provider to DIT or another government agency, an employee agrees by signing the Non-Disclosure Agreement and fully complying with all the terms and conditions are requirements for working at DIT. Further, compliance with this agreement by a third-party provider is material to the performance of the contract between DIT and the third-party provider or the other government agency and its Third-party provider. DIT employees and third-party providers are not permitted to release records or information contained in records that belong to other agencies. Requests for such information must be channeled through the DIT supervisor to the DIT Public Information Officer for action according to DIT policy.</a:t>
            </a:r>
          </a:p>
        </p:txBody>
      </p:sp>
      <p:sp>
        <p:nvSpPr>
          <p:cNvPr id="10" name="Rectangle 9">
            <a:extLst>
              <a:ext uri="{FF2B5EF4-FFF2-40B4-BE49-F238E27FC236}">
                <a16:creationId xmlns:a16="http://schemas.microsoft.com/office/drawing/2014/main" id="{4B08CBF3-4541-B64E-BF14-3ABCC252346B}"/>
              </a:ext>
            </a:extLst>
          </p:cNvPr>
          <p:cNvSpPr/>
          <p:nvPr/>
        </p:nvSpPr>
        <p:spPr>
          <a:xfrm>
            <a:off x="775205" y="6146886"/>
            <a:ext cx="10100776" cy="507831"/>
          </a:xfrm>
          <a:prstGeom prst="rect">
            <a:avLst/>
          </a:prstGeom>
        </p:spPr>
        <p:txBody>
          <a:bodyPr wrap="square">
            <a:spAutoFit/>
          </a:bodyPr>
          <a:lstStyle/>
          <a:p>
            <a:pPr defTabSz="457200">
              <a:spcBef>
                <a:spcPts val="1000"/>
              </a:spcBef>
              <a:buClr>
                <a:srgbClr val="ACD433"/>
              </a:buClr>
              <a:buSzPct val="80000"/>
            </a:pPr>
            <a:r>
              <a:rPr lang="en-US" sz="900" dirty="0">
                <a:latin typeface="Arial" panose="020B0604020202020204" pitchFamily="34" charset="0"/>
                <a:cs typeface="Arial" panose="020B0604020202020204" pitchFamily="34" charset="0"/>
              </a:rPr>
              <a:t>*Third-party providers are non-state employees, such as vendors, suppliers, individuals, contractors, and consultants, including their employees and agents, responsible for providing goods or services to the state. In order to perform the requested services, a third party may require access to information technology assets and access to agency information determined to be valuable to operations and/or classified as confidential by law.</a:t>
            </a:r>
            <a:endParaRPr lang="en-US" sz="900" dirty="0">
              <a:solidFill>
                <a:prstClr val="white"/>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197017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64E133E-683B-8745-BEA9-B419D19CDCC2}"/>
              </a:ext>
            </a:extLst>
          </p:cNvPr>
          <p:cNvPicPr>
            <a:picLocks noChangeAspect="1"/>
          </p:cNvPicPr>
          <p:nvPr/>
        </p:nvPicPr>
        <p:blipFill>
          <a:blip r:embed="rId3"/>
          <a:stretch>
            <a:fillRect/>
          </a:stretch>
        </p:blipFill>
        <p:spPr>
          <a:xfrm>
            <a:off x="10653486" y="5246916"/>
            <a:ext cx="1538514" cy="1538514"/>
          </a:xfrm>
          <a:prstGeom prst="rect">
            <a:avLst/>
          </a:prstGeom>
        </p:spPr>
      </p:pic>
      <p:sp>
        <p:nvSpPr>
          <p:cNvPr id="5" name="Rectangle 4">
            <a:extLst>
              <a:ext uri="{FF2B5EF4-FFF2-40B4-BE49-F238E27FC236}">
                <a16:creationId xmlns:a16="http://schemas.microsoft.com/office/drawing/2014/main" id="{205A6E14-1441-3E48-B79C-FF63179B035C}"/>
              </a:ext>
            </a:extLst>
          </p:cNvPr>
          <p:cNvSpPr/>
          <p:nvPr/>
        </p:nvSpPr>
        <p:spPr>
          <a:xfrm>
            <a:off x="775207" y="207020"/>
            <a:ext cx="8885959" cy="707886"/>
          </a:xfrm>
          <a:prstGeom prst="rect">
            <a:avLst/>
          </a:prstGeom>
        </p:spPr>
        <p:txBody>
          <a:bodyPr wrap="none">
            <a:spAutoFit/>
          </a:bodyPr>
          <a:lstStyle/>
          <a:p>
            <a:pPr>
              <a:defRPr sz="2800" b="1">
                <a:solidFill>
                  <a:schemeClr val="accent3"/>
                </a:solidFill>
              </a:defRPr>
            </a:pPr>
            <a:r>
              <a:rPr lang="en-US" sz="4000" dirty="0">
                <a:solidFill>
                  <a:srgbClr val="0F3C61"/>
                </a:solidFill>
                <a:latin typeface="Arial" charset="0"/>
                <a:ea typeface="Arial" charset="0"/>
                <a:cs typeface="Arial" charset="0"/>
              </a:rPr>
              <a:t>Email Addresses, NCID and Badges</a:t>
            </a:r>
          </a:p>
        </p:txBody>
      </p:sp>
      <p:sp>
        <p:nvSpPr>
          <p:cNvPr id="8" name="Rectangle 7">
            <a:extLst>
              <a:ext uri="{FF2B5EF4-FFF2-40B4-BE49-F238E27FC236}">
                <a16:creationId xmlns:a16="http://schemas.microsoft.com/office/drawing/2014/main" id="{884ED840-2ABD-E442-BF33-352BF6665FAF}"/>
              </a:ext>
            </a:extLst>
          </p:cNvPr>
          <p:cNvSpPr/>
          <p:nvPr/>
        </p:nvSpPr>
        <p:spPr>
          <a:xfrm>
            <a:off x="775207" y="1152425"/>
            <a:ext cx="3517094" cy="5755422"/>
          </a:xfrm>
          <a:prstGeom prst="rect">
            <a:avLst/>
          </a:prstGeom>
        </p:spPr>
        <p:txBody>
          <a:bodyPr wrap="square">
            <a:spAutoFit/>
          </a:bodyPr>
          <a:lstStyle/>
          <a:p>
            <a:r>
              <a:rPr lang="en-US" sz="2000" b="1" dirty="0">
                <a:solidFill>
                  <a:srgbClr val="397AAC"/>
                </a:solidFill>
                <a:latin typeface="Arial" panose="020B0604020202020204" pitchFamily="34" charset="0"/>
                <a:cs typeface="Arial" panose="020B0604020202020204" pitchFamily="34" charset="0"/>
              </a:rPr>
              <a:t>Email Addresses</a:t>
            </a:r>
          </a:p>
          <a:p>
            <a:endParaRPr lang="en-US" sz="2000" dirty="0">
              <a:solidFill>
                <a:srgbClr val="33485D"/>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1400" dirty="0">
                <a:solidFill>
                  <a:srgbClr val="33485D"/>
                </a:solidFill>
                <a:latin typeface="Arial" panose="020B0604020202020204" pitchFamily="34" charset="0"/>
                <a:cs typeface="Arial" panose="020B0604020202020204" pitchFamily="34" charset="0"/>
              </a:rPr>
              <a:t>All DPS IT employees will continue to use their ncdps.gov email address.</a:t>
            </a:r>
          </a:p>
          <a:p>
            <a:pPr marL="342900" indent="-342900">
              <a:buFont typeface="Arial" panose="020B0604020202020204" pitchFamily="34" charset="0"/>
              <a:buChar char="•"/>
            </a:pPr>
            <a:endParaRPr lang="en-US" sz="1400" dirty="0">
              <a:solidFill>
                <a:srgbClr val="33485D"/>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1400" dirty="0">
                <a:solidFill>
                  <a:srgbClr val="33485D"/>
                </a:solidFill>
                <a:latin typeface="Arial" panose="020B0604020202020204" pitchFamily="34" charset="0"/>
                <a:cs typeface="Arial" panose="020B0604020202020204" pitchFamily="34" charset="0"/>
              </a:rPr>
              <a:t>All DPS IT employees will be issued an alias @</a:t>
            </a:r>
            <a:r>
              <a:rPr lang="en-US" sz="1400" dirty="0" err="1">
                <a:solidFill>
                  <a:srgbClr val="33485D"/>
                </a:solidFill>
                <a:latin typeface="Arial" panose="020B0604020202020204" pitchFamily="34" charset="0"/>
                <a:cs typeface="Arial" panose="020B0604020202020204" pitchFamily="34" charset="0"/>
              </a:rPr>
              <a:t>nc.gov</a:t>
            </a:r>
            <a:r>
              <a:rPr lang="en-US" sz="1400" dirty="0">
                <a:solidFill>
                  <a:srgbClr val="33485D"/>
                </a:solidFill>
                <a:latin typeface="Arial" panose="020B0604020202020204" pitchFamily="34" charset="0"/>
                <a:cs typeface="Arial" panose="020B0604020202020204" pitchFamily="34" charset="0"/>
              </a:rPr>
              <a:t> email address for DIT-affiliated emailing and listservs.</a:t>
            </a:r>
          </a:p>
          <a:p>
            <a:pPr marL="342900" indent="-342900">
              <a:buFont typeface="Arial" panose="020B0604020202020204" pitchFamily="34" charset="0"/>
              <a:buChar char="•"/>
            </a:pPr>
            <a:endParaRPr lang="en-US" sz="1400" dirty="0">
              <a:solidFill>
                <a:srgbClr val="33485D"/>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1400" dirty="0">
                <a:solidFill>
                  <a:srgbClr val="33485D"/>
                </a:solidFill>
                <a:latin typeface="Arial" panose="020B0604020202020204" pitchFamily="34" charset="0"/>
                <a:cs typeface="Arial" panose="020B0604020202020204" pitchFamily="34" charset="0"/>
              </a:rPr>
              <a:t>Employees will receive emails going to either address at a single DPS inbox and should continue business as normal. Outgoing emails will originate from normal DPS-affiliated email account.</a:t>
            </a:r>
          </a:p>
          <a:p>
            <a:pPr marL="342900" indent="-342900">
              <a:buFont typeface="Arial" panose="020B0604020202020204" pitchFamily="34" charset="0"/>
              <a:buChar char="•"/>
            </a:pPr>
            <a:endParaRPr lang="en-US" sz="1400" dirty="0">
              <a:solidFill>
                <a:srgbClr val="33485D"/>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1400" dirty="0">
                <a:solidFill>
                  <a:srgbClr val="33485D"/>
                </a:solidFill>
                <a:latin typeface="Arial" panose="020B0604020202020204" pitchFamily="34" charset="0"/>
                <a:cs typeface="Arial" panose="020B0604020202020204" pitchFamily="34" charset="0"/>
              </a:rPr>
              <a:t>DPS IT will be referred to as “DIT Public Safety” moving forward.</a:t>
            </a:r>
          </a:p>
          <a:p>
            <a:pPr marL="342900" indent="-342900">
              <a:buFont typeface="Arial" panose="020B0604020202020204" pitchFamily="34" charset="0"/>
              <a:buChar char="•"/>
            </a:pPr>
            <a:endParaRPr lang="en-US" sz="1400" dirty="0">
              <a:solidFill>
                <a:srgbClr val="33485D"/>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1400" dirty="0">
                <a:solidFill>
                  <a:srgbClr val="33485D"/>
                </a:solidFill>
                <a:latin typeface="Arial" panose="020B0604020202020204" pitchFamily="34" charset="0"/>
                <a:cs typeface="Arial" panose="020B0604020202020204" pitchFamily="34" charset="0"/>
              </a:rPr>
              <a:t>Beginning February 1, 2019 all email signatures should include the NC DIT logo and disclosure statement. Communication will be forthcoming.</a:t>
            </a:r>
          </a:p>
          <a:p>
            <a:pPr marL="342900" indent="-342900">
              <a:buFont typeface="Arial" panose="020B0604020202020204" pitchFamily="34" charset="0"/>
              <a:buChar char="•"/>
            </a:pPr>
            <a:endParaRPr lang="en-US" sz="1400" dirty="0">
              <a:solidFill>
                <a:srgbClr val="33485D"/>
              </a:solidFill>
              <a:latin typeface="Arial" panose="020B0604020202020204" pitchFamily="34" charset="0"/>
              <a:cs typeface="Arial" panose="020B0604020202020204" pitchFamily="34" charset="0"/>
            </a:endParaRPr>
          </a:p>
          <a:p>
            <a:endParaRPr lang="en-US" sz="2000" dirty="0">
              <a:solidFill>
                <a:srgbClr val="33485D"/>
              </a:solidFill>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4F664521-32FB-6F4F-9039-565BC8BCF018}"/>
              </a:ext>
            </a:extLst>
          </p:cNvPr>
          <p:cNvSpPr/>
          <p:nvPr/>
        </p:nvSpPr>
        <p:spPr>
          <a:xfrm>
            <a:off x="4456114" y="1152425"/>
            <a:ext cx="3517094" cy="4154984"/>
          </a:xfrm>
          <a:prstGeom prst="rect">
            <a:avLst/>
          </a:prstGeom>
        </p:spPr>
        <p:txBody>
          <a:bodyPr wrap="square">
            <a:spAutoFit/>
          </a:bodyPr>
          <a:lstStyle/>
          <a:p>
            <a:r>
              <a:rPr lang="en-US" sz="2000" b="1" dirty="0">
                <a:solidFill>
                  <a:srgbClr val="397AAC"/>
                </a:solidFill>
                <a:latin typeface="Arial" panose="020B0604020202020204" pitchFamily="34" charset="0"/>
                <a:cs typeface="Arial" panose="020B0604020202020204" pitchFamily="34" charset="0"/>
              </a:rPr>
              <a:t>Badges</a:t>
            </a:r>
          </a:p>
          <a:p>
            <a:pPr marL="285750" indent="-285750">
              <a:buFont typeface="Wingdings" panose="05000000000000000000" pitchFamily="2" charset="2"/>
              <a:buChar char="§"/>
            </a:pPr>
            <a:endParaRPr lang="en-US" sz="2000" dirty="0">
              <a:solidFill>
                <a:srgbClr val="33485D"/>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400" dirty="0">
                <a:solidFill>
                  <a:srgbClr val="33485D"/>
                </a:solidFill>
                <a:latin typeface="Arial" panose="020B0604020202020204" pitchFamily="34" charset="0"/>
                <a:cs typeface="Arial" panose="020B0604020202020204" pitchFamily="34" charset="0"/>
              </a:rPr>
              <a:t>All DPS IT employees will continue to use their current DPS badges to access DPS facilities and building locations. </a:t>
            </a:r>
          </a:p>
          <a:p>
            <a:pPr marL="285750" indent="-285750">
              <a:buFont typeface="Arial" panose="020B0604020202020204" pitchFamily="34" charset="0"/>
              <a:buChar char="•"/>
            </a:pPr>
            <a:endParaRPr lang="en-US" sz="1400" dirty="0">
              <a:solidFill>
                <a:srgbClr val="33485D"/>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400" dirty="0">
                <a:solidFill>
                  <a:srgbClr val="33485D"/>
                </a:solidFill>
                <a:latin typeface="Arial" panose="020B0604020202020204" pitchFamily="34" charset="0"/>
                <a:cs typeface="Arial" panose="020B0604020202020204" pitchFamily="34" charset="0"/>
              </a:rPr>
              <a:t>All DPS IT employees will be issued a green DIT badge to access DIT buildings at 3700 &amp; 3900 Wake Forest Road. </a:t>
            </a:r>
          </a:p>
          <a:p>
            <a:pPr marL="285750" indent="-285750">
              <a:buFont typeface="Arial" panose="020B0604020202020204" pitchFamily="34" charset="0"/>
              <a:buChar char="•"/>
            </a:pPr>
            <a:endParaRPr lang="en-US" sz="1400" dirty="0">
              <a:solidFill>
                <a:srgbClr val="33485D"/>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400" dirty="0">
                <a:solidFill>
                  <a:srgbClr val="33485D"/>
                </a:solidFill>
                <a:latin typeface="Arial" panose="020B0604020202020204" pitchFamily="34" charset="0"/>
                <a:cs typeface="Arial" panose="020B0604020202020204" pitchFamily="34" charset="0"/>
              </a:rPr>
              <a:t>DIT is coordinating with DPS IT to collect employee photos to create DIT badges.</a:t>
            </a:r>
          </a:p>
          <a:p>
            <a:pPr marL="285750" indent="-285750">
              <a:buFont typeface="Arial" panose="020B0604020202020204" pitchFamily="34" charset="0"/>
              <a:buChar char="•"/>
            </a:pPr>
            <a:endParaRPr lang="en-US" sz="1400" dirty="0">
              <a:solidFill>
                <a:srgbClr val="33485D"/>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400" dirty="0">
                <a:solidFill>
                  <a:srgbClr val="33485D"/>
                </a:solidFill>
                <a:latin typeface="Arial" panose="020B0604020202020204" pitchFamily="34" charset="0"/>
                <a:cs typeface="Arial" panose="020B0604020202020204" pitchFamily="34" charset="0"/>
              </a:rPr>
              <a:t>Current approved facility access at DPS will not change.</a:t>
            </a:r>
          </a:p>
        </p:txBody>
      </p:sp>
      <p:sp>
        <p:nvSpPr>
          <p:cNvPr id="11" name="Rectangle 10">
            <a:extLst>
              <a:ext uri="{FF2B5EF4-FFF2-40B4-BE49-F238E27FC236}">
                <a16:creationId xmlns:a16="http://schemas.microsoft.com/office/drawing/2014/main" id="{1DE2DCA0-BAD5-0341-BDE0-E1BEB1CEFC77}"/>
              </a:ext>
            </a:extLst>
          </p:cNvPr>
          <p:cNvSpPr/>
          <p:nvPr/>
        </p:nvSpPr>
        <p:spPr>
          <a:xfrm>
            <a:off x="8137021" y="1178963"/>
            <a:ext cx="3922299" cy="2585323"/>
          </a:xfrm>
          <a:prstGeom prst="rect">
            <a:avLst/>
          </a:prstGeom>
        </p:spPr>
        <p:txBody>
          <a:bodyPr wrap="square">
            <a:spAutoFit/>
          </a:bodyPr>
          <a:lstStyle/>
          <a:p>
            <a:r>
              <a:rPr lang="en-US" b="1" dirty="0">
                <a:solidFill>
                  <a:srgbClr val="397AAC"/>
                </a:solidFill>
                <a:latin typeface="Arial" panose="020B0604020202020204" pitchFamily="34" charset="0"/>
                <a:ea typeface="Times New Roman" panose="02020603050405020304" pitchFamily="18" charset="0"/>
              </a:rPr>
              <a:t>NCID/Security Access</a:t>
            </a:r>
            <a:endParaRPr lang="en-US" sz="1100" dirty="0">
              <a:solidFill>
                <a:srgbClr val="397AAC"/>
              </a:solidFill>
              <a:latin typeface="Times New Roman" panose="02020603050405020304" pitchFamily="18" charset="0"/>
              <a:ea typeface="Times New Roman" panose="02020603050405020304" pitchFamily="18" charset="0"/>
            </a:endParaRPr>
          </a:p>
          <a:p>
            <a:pPr lvl="0"/>
            <a:endParaRPr lang="en-US" dirty="0">
              <a:latin typeface="Arial" panose="020B0604020202020204" pitchFamily="34" charset="0"/>
              <a:cs typeface="Arial" panose="020B0604020202020204" pitchFamily="34" charset="0"/>
            </a:endParaRPr>
          </a:p>
          <a:p>
            <a:pPr marL="285750" lvl="0" indent="-285750">
              <a:buFont typeface="Arial" panose="020B0604020202020204" pitchFamily="34" charset="0"/>
              <a:buChar char="•"/>
            </a:pPr>
            <a:r>
              <a:rPr lang="en-US" sz="1400" dirty="0">
                <a:solidFill>
                  <a:srgbClr val="33485D"/>
                </a:solidFill>
                <a:latin typeface="Arial" panose="020B0604020202020204" pitchFamily="34" charset="0"/>
                <a:cs typeface="Arial" panose="020B0604020202020204" pitchFamily="34" charset="0"/>
              </a:rPr>
              <a:t>All DPS IT employees will continue to use their current NCID user name and password.</a:t>
            </a:r>
          </a:p>
          <a:p>
            <a:pPr lvl="0"/>
            <a:endParaRPr lang="en-US" sz="1400" dirty="0">
              <a:solidFill>
                <a:srgbClr val="33485D"/>
              </a:solidFill>
              <a:latin typeface="Arial" panose="020B0604020202020204" pitchFamily="34" charset="0"/>
              <a:cs typeface="Arial" panose="020B0604020202020204" pitchFamily="34" charset="0"/>
            </a:endParaRPr>
          </a:p>
          <a:p>
            <a:pPr marL="285750" lvl="0" indent="-285750">
              <a:buFont typeface="Arial" panose="020B0604020202020204" pitchFamily="34" charset="0"/>
              <a:buChar char="•"/>
            </a:pPr>
            <a:r>
              <a:rPr lang="en-US" sz="1400" dirty="0">
                <a:solidFill>
                  <a:srgbClr val="33485D"/>
                </a:solidFill>
                <a:latin typeface="Arial" panose="020B0604020202020204" pitchFamily="34" charset="0"/>
                <a:cs typeface="Arial" panose="020B0604020202020204" pitchFamily="34" charset="0"/>
              </a:rPr>
              <a:t>DPS IT employees will gain access to DIT’s SharePoint on February 1, 2019.</a:t>
            </a:r>
          </a:p>
          <a:p>
            <a:pPr lvl="0"/>
            <a:endParaRPr lang="en-US" sz="1400" dirty="0">
              <a:solidFill>
                <a:srgbClr val="33485D"/>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400" dirty="0">
                <a:solidFill>
                  <a:srgbClr val="33485D"/>
                </a:solidFill>
                <a:latin typeface="Arial" panose="020B0604020202020204" pitchFamily="34" charset="0"/>
                <a:cs typeface="Arial" panose="020B0604020202020204" pitchFamily="34" charset="0"/>
              </a:rPr>
              <a:t>DPS IT employees will be added to the DIT active directory.</a:t>
            </a:r>
          </a:p>
        </p:txBody>
      </p:sp>
    </p:spTree>
    <p:extLst>
      <p:ext uri="{BB962C8B-B14F-4D97-AF65-F5344CB8AC3E}">
        <p14:creationId xmlns:p14="http://schemas.microsoft.com/office/powerpoint/2010/main" val="27476629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64E133E-683B-8745-BEA9-B419D19CDCC2}"/>
              </a:ext>
            </a:extLst>
          </p:cNvPr>
          <p:cNvPicPr>
            <a:picLocks noChangeAspect="1"/>
          </p:cNvPicPr>
          <p:nvPr/>
        </p:nvPicPr>
        <p:blipFill>
          <a:blip r:embed="rId2"/>
          <a:stretch>
            <a:fillRect/>
          </a:stretch>
        </p:blipFill>
        <p:spPr>
          <a:xfrm>
            <a:off x="10653486" y="5246916"/>
            <a:ext cx="1538514" cy="1538514"/>
          </a:xfrm>
          <a:prstGeom prst="rect">
            <a:avLst/>
          </a:prstGeom>
        </p:spPr>
      </p:pic>
      <p:sp>
        <p:nvSpPr>
          <p:cNvPr id="9" name="Rectangle 8">
            <a:extLst>
              <a:ext uri="{FF2B5EF4-FFF2-40B4-BE49-F238E27FC236}">
                <a16:creationId xmlns:a16="http://schemas.microsoft.com/office/drawing/2014/main" id="{20EFFEAD-2B6C-784D-9640-FC670BD8290D}"/>
              </a:ext>
            </a:extLst>
          </p:cNvPr>
          <p:cNvSpPr/>
          <p:nvPr/>
        </p:nvSpPr>
        <p:spPr>
          <a:xfrm>
            <a:off x="775207" y="968604"/>
            <a:ext cx="9960925" cy="6217087"/>
          </a:xfrm>
          <a:prstGeom prst="rect">
            <a:avLst/>
          </a:prstGeom>
        </p:spPr>
        <p:txBody>
          <a:bodyPr wrap="square">
            <a:spAutoFit/>
          </a:bodyPr>
          <a:lstStyle/>
          <a:p>
            <a:pPr marL="457200" indent="-457200">
              <a:buFont typeface="Arial" panose="020B0604020202020204" pitchFamily="34" charset="0"/>
              <a:buChar char="•"/>
            </a:pPr>
            <a:r>
              <a:rPr lang="en-US" sz="2000" dirty="0">
                <a:solidFill>
                  <a:srgbClr val="33485D"/>
                </a:solidFill>
                <a:latin typeface="Arial" panose="020B0604020202020204" pitchFamily="34" charset="0"/>
                <a:cs typeface="Arial" panose="020B0604020202020204" pitchFamily="34" charset="0"/>
              </a:rPr>
              <a:t>Leave balances including any comp time will transfer. </a:t>
            </a:r>
          </a:p>
          <a:p>
            <a:endParaRPr lang="en-US" sz="2000" dirty="0">
              <a:solidFill>
                <a:srgbClr val="33485D"/>
              </a:solidFill>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US" sz="2000" dirty="0">
                <a:solidFill>
                  <a:srgbClr val="33485D"/>
                </a:solidFill>
                <a:latin typeface="Arial" panose="020B0604020202020204" pitchFamily="34" charset="0"/>
                <a:cs typeface="Arial" panose="020B0604020202020204" pitchFamily="34" charset="0"/>
              </a:rPr>
              <a:t>Time and leave will continue to be in ESS/MSS.</a:t>
            </a:r>
          </a:p>
          <a:p>
            <a:endParaRPr lang="en-US" sz="2000" dirty="0">
              <a:solidFill>
                <a:srgbClr val="33485D"/>
              </a:solidFill>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US" sz="2000" dirty="0">
                <a:solidFill>
                  <a:srgbClr val="33485D"/>
                </a:solidFill>
                <a:latin typeface="Arial" panose="020B0604020202020204" pitchFamily="34" charset="0"/>
                <a:cs typeface="Arial" panose="020B0604020202020204" pitchFamily="34" charset="0"/>
              </a:rPr>
              <a:t>Leave time will continue to accrue once more than half the working days in a month have been completed and management has approved time worked.</a:t>
            </a:r>
          </a:p>
          <a:p>
            <a:endParaRPr lang="en-US" sz="2000" dirty="0">
              <a:solidFill>
                <a:srgbClr val="33485D"/>
              </a:solidFill>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US" sz="2000" dirty="0">
                <a:solidFill>
                  <a:srgbClr val="33485D"/>
                </a:solidFill>
                <a:latin typeface="Arial" panose="020B0604020202020204" pitchFamily="34" charset="0"/>
                <a:cs typeface="Arial" panose="020B0604020202020204" pitchFamily="34" charset="0"/>
              </a:rPr>
              <a:t>DIT is also positive time; all time worked and leave taken must be entered. </a:t>
            </a:r>
          </a:p>
          <a:p>
            <a:pPr marL="457200" indent="-457200">
              <a:buFont typeface="Arial" panose="020B0604020202020204" pitchFamily="34" charset="0"/>
              <a:buChar char="•"/>
            </a:pPr>
            <a:endParaRPr lang="en-US" sz="2000" dirty="0">
              <a:solidFill>
                <a:srgbClr val="33485D"/>
              </a:solidFill>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US" sz="2000" dirty="0">
                <a:solidFill>
                  <a:srgbClr val="33485D"/>
                </a:solidFill>
                <a:latin typeface="Arial" panose="020B0604020202020204" pitchFamily="34" charset="0"/>
                <a:cs typeface="Arial" panose="020B0604020202020204" pitchFamily="34" charset="0"/>
              </a:rPr>
              <a:t>All time entries should be recorded through January 31</a:t>
            </a:r>
            <a:r>
              <a:rPr lang="en-US" sz="2000" baseline="30000" dirty="0">
                <a:solidFill>
                  <a:srgbClr val="33485D"/>
                </a:solidFill>
                <a:latin typeface="Arial" panose="020B0604020202020204" pitchFamily="34" charset="0"/>
                <a:cs typeface="Arial" panose="020B0604020202020204" pitchFamily="34" charset="0"/>
              </a:rPr>
              <a:t>st</a:t>
            </a:r>
            <a:r>
              <a:rPr lang="en-US" sz="2000" dirty="0">
                <a:solidFill>
                  <a:srgbClr val="33485D"/>
                </a:solidFill>
                <a:latin typeface="Arial" panose="020B0604020202020204" pitchFamily="34" charset="0"/>
                <a:cs typeface="Arial" panose="020B0604020202020204" pitchFamily="34" charset="0"/>
              </a:rPr>
              <a:t> by COB on January 31</a:t>
            </a:r>
            <a:r>
              <a:rPr lang="en-US" sz="2000" baseline="30000" dirty="0">
                <a:solidFill>
                  <a:srgbClr val="33485D"/>
                </a:solidFill>
                <a:latin typeface="Arial" panose="020B0604020202020204" pitchFamily="34" charset="0"/>
                <a:cs typeface="Arial" panose="020B0604020202020204" pitchFamily="34" charset="0"/>
              </a:rPr>
              <a:t>st</a:t>
            </a:r>
            <a:r>
              <a:rPr lang="en-US" sz="2000" dirty="0">
                <a:solidFill>
                  <a:srgbClr val="33485D"/>
                </a:solidFill>
                <a:latin typeface="Arial" panose="020B0604020202020204" pitchFamily="34" charset="0"/>
                <a:cs typeface="Arial" panose="020B0604020202020204" pitchFamily="34" charset="0"/>
              </a:rPr>
              <a:t> </a:t>
            </a:r>
          </a:p>
          <a:p>
            <a:pPr marL="457200" indent="-457200">
              <a:buFont typeface="Arial" panose="020B0604020202020204" pitchFamily="34" charset="0"/>
              <a:buChar char="•"/>
            </a:pPr>
            <a:endParaRPr lang="en-US" sz="2000" dirty="0">
              <a:solidFill>
                <a:srgbClr val="33485D"/>
              </a:solidFill>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US" sz="2000" dirty="0">
                <a:solidFill>
                  <a:srgbClr val="33485D"/>
                </a:solidFill>
                <a:latin typeface="Arial" panose="020B0604020202020204" pitchFamily="34" charset="0"/>
                <a:cs typeface="Arial" panose="020B0604020202020204" pitchFamily="34" charset="0"/>
              </a:rPr>
              <a:t>Only those employees on pre-approved leave for the week of January 28</a:t>
            </a:r>
            <a:r>
              <a:rPr lang="en-US" sz="2000" baseline="30000" dirty="0">
                <a:solidFill>
                  <a:srgbClr val="33485D"/>
                </a:solidFill>
                <a:latin typeface="Arial" panose="020B0604020202020204" pitchFamily="34" charset="0"/>
                <a:cs typeface="Arial" panose="020B0604020202020204" pitchFamily="34" charset="0"/>
              </a:rPr>
              <a:t>th</a:t>
            </a:r>
            <a:r>
              <a:rPr lang="en-US" sz="2000" dirty="0">
                <a:solidFill>
                  <a:srgbClr val="33485D"/>
                </a:solidFill>
                <a:latin typeface="Arial" panose="020B0604020202020204" pitchFamily="34" charset="0"/>
                <a:cs typeface="Arial" panose="020B0604020202020204" pitchFamily="34" charset="0"/>
              </a:rPr>
              <a:t> – 31</a:t>
            </a:r>
            <a:r>
              <a:rPr lang="en-US" sz="2000" baseline="30000" dirty="0">
                <a:solidFill>
                  <a:srgbClr val="33485D"/>
                </a:solidFill>
                <a:latin typeface="Arial" panose="020B0604020202020204" pitchFamily="34" charset="0"/>
                <a:cs typeface="Arial" panose="020B0604020202020204" pitchFamily="34" charset="0"/>
              </a:rPr>
              <a:t>st</a:t>
            </a:r>
            <a:r>
              <a:rPr lang="en-US" sz="2000" dirty="0">
                <a:solidFill>
                  <a:srgbClr val="33485D"/>
                </a:solidFill>
                <a:latin typeface="Arial" panose="020B0604020202020204" pitchFamily="34" charset="0"/>
                <a:cs typeface="Arial" panose="020B0604020202020204" pitchFamily="34" charset="0"/>
              </a:rPr>
              <a:t> should record time entries in advance.</a:t>
            </a:r>
          </a:p>
          <a:p>
            <a:pPr marL="457200" indent="-457200">
              <a:buFont typeface="Arial" panose="020B0604020202020204" pitchFamily="34" charset="0"/>
              <a:buChar char="•"/>
            </a:pPr>
            <a:endParaRPr lang="en-US" sz="2000" dirty="0">
              <a:solidFill>
                <a:srgbClr val="33485D"/>
              </a:solidFill>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US" sz="2000" dirty="0">
                <a:solidFill>
                  <a:srgbClr val="33485D"/>
                </a:solidFill>
                <a:latin typeface="Arial" panose="020B0604020202020204" pitchFamily="34" charset="0"/>
                <a:cs typeface="Arial" panose="020B0604020202020204" pitchFamily="34" charset="0"/>
              </a:rPr>
              <a:t>Managers and supervisors should approve time entries the morning of February 1</a:t>
            </a:r>
            <a:r>
              <a:rPr lang="en-US" sz="2000" baseline="30000" dirty="0">
                <a:solidFill>
                  <a:srgbClr val="33485D"/>
                </a:solidFill>
                <a:latin typeface="Arial" panose="020B0604020202020204" pitchFamily="34" charset="0"/>
                <a:cs typeface="Arial" panose="020B0604020202020204" pitchFamily="34" charset="0"/>
              </a:rPr>
              <a:t>st</a:t>
            </a:r>
            <a:r>
              <a:rPr lang="en-US" sz="2000" dirty="0">
                <a:solidFill>
                  <a:srgbClr val="33485D"/>
                </a:solidFill>
                <a:latin typeface="Arial" panose="020B0604020202020204" pitchFamily="34" charset="0"/>
                <a:cs typeface="Arial" panose="020B0604020202020204" pitchFamily="34" charset="0"/>
              </a:rPr>
              <a:t> </a:t>
            </a:r>
          </a:p>
          <a:p>
            <a:pPr marL="457200" indent="-457200">
              <a:buFont typeface="Arial" panose="020B0604020202020204" pitchFamily="34" charset="0"/>
              <a:buChar char="•"/>
            </a:pPr>
            <a:endParaRPr lang="en-US" sz="2000" dirty="0">
              <a:solidFill>
                <a:srgbClr val="33485D"/>
              </a:solidFill>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US" sz="2000" dirty="0">
                <a:solidFill>
                  <a:srgbClr val="33485D"/>
                </a:solidFill>
                <a:latin typeface="Arial" panose="020B0604020202020204" pitchFamily="34" charset="0"/>
                <a:cs typeface="Arial" panose="020B0604020202020204" pitchFamily="34" charset="0"/>
              </a:rPr>
              <a:t>No time entries should be recorded or approved for February 1</a:t>
            </a:r>
            <a:r>
              <a:rPr lang="en-US" sz="2000" baseline="30000" dirty="0">
                <a:solidFill>
                  <a:srgbClr val="33485D"/>
                </a:solidFill>
                <a:latin typeface="Arial" panose="020B0604020202020204" pitchFamily="34" charset="0"/>
                <a:cs typeface="Arial" panose="020B0604020202020204" pitchFamily="34" charset="0"/>
              </a:rPr>
              <a:t>st</a:t>
            </a:r>
            <a:r>
              <a:rPr lang="en-US" sz="2000" dirty="0">
                <a:solidFill>
                  <a:srgbClr val="33485D"/>
                </a:solidFill>
                <a:latin typeface="Arial" panose="020B0604020202020204" pitchFamily="34" charset="0"/>
                <a:cs typeface="Arial" panose="020B0604020202020204" pitchFamily="34" charset="0"/>
              </a:rPr>
              <a:t> until the week of February 4</a:t>
            </a:r>
            <a:r>
              <a:rPr lang="en-US" sz="2000" baseline="30000" dirty="0">
                <a:solidFill>
                  <a:srgbClr val="33485D"/>
                </a:solidFill>
                <a:latin typeface="Arial" panose="020B0604020202020204" pitchFamily="34" charset="0"/>
                <a:cs typeface="Arial" panose="020B0604020202020204" pitchFamily="34" charset="0"/>
              </a:rPr>
              <a:t>th</a:t>
            </a:r>
            <a:r>
              <a:rPr lang="en-US" sz="2000" dirty="0">
                <a:solidFill>
                  <a:srgbClr val="33485D"/>
                </a:solidFill>
                <a:latin typeface="Arial" panose="020B0604020202020204" pitchFamily="34" charset="0"/>
                <a:cs typeface="Arial" panose="020B0604020202020204" pitchFamily="34" charset="0"/>
              </a:rPr>
              <a:t> – 8</a:t>
            </a:r>
            <a:r>
              <a:rPr lang="en-US" sz="2000" baseline="30000" dirty="0">
                <a:solidFill>
                  <a:srgbClr val="33485D"/>
                </a:solidFill>
                <a:latin typeface="Arial" panose="020B0604020202020204" pitchFamily="34" charset="0"/>
                <a:cs typeface="Arial" panose="020B0604020202020204" pitchFamily="34" charset="0"/>
              </a:rPr>
              <a:t>th</a:t>
            </a:r>
            <a:r>
              <a:rPr lang="en-US" sz="2000" dirty="0">
                <a:solidFill>
                  <a:srgbClr val="33485D"/>
                </a:solidFill>
                <a:latin typeface="Arial" panose="020B0604020202020204" pitchFamily="34" charset="0"/>
                <a:cs typeface="Arial" panose="020B0604020202020204" pitchFamily="34" charset="0"/>
              </a:rPr>
              <a:t> </a:t>
            </a:r>
          </a:p>
          <a:p>
            <a:r>
              <a:rPr lang="en-US" sz="2000" dirty="0">
                <a:solidFill>
                  <a:srgbClr val="33485D"/>
                </a:solidFill>
                <a:latin typeface="Arial" panose="020B0604020202020204" pitchFamily="34" charset="0"/>
                <a:cs typeface="Arial" panose="020B0604020202020204" pitchFamily="34" charset="0"/>
              </a:rPr>
              <a:t> </a:t>
            </a:r>
          </a:p>
          <a:p>
            <a:r>
              <a:rPr lang="en-US" dirty="0"/>
              <a:t> </a:t>
            </a:r>
          </a:p>
        </p:txBody>
      </p:sp>
      <p:sp>
        <p:nvSpPr>
          <p:cNvPr id="7" name="Rectangle 6">
            <a:extLst>
              <a:ext uri="{FF2B5EF4-FFF2-40B4-BE49-F238E27FC236}">
                <a16:creationId xmlns:a16="http://schemas.microsoft.com/office/drawing/2014/main" id="{5A7180FB-77FE-6D4F-9120-FB2BC5E94B67}"/>
              </a:ext>
            </a:extLst>
          </p:cNvPr>
          <p:cNvSpPr/>
          <p:nvPr/>
        </p:nvSpPr>
        <p:spPr>
          <a:xfrm>
            <a:off x="775207" y="207020"/>
            <a:ext cx="5116016" cy="1323439"/>
          </a:xfrm>
          <a:prstGeom prst="rect">
            <a:avLst/>
          </a:prstGeom>
        </p:spPr>
        <p:txBody>
          <a:bodyPr wrap="none">
            <a:spAutoFit/>
          </a:bodyPr>
          <a:lstStyle/>
          <a:p>
            <a:pPr>
              <a:defRPr sz="2800" b="1">
                <a:solidFill>
                  <a:schemeClr val="accent3"/>
                </a:solidFill>
              </a:defRPr>
            </a:pPr>
            <a:r>
              <a:rPr lang="en-US" sz="4000" dirty="0">
                <a:solidFill>
                  <a:srgbClr val="0F3C61"/>
                </a:solidFill>
                <a:latin typeface="Arial" charset="0"/>
                <a:ea typeface="Arial" charset="0"/>
                <a:cs typeface="Arial" charset="0"/>
              </a:rPr>
              <a:t>Time Administration</a:t>
            </a:r>
          </a:p>
          <a:p>
            <a:pPr>
              <a:defRPr sz="2800" b="1">
                <a:solidFill>
                  <a:schemeClr val="accent3"/>
                </a:solidFill>
              </a:defRPr>
            </a:pPr>
            <a:endParaRPr lang="en-US" sz="4000" dirty="0">
              <a:solidFill>
                <a:srgbClr val="0F3C61"/>
              </a:solidFill>
              <a:latin typeface="Arial" charset="0"/>
              <a:ea typeface="Arial" charset="0"/>
              <a:cs typeface="Arial" charset="0"/>
            </a:endParaRPr>
          </a:p>
        </p:txBody>
      </p:sp>
    </p:spTree>
    <p:extLst>
      <p:ext uri="{BB962C8B-B14F-4D97-AF65-F5344CB8AC3E}">
        <p14:creationId xmlns:p14="http://schemas.microsoft.com/office/powerpoint/2010/main" val="5324565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64E133E-683B-8745-BEA9-B419D19CDCC2}"/>
              </a:ext>
            </a:extLst>
          </p:cNvPr>
          <p:cNvPicPr>
            <a:picLocks noChangeAspect="1"/>
          </p:cNvPicPr>
          <p:nvPr/>
        </p:nvPicPr>
        <p:blipFill>
          <a:blip r:embed="rId2"/>
          <a:stretch>
            <a:fillRect/>
          </a:stretch>
        </p:blipFill>
        <p:spPr>
          <a:xfrm>
            <a:off x="10653486" y="5246916"/>
            <a:ext cx="1538514" cy="1538514"/>
          </a:xfrm>
          <a:prstGeom prst="rect">
            <a:avLst/>
          </a:prstGeom>
        </p:spPr>
      </p:pic>
      <p:sp>
        <p:nvSpPr>
          <p:cNvPr id="5" name="Rectangle 4">
            <a:extLst>
              <a:ext uri="{FF2B5EF4-FFF2-40B4-BE49-F238E27FC236}">
                <a16:creationId xmlns:a16="http://schemas.microsoft.com/office/drawing/2014/main" id="{205A6E14-1441-3E48-B79C-FF63179B035C}"/>
              </a:ext>
            </a:extLst>
          </p:cNvPr>
          <p:cNvSpPr/>
          <p:nvPr/>
        </p:nvSpPr>
        <p:spPr>
          <a:xfrm>
            <a:off x="775207" y="207020"/>
            <a:ext cx="2064989" cy="707886"/>
          </a:xfrm>
          <a:prstGeom prst="rect">
            <a:avLst/>
          </a:prstGeom>
        </p:spPr>
        <p:txBody>
          <a:bodyPr wrap="none">
            <a:spAutoFit/>
          </a:bodyPr>
          <a:lstStyle/>
          <a:p>
            <a:pPr>
              <a:defRPr sz="2800" b="1">
                <a:solidFill>
                  <a:schemeClr val="accent3"/>
                </a:solidFill>
              </a:defRPr>
            </a:pPr>
            <a:r>
              <a:rPr lang="en-US" sz="4000" dirty="0">
                <a:solidFill>
                  <a:srgbClr val="0F3C61"/>
                </a:solidFill>
                <a:latin typeface="Arial" charset="0"/>
                <a:ea typeface="Arial" charset="0"/>
                <a:cs typeface="Arial" charset="0"/>
              </a:rPr>
              <a:t>Parking</a:t>
            </a:r>
          </a:p>
        </p:txBody>
      </p:sp>
      <p:sp>
        <p:nvSpPr>
          <p:cNvPr id="8" name="Rectangle 7">
            <a:extLst>
              <a:ext uri="{FF2B5EF4-FFF2-40B4-BE49-F238E27FC236}">
                <a16:creationId xmlns:a16="http://schemas.microsoft.com/office/drawing/2014/main" id="{884ED840-2ABD-E442-BF33-352BF6665FAF}"/>
              </a:ext>
            </a:extLst>
          </p:cNvPr>
          <p:cNvSpPr/>
          <p:nvPr/>
        </p:nvSpPr>
        <p:spPr>
          <a:xfrm>
            <a:off x="775204" y="1830227"/>
            <a:ext cx="3592399" cy="4062651"/>
          </a:xfrm>
          <a:prstGeom prst="rect">
            <a:avLst/>
          </a:prstGeom>
        </p:spPr>
        <p:txBody>
          <a:bodyPr wrap="square">
            <a:spAutoFit/>
          </a:bodyPr>
          <a:lstStyle/>
          <a:p>
            <a:r>
              <a:rPr lang="en-US" sz="2000" b="1" dirty="0">
                <a:solidFill>
                  <a:srgbClr val="397AAC"/>
                </a:solidFill>
                <a:latin typeface="Arial" panose="020B0604020202020204" pitchFamily="34" charset="0"/>
                <a:cs typeface="Arial" panose="020B0604020202020204" pitchFamily="34" charset="0"/>
              </a:rPr>
              <a:t>DPS Parking</a:t>
            </a:r>
          </a:p>
          <a:p>
            <a:endParaRPr lang="en-US" sz="1400" dirty="0">
              <a:solidFill>
                <a:srgbClr val="33485D"/>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400" dirty="0">
                <a:solidFill>
                  <a:srgbClr val="33485D"/>
                </a:solidFill>
                <a:latin typeface="Arial" panose="020B0604020202020204" pitchFamily="34" charset="0"/>
                <a:cs typeface="Arial" panose="020B0604020202020204" pitchFamily="34" charset="0"/>
              </a:rPr>
              <a:t>Parking assignments for DPS IT employees will remain the same.</a:t>
            </a:r>
          </a:p>
          <a:p>
            <a:pPr marL="285750" indent="-285750">
              <a:buFont typeface="Arial" panose="020B0604020202020204" pitchFamily="34" charset="0"/>
              <a:buChar char="•"/>
            </a:pPr>
            <a:endParaRPr lang="en-US" sz="1400" dirty="0">
              <a:solidFill>
                <a:srgbClr val="33485D"/>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400" dirty="0">
                <a:solidFill>
                  <a:srgbClr val="33485D"/>
                </a:solidFill>
                <a:latin typeface="Arial" panose="020B0604020202020204" pitchFamily="34" charset="0"/>
                <a:cs typeface="Arial" panose="020B0604020202020204" pitchFamily="34" charset="0"/>
              </a:rPr>
              <a:t>Employees will continue to have any parking fee(s) deducted on a monthly basis.</a:t>
            </a:r>
            <a:br>
              <a:rPr lang="en-US" sz="1400" dirty="0">
                <a:solidFill>
                  <a:srgbClr val="33485D"/>
                </a:solidFill>
                <a:latin typeface="Arial" panose="020B0604020202020204" pitchFamily="34" charset="0"/>
                <a:cs typeface="Arial" panose="020B0604020202020204" pitchFamily="34" charset="0"/>
              </a:rPr>
            </a:br>
            <a:endParaRPr lang="en-US" sz="1400" dirty="0">
              <a:solidFill>
                <a:srgbClr val="33485D"/>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400" dirty="0">
                <a:solidFill>
                  <a:srgbClr val="33485D"/>
                </a:solidFill>
                <a:latin typeface="Arial" panose="020B0604020202020204" pitchFamily="34" charset="0"/>
                <a:cs typeface="Arial" panose="020B0604020202020204" pitchFamily="34" charset="0"/>
              </a:rPr>
              <a:t>State government parking spaces in downtown Raleigh are owned by the Department of Administration and are leased to Department of Public Safety. </a:t>
            </a:r>
          </a:p>
          <a:p>
            <a:pPr marL="285750" indent="-285750">
              <a:buFont typeface="Arial" panose="020B0604020202020204" pitchFamily="34" charset="0"/>
              <a:buChar char="•"/>
            </a:pPr>
            <a:endParaRPr lang="en-US" sz="1400" dirty="0">
              <a:solidFill>
                <a:srgbClr val="33485D"/>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400" dirty="0">
                <a:solidFill>
                  <a:srgbClr val="33485D"/>
                </a:solidFill>
                <a:latin typeface="Arial" panose="020B0604020202020204" pitchFamily="34" charset="0"/>
                <a:cs typeface="Arial" panose="020B0604020202020204" pitchFamily="34" charset="0"/>
              </a:rPr>
              <a:t>DPS employees must complete the payroll parking request form to have the original DOA parking assignment transferred from DPS to DIT.  </a:t>
            </a:r>
          </a:p>
        </p:txBody>
      </p:sp>
      <p:sp>
        <p:nvSpPr>
          <p:cNvPr id="10" name="Rectangle 9">
            <a:extLst>
              <a:ext uri="{FF2B5EF4-FFF2-40B4-BE49-F238E27FC236}">
                <a16:creationId xmlns:a16="http://schemas.microsoft.com/office/drawing/2014/main" id="{4F664521-32FB-6F4F-9039-565BC8BCF018}"/>
              </a:ext>
            </a:extLst>
          </p:cNvPr>
          <p:cNvSpPr/>
          <p:nvPr/>
        </p:nvSpPr>
        <p:spPr>
          <a:xfrm>
            <a:off x="4535002" y="1830227"/>
            <a:ext cx="3517094" cy="4308872"/>
          </a:xfrm>
          <a:prstGeom prst="rect">
            <a:avLst/>
          </a:prstGeom>
        </p:spPr>
        <p:txBody>
          <a:bodyPr wrap="square">
            <a:spAutoFit/>
          </a:bodyPr>
          <a:lstStyle/>
          <a:p>
            <a:r>
              <a:rPr lang="en-US" sz="2000" b="1" dirty="0">
                <a:solidFill>
                  <a:srgbClr val="397AAC"/>
                </a:solidFill>
                <a:latin typeface="Arial" panose="020B0604020202020204" pitchFamily="34" charset="0"/>
                <a:cs typeface="Arial" panose="020B0604020202020204" pitchFamily="34" charset="0"/>
              </a:rPr>
              <a:t>DIT Parking</a:t>
            </a:r>
          </a:p>
          <a:p>
            <a:endParaRPr lang="en-US" sz="1400" dirty="0">
              <a:solidFill>
                <a:srgbClr val="33485D"/>
              </a:solidFill>
              <a:latin typeface="Arial" panose="020B0604020202020204" pitchFamily="34" charset="0"/>
              <a:cs typeface="Arial" panose="020B0604020202020204" pitchFamily="34" charset="0"/>
            </a:endParaRPr>
          </a:p>
          <a:p>
            <a:pPr marL="285750" indent="-285750">
              <a:lnSpc>
                <a:spcPct val="100000"/>
              </a:lnSpc>
              <a:buFont typeface="Arial" panose="020B0604020202020204" pitchFamily="34" charset="0"/>
              <a:buChar char="•"/>
            </a:pPr>
            <a:r>
              <a:rPr lang="en-US" sz="1400" b="1" dirty="0">
                <a:solidFill>
                  <a:srgbClr val="33485D"/>
                </a:solidFill>
                <a:latin typeface="Arial" panose="020B0604020202020204" pitchFamily="34" charset="0"/>
                <a:cs typeface="Arial" panose="020B0604020202020204" pitchFamily="34" charset="0"/>
              </a:rPr>
              <a:t>Susan Chan</a:t>
            </a:r>
            <a:r>
              <a:rPr lang="en-US" sz="1400" dirty="0">
                <a:solidFill>
                  <a:srgbClr val="33485D"/>
                </a:solidFill>
                <a:latin typeface="Arial" panose="020B0604020202020204" pitchFamily="34" charset="0"/>
                <a:cs typeface="Arial" panose="020B0604020202020204" pitchFamily="34" charset="0"/>
              </a:rPr>
              <a:t> is DIT’s department parking coordinator. </a:t>
            </a:r>
            <a:r>
              <a:rPr lang="en-US" sz="1400" dirty="0">
                <a:solidFill>
                  <a:srgbClr val="33485D"/>
                </a:solidFill>
                <a:latin typeface="Arial" panose="020B0604020202020204" pitchFamily="34" charset="0"/>
                <a:cs typeface="Arial" panose="020B0604020202020204" pitchFamily="34" charset="0"/>
                <a:hlinkClick r:id="rId3"/>
              </a:rPr>
              <a:t>Susan.chan@nc.gov</a:t>
            </a:r>
            <a:r>
              <a:rPr lang="en-US" sz="1400" dirty="0">
                <a:solidFill>
                  <a:srgbClr val="33485D"/>
                </a:solidFill>
                <a:latin typeface="Arial" panose="020B0604020202020204" pitchFamily="34" charset="0"/>
                <a:cs typeface="Arial" panose="020B0604020202020204" pitchFamily="34" charset="0"/>
              </a:rPr>
              <a:t> 919-754-6626 </a:t>
            </a:r>
          </a:p>
          <a:p>
            <a:pPr marL="285750" indent="-285750">
              <a:lnSpc>
                <a:spcPct val="100000"/>
              </a:lnSpc>
              <a:buFont typeface="Arial" panose="020B0604020202020204" pitchFamily="34" charset="0"/>
              <a:buChar char="•"/>
            </a:pPr>
            <a:endParaRPr lang="en-US" sz="1400" dirty="0">
              <a:solidFill>
                <a:srgbClr val="33485D"/>
              </a:solidFill>
              <a:latin typeface="Arial" panose="020B0604020202020204" pitchFamily="34" charset="0"/>
              <a:cs typeface="Arial" panose="020B0604020202020204" pitchFamily="34" charset="0"/>
            </a:endParaRPr>
          </a:p>
          <a:p>
            <a:pPr marL="285750" indent="-285750">
              <a:lnSpc>
                <a:spcPct val="100000"/>
              </a:lnSpc>
              <a:buFont typeface="Arial" panose="020B0604020202020204" pitchFamily="34" charset="0"/>
              <a:buChar char="•"/>
            </a:pPr>
            <a:r>
              <a:rPr lang="en-US" sz="1400" dirty="0">
                <a:solidFill>
                  <a:srgbClr val="33485D"/>
                </a:solidFill>
                <a:latin typeface="Arial" panose="020B0604020202020204" pitchFamily="34" charset="0"/>
                <a:cs typeface="Arial" panose="020B0604020202020204" pitchFamily="34" charset="0"/>
              </a:rPr>
              <a:t>If you already park downtown, please submit the completed Payroll Parking Request Form (coming to you next week) to </a:t>
            </a:r>
            <a:r>
              <a:rPr lang="en-US" sz="1400" dirty="0">
                <a:solidFill>
                  <a:srgbClr val="33485D"/>
                </a:solidFill>
                <a:latin typeface="Arial" panose="020B0604020202020204" pitchFamily="34" charset="0"/>
                <a:cs typeface="Arial" panose="020B0604020202020204" pitchFamily="34" charset="0"/>
                <a:hlinkClick r:id="rId4"/>
              </a:rPr>
              <a:t>DIT.ParkingRequestForms@nc.gov</a:t>
            </a:r>
            <a:endParaRPr lang="en-US" sz="1400" dirty="0">
              <a:solidFill>
                <a:srgbClr val="33485D"/>
              </a:solidFill>
              <a:latin typeface="Arial" panose="020B0604020202020204" pitchFamily="34" charset="0"/>
              <a:cs typeface="Arial" panose="020B0604020202020204" pitchFamily="34" charset="0"/>
            </a:endParaRPr>
          </a:p>
          <a:p>
            <a:pPr marL="285750" indent="-285750">
              <a:lnSpc>
                <a:spcPct val="100000"/>
              </a:lnSpc>
              <a:buFont typeface="Arial" panose="020B0604020202020204" pitchFamily="34" charset="0"/>
              <a:buChar char="•"/>
            </a:pPr>
            <a:endParaRPr lang="en-US" sz="1400" dirty="0">
              <a:solidFill>
                <a:srgbClr val="33485D"/>
              </a:solidFill>
              <a:latin typeface="Arial" panose="020B0604020202020204" pitchFamily="34" charset="0"/>
              <a:cs typeface="Arial" panose="020B0604020202020204" pitchFamily="34" charset="0"/>
            </a:endParaRPr>
          </a:p>
          <a:p>
            <a:pPr marL="285750" indent="-285750">
              <a:lnSpc>
                <a:spcPct val="100000"/>
              </a:lnSpc>
              <a:buFont typeface="Arial" panose="020B0604020202020204" pitchFamily="34" charset="0"/>
              <a:buChar char="•"/>
            </a:pPr>
            <a:r>
              <a:rPr lang="en-US" sz="1400" dirty="0">
                <a:solidFill>
                  <a:srgbClr val="33485D"/>
                </a:solidFill>
                <a:latin typeface="Arial" panose="020B0604020202020204" pitchFamily="34" charset="0"/>
                <a:cs typeface="Arial" panose="020B0604020202020204" pitchFamily="34" charset="0"/>
              </a:rPr>
              <a:t>Parking forms are due back by January 8, 2019. </a:t>
            </a:r>
          </a:p>
          <a:p>
            <a:pPr marL="285750" indent="-285750">
              <a:lnSpc>
                <a:spcPct val="100000"/>
              </a:lnSpc>
              <a:buFont typeface="Arial" panose="020B0604020202020204" pitchFamily="34" charset="0"/>
              <a:buChar char="•"/>
            </a:pPr>
            <a:endParaRPr lang="en-US" sz="1400" dirty="0">
              <a:solidFill>
                <a:srgbClr val="33485D"/>
              </a:solidFill>
              <a:latin typeface="Arial" panose="020B0604020202020204" pitchFamily="34" charset="0"/>
              <a:cs typeface="Arial" panose="020B0604020202020204" pitchFamily="34" charset="0"/>
            </a:endParaRPr>
          </a:p>
          <a:p>
            <a:pPr marL="285750" indent="-285750">
              <a:lnSpc>
                <a:spcPct val="100000"/>
              </a:lnSpc>
              <a:buFont typeface="Arial" panose="020B0604020202020204" pitchFamily="34" charset="0"/>
              <a:buChar char="•"/>
            </a:pPr>
            <a:r>
              <a:rPr lang="en-US" sz="1400" dirty="0">
                <a:solidFill>
                  <a:srgbClr val="33485D"/>
                </a:solidFill>
                <a:latin typeface="Arial" panose="020B0604020202020204" pitchFamily="34" charset="0"/>
                <a:cs typeface="Arial" panose="020B0604020202020204" pitchFamily="34" charset="0"/>
              </a:rPr>
              <a:t>Transfers and new hires to DIT Public Safety with assigned parking downtown must complete the Payroll Parking Request Form.</a:t>
            </a:r>
          </a:p>
        </p:txBody>
      </p:sp>
      <p:sp>
        <p:nvSpPr>
          <p:cNvPr id="11" name="Rectangle 10">
            <a:extLst>
              <a:ext uri="{FF2B5EF4-FFF2-40B4-BE49-F238E27FC236}">
                <a16:creationId xmlns:a16="http://schemas.microsoft.com/office/drawing/2014/main" id="{1DE2DCA0-BAD5-0341-BDE0-E1BEB1CEFC77}"/>
              </a:ext>
            </a:extLst>
          </p:cNvPr>
          <p:cNvSpPr/>
          <p:nvPr/>
        </p:nvSpPr>
        <p:spPr>
          <a:xfrm>
            <a:off x="8219495" y="1830227"/>
            <a:ext cx="3922299" cy="2800767"/>
          </a:xfrm>
          <a:prstGeom prst="rect">
            <a:avLst/>
          </a:prstGeom>
        </p:spPr>
        <p:txBody>
          <a:bodyPr wrap="square">
            <a:spAutoFit/>
          </a:bodyPr>
          <a:lstStyle/>
          <a:p>
            <a:r>
              <a:rPr lang="en-US" sz="2000" b="1" dirty="0">
                <a:solidFill>
                  <a:srgbClr val="397AAC"/>
                </a:solidFill>
                <a:latin typeface="Arial" panose="020B0604020202020204" pitchFamily="34" charset="0"/>
                <a:cs typeface="Arial" panose="020B0604020202020204" pitchFamily="34" charset="0"/>
              </a:rPr>
              <a:t>DOA Parking Information</a:t>
            </a:r>
          </a:p>
          <a:p>
            <a:pPr marL="285750" indent="-285750">
              <a:buFont typeface="Arial" panose="020B0604020202020204" pitchFamily="34" charset="0"/>
              <a:buChar char="•"/>
            </a:pPr>
            <a:endParaRPr lang="en-US" sz="14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400" dirty="0">
                <a:solidFill>
                  <a:srgbClr val="33485D"/>
                </a:solidFill>
                <a:latin typeface="Arial" panose="020B0604020202020204" pitchFamily="34" charset="0"/>
                <a:cs typeface="Arial" panose="020B0604020202020204" pitchFamily="34" charset="0"/>
              </a:rPr>
              <a:t>For more information, contact the State Parking Division: (919) 807-4499 or fax (919) 807-2316, or </a:t>
            </a:r>
            <a:r>
              <a:rPr lang="en-US" sz="1400" dirty="0">
                <a:solidFill>
                  <a:srgbClr val="33485D"/>
                </a:solidFill>
                <a:latin typeface="Arial" panose="020B0604020202020204" pitchFamily="34" charset="0"/>
                <a:cs typeface="Arial" panose="020B0604020202020204" pitchFamily="34" charset="0"/>
                <a:hlinkClick r:id="rId5"/>
              </a:rPr>
              <a:t>Parking@doa.nc.gov</a:t>
            </a:r>
            <a:r>
              <a:rPr lang="en-US" sz="1400" dirty="0">
                <a:solidFill>
                  <a:srgbClr val="33485D"/>
                </a:solidFill>
                <a:latin typeface="Arial" panose="020B0604020202020204" pitchFamily="34" charset="0"/>
                <a:cs typeface="Arial" panose="020B0604020202020204" pitchFamily="34" charset="0"/>
              </a:rPr>
              <a:t>.</a:t>
            </a:r>
          </a:p>
          <a:p>
            <a:pPr marL="285750" indent="-285750">
              <a:buFont typeface="Arial" panose="020B0604020202020204" pitchFamily="34" charset="0"/>
              <a:buChar char="•"/>
            </a:pPr>
            <a:endParaRPr lang="en-US" sz="1400" dirty="0">
              <a:solidFill>
                <a:srgbClr val="33485D"/>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400" dirty="0">
                <a:solidFill>
                  <a:srgbClr val="33485D"/>
                </a:solidFill>
                <a:latin typeface="Arial" panose="020B0604020202020204" pitchFamily="34" charset="0"/>
                <a:cs typeface="Arial" panose="020B0604020202020204" pitchFamily="34" charset="0"/>
              </a:rPr>
              <a:t>The division is located at 116 W Jones Street, Raleigh, NC.</a:t>
            </a:r>
          </a:p>
          <a:p>
            <a:pPr marL="285750" indent="-285750">
              <a:buFont typeface="Arial" panose="020B0604020202020204" pitchFamily="34" charset="0"/>
              <a:buChar char="•"/>
            </a:pPr>
            <a:endParaRPr lang="en-US" sz="1400" dirty="0">
              <a:solidFill>
                <a:srgbClr val="33485D"/>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400" dirty="0">
                <a:solidFill>
                  <a:srgbClr val="33485D"/>
                </a:solidFill>
                <a:latin typeface="Arial" panose="020B0604020202020204" pitchFamily="34" charset="0"/>
                <a:cs typeface="Arial" panose="020B0604020202020204" pitchFamily="34" charset="0"/>
              </a:rPr>
              <a:t>Contact the State Capitol Police at (919) 733-3333 if there is a vehicle parked in your assigned space to have the vehicle towed.</a:t>
            </a:r>
          </a:p>
        </p:txBody>
      </p:sp>
      <p:sp>
        <p:nvSpPr>
          <p:cNvPr id="7" name="TextBox 6">
            <a:extLst>
              <a:ext uri="{FF2B5EF4-FFF2-40B4-BE49-F238E27FC236}">
                <a16:creationId xmlns:a16="http://schemas.microsoft.com/office/drawing/2014/main" id="{F7D912B0-7EE6-0646-89B8-604F32B57ECE}"/>
              </a:ext>
            </a:extLst>
          </p:cNvPr>
          <p:cNvSpPr txBox="1"/>
          <p:nvPr/>
        </p:nvSpPr>
        <p:spPr>
          <a:xfrm>
            <a:off x="775206" y="900795"/>
            <a:ext cx="11036689" cy="830997"/>
          </a:xfrm>
          <a:prstGeom prst="rect">
            <a:avLst/>
          </a:prstGeom>
          <a:noFill/>
        </p:spPr>
        <p:txBody>
          <a:bodyPr wrap="square" rtlCol="0">
            <a:spAutoFit/>
          </a:bodyPr>
          <a:lstStyle/>
          <a:p>
            <a:r>
              <a:rPr lang="en-US" sz="1600" b="1" dirty="0">
                <a:solidFill>
                  <a:srgbClr val="397AAC"/>
                </a:solidFill>
                <a:latin typeface="Arial" panose="020B0604020202020204" pitchFamily="34" charset="0"/>
                <a:cs typeface="Arial" panose="020B0604020202020204" pitchFamily="34" charset="0"/>
              </a:rPr>
              <a:t>Benefits-eligible employees assigned to work stations within the Downtown State Government Complex who work at least 30 hours each week have priority for parking assignments. Temporary employees, contractors, pages, and interns are eligible for parking assignments in certain facilities, subject to availability.</a:t>
            </a:r>
            <a:endParaRPr lang="en-US" sz="1600" b="1" dirty="0">
              <a:solidFill>
                <a:srgbClr val="397AAC"/>
              </a:solidFill>
            </a:endParaRPr>
          </a:p>
        </p:txBody>
      </p:sp>
    </p:spTree>
    <p:extLst>
      <p:ext uri="{BB962C8B-B14F-4D97-AF65-F5344CB8AC3E}">
        <p14:creationId xmlns:p14="http://schemas.microsoft.com/office/powerpoint/2010/main" val="26141632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64E133E-683B-8745-BEA9-B419D19CDCC2}"/>
              </a:ext>
            </a:extLst>
          </p:cNvPr>
          <p:cNvPicPr>
            <a:picLocks noChangeAspect="1"/>
          </p:cNvPicPr>
          <p:nvPr/>
        </p:nvPicPr>
        <p:blipFill>
          <a:blip r:embed="rId3"/>
          <a:stretch>
            <a:fillRect/>
          </a:stretch>
        </p:blipFill>
        <p:spPr>
          <a:xfrm>
            <a:off x="10653486" y="5246916"/>
            <a:ext cx="1538514" cy="1538514"/>
          </a:xfrm>
          <a:prstGeom prst="rect">
            <a:avLst/>
          </a:prstGeom>
        </p:spPr>
      </p:pic>
      <p:sp>
        <p:nvSpPr>
          <p:cNvPr id="5" name="Rectangle 4">
            <a:extLst>
              <a:ext uri="{FF2B5EF4-FFF2-40B4-BE49-F238E27FC236}">
                <a16:creationId xmlns:a16="http://schemas.microsoft.com/office/drawing/2014/main" id="{205A6E14-1441-3E48-B79C-FF63179B035C}"/>
              </a:ext>
            </a:extLst>
          </p:cNvPr>
          <p:cNvSpPr/>
          <p:nvPr/>
        </p:nvSpPr>
        <p:spPr>
          <a:xfrm>
            <a:off x="775207" y="207020"/>
            <a:ext cx="6058069" cy="707886"/>
          </a:xfrm>
          <a:prstGeom prst="rect">
            <a:avLst/>
          </a:prstGeom>
        </p:spPr>
        <p:txBody>
          <a:bodyPr wrap="none">
            <a:spAutoFit/>
          </a:bodyPr>
          <a:lstStyle/>
          <a:p>
            <a:pPr>
              <a:defRPr sz="2800" b="1">
                <a:solidFill>
                  <a:schemeClr val="accent3"/>
                </a:solidFill>
              </a:defRPr>
            </a:pPr>
            <a:r>
              <a:rPr lang="en-US" sz="4000" dirty="0">
                <a:solidFill>
                  <a:srgbClr val="0F3C61"/>
                </a:solidFill>
                <a:latin typeface="Arial" charset="0"/>
                <a:ea typeface="Arial" charset="0"/>
                <a:cs typeface="Arial" charset="0"/>
              </a:rPr>
              <a:t>Core Statewide Benefits</a:t>
            </a:r>
          </a:p>
        </p:txBody>
      </p:sp>
      <p:sp>
        <p:nvSpPr>
          <p:cNvPr id="6" name="Rectangle 5">
            <a:extLst>
              <a:ext uri="{FF2B5EF4-FFF2-40B4-BE49-F238E27FC236}">
                <a16:creationId xmlns:a16="http://schemas.microsoft.com/office/drawing/2014/main" id="{1490544E-91C1-5E4D-8183-D648989177E9}"/>
              </a:ext>
            </a:extLst>
          </p:cNvPr>
          <p:cNvSpPr/>
          <p:nvPr/>
        </p:nvSpPr>
        <p:spPr>
          <a:xfrm>
            <a:off x="775207" y="914906"/>
            <a:ext cx="5198859" cy="523220"/>
          </a:xfrm>
          <a:prstGeom prst="rect">
            <a:avLst/>
          </a:prstGeom>
        </p:spPr>
        <p:txBody>
          <a:bodyPr wrap="none">
            <a:spAutoFit/>
          </a:bodyPr>
          <a:lstStyle/>
          <a:p>
            <a:pPr>
              <a:defRPr sz="2800" b="1">
                <a:solidFill>
                  <a:schemeClr val="accent3"/>
                </a:solidFill>
              </a:defRPr>
            </a:pPr>
            <a:r>
              <a:rPr lang="en-US" sz="2800" dirty="0">
                <a:solidFill>
                  <a:srgbClr val="397AAC"/>
                </a:solidFill>
                <a:latin typeface="Arial" charset="0"/>
                <a:ea typeface="Arial" charset="0"/>
                <a:cs typeface="Arial" charset="0"/>
              </a:rPr>
              <a:t>State Health Plan and </a:t>
            </a:r>
            <a:r>
              <a:rPr lang="en-US" sz="2800" dirty="0" err="1">
                <a:solidFill>
                  <a:srgbClr val="397AAC"/>
                </a:solidFill>
                <a:latin typeface="Arial" charset="0"/>
                <a:ea typeface="Arial" charset="0"/>
                <a:cs typeface="Arial" charset="0"/>
              </a:rPr>
              <a:t>NCFlex</a:t>
            </a:r>
            <a:endParaRPr lang="en-US" sz="2800" dirty="0">
              <a:solidFill>
                <a:srgbClr val="397AAC"/>
              </a:solidFill>
              <a:latin typeface="Arial" charset="0"/>
              <a:ea typeface="Arial" charset="0"/>
              <a:cs typeface="Arial" charset="0"/>
            </a:endParaRPr>
          </a:p>
        </p:txBody>
      </p:sp>
      <p:sp>
        <p:nvSpPr>
          <p:cNvPr id="9" name="Rectangle 8">
            <a:extLst>
              <a:ext uri="{FF2B5EF4-FFF2-40B4-BE49-F238E27FC236}">
                <a16:creationId xmlns:a16="http://schemas.microsoft.com/office/drawing/2014/main" id="{20EFFEAD-2B6C-784D-9640-FC670BD8290D}"/>
              </a:ext>
            </a:extLst>
          </p:cNvPr>
          <p:cNvSpPr/>
          <p:nvPr/>
        </p:nvSpPr>
        <p:spPr>
          <a:xfrm>
            <a:off x="775207" y="1597878"/>
            <a:ext cx="10621105" cy="5016758"/>
          </a:xfrm>
          <a:prstGeom prst="rect">
            <a:avLst/>
          </a:prstGeom>
        </p:spPr>
        <p:txBody>
          <a:bodyPr wrap="square">
            <a:spAutoFit/>
          </a:bodyPr>
          <a:lstStyle/>
          <a:p>
            <a:pPr marL="342900" indent="-342900">
              <a:buFont typeface="Arial" panose="020B0604020202020204" pitchFamily="34" charset="0"/>
              <a:buChar char="•"/>
            </a:pPr>
            <a:r>
              <a:rPr lang="en-US" sz="2000" dirty="0">
                <a:solidFill>
                  <a:srgbClr val="33485D"/>
                </a:solidFill>
                <a:latin typeface="Arial" panose="020B0604020202020204" pitchFamily="34" charset="0"/>
                <a:cs typeface="Arial" panose="020B0604020202020204" pitchFamily="34" charset="0"/>
              </a:rPr>
              <a:t>State Health Plan &amp; </a:t>
            </a:r>
            <a:r>
              <a:rPr lang="en-US" sz="2000" dirty="0" err="1">
                <a:solidFill>
                  <a:srgbClr val="33485D"/>
                </a:solidFill>
                <a:latin typeface="Arial" panose="020B0604020202020204" pitchFamily="34" charset="0"/>
                <a:cs typeface="Arial" panose="020B0604020202020204" pitchFamily="34" charset="0"/>
              </a:rPr>
              <a:t>NCFlex</a:t>
            </a:r>
            <a:r>
              <a:rPr lang="en-US" sz="2000" dirty="0">
                <a:solidFill>
                  <a:srgbClr val="33485D"/>
                </a:solidFill>
                <a:latin typeface="Arial" panose="020B0604020202020204" pitchFamily="34" charset="0"/>
                <a:cs typeface="Arial" panose="020B0604020202020204" pitchFamily="34" charset="0"/>
              </a:rPr>
              <a:t> deductions and coverage will not change.</a:t>
            </a:r>
          </a:p>
          <a:p>
            <a:pPr marL="800100" lvl="1" indent="-342900">
              <a:buFont typeface="Arial" panose="020B0604020202020204" pitchFamily="34" charset="0"/>
              <a:buChar char="•"/>
            </a:pPr>
            <a:r>
              <a:rPr lang="en-US" i="1" dirty="0">
                <a:solidFill>
                  <a:srgbClr val="33485D"/>
                </a:solidFill>
                <a:latin typeface="Arial" panose="020B0604020202020204" pitchFamily="34" charset="0"/>
                <a:cs typeface="Arial" panose="020B0604020202020204" pitchFamily="34" charset="0"/>
              </a:rPr>
              <a:t>Review your selected benefits plan at </a:t>
            </a:r>
            <a:r>
              <a:rPr lang="en-US" i="1" dirty="0">
                <a:solidFill>
                  <a:srgbClr val="33485D"/>
                </a:solidFill>
                <a:latin typeface="Arial" panose="020B0604020202020204" pitchFamily="34" charset="0"/>
                <a:cs typeface="Arial" panose="020B0604020202020204" pitchFamily="34" charset="0"/>
                <a:hlinkClick r:id="rId4"/>
              </a:rPr>
              <a:t>https://www.shpnc.org/ebenefits</a:t>
            </a:r>
            <a:endParaRPr lang="en-US" i="1" dirty="0">
              <a:solidFill>
                <a:srgbClr val="33485D"/>
              </a:solidFill>
              <a:latin typeface="Arial" panose="020B0604020202020204" pitchFamily="34" charset="0"/>
              <a:cs typeface="Arial" panose="020B0604020202020204" pitchFamily="34" charset="0"/>
            </a:endParaRPr>
          </a:p>
          <a:p>
            <a:pPr lvl="1"/>
            <a:endParaRPr lang="en-US" sz="2000" dirty="0">
              <a:solidFill>
                <a:srgbClr val="33485D"/>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dirty="0">
                <a:solidFill>
                  <a:srgbClr val="33485D"/>
                </a:solidFill>
                <a:latin typeface="Arial" panose="020B0604020202020204" pitchFamily="34" charset="0"/>
                <a:cs typeface="Arial" panose="020B0604020202020204" pitchFamily="34" charset="0"/>
              </a:rPr>
              <a:t>Employees will receive new State Health Plan medical cards with the new ITS Group No. S19014. </a:t>
            </a:r>
          </a:p>
          <a:p>
            <a:endParaRPr lang="en-US" sz="2000" dirty="0">
              <a:solidFill>
                <a:srgbClr val="33485D"/>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dirty="0">
                <a:solidFill>
                  <a:srgbClr val="33485D"/>
                </a:solidFill>
                <a:latin typeface="Arial" panose="020B0604020202020204" pitchFamily="34" charset="0"/>
                <a:cs typeface="Arial" panose="020B0604020202020204" pitchFamily="34" charset="0"/>
              </a:rPr>
              <a:t>Employees are expected to receive State Health Plan cards in February of 2019 at the mailing address designated in BEACON.</a:t>
            </a:r>
          </a:p>
          <a:p>
            <a:endParaRPr lang="en-US" sz="2000" dirty="0">
              <a:solidFill>
                <a:srgbClr val="33485D"/>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dirty="0">
                <a:solidFill>
                  <a:srgbClr val="33485D"/>
                </a:solidFill>
                <a:latin typeface="Arial" panose="020B0604020202020204" pitchFamily="34" charset="0"/>
                <a:cs typeface="Arial" panose="020B0604020202020204" pitchFamily="34" charset="0"/>
              </a:rPr>
              <a:t>Employees will continue to use current State Health Plan cards until the new cards are issued. </a:t>
            </a:r>
          </a:p>
          <a:p>
            <a:endParaRPr lang="en-US" sz="2000" i="1" dirty="0">
              <a:solidFill>
                <a:srgbClr val="33485D"/>
              </a:solidFill>
              <a:latin typeface="Arial" panose="020B0604020202020204" pitchFamily="34" charset="0"/>
              <a:cs typeface="Arial" panose="020B0604020202020204" pitchFamily="34" charset="0"/>
            </a:endParaRPr>
          </a:p>
          <a:p>
            <a:r>
              <a:rPr lang="en-US" sz="2000" i="1" dirty="0">
                <a:solidFill>
                  <a:srgbClr val="33485D"/>
                </a:solidFill>
                <a:latin typeface="Arial" panose="020B0604020202020204" pitchFamily="34" charset="0"/>
                <a:cs typeface="Arial" panose="020B0604020202020204" pitchFamily="34" charset="0"/>
              </a:rPr>
              <a:t>NOTE: State Health Plan premiums are always paid a month in advance (Example – Premiums paid in January are for coverage beginning in February); </a:t>
            </a:r>
            <a:r>
              <a:rPr lang="en-US" sz="2000" i="1" dirty="0" err="1">
                <a:solidFill>
                  <a:srgbClr val="33485D"/>
                </a:solidFill>
                <a:latin typeface="Arial" panose="020B0604020202020204" pitchFamily="34" charset="0"/>
                <a:cs typeface="Arial" panose="020B0604020202020204" pitchFamily="34" charset="0"/>
              </a:rPr>
              <a:t>NCFlex</a:t>
            </a:r>
            <a:r>
              <a:rPr lang="en-US" sz="2000" i="1" dirty="0">
                <a:solidFill>
                  <a:srgbClr val="33485D"/>
                </a:solidFill>
                <a:latin typeface="Arial" panose="020B0604020202020204" pitchFamily="34" charset="0"/>
                <a:cs typeface="Arial" panose="020B0604020202020204" pitchFamily="34" charset="0"/>
              </a:rPr>
              <a:t> </a:t>
            </a:r>
          </a:p>
          <a:p>
            <a:r>
              <a:rPr lang="en-US" sz="2000" i="1" dirty="0">
                <a:solidFill>
                  <a:srgbClr val="33485D"/>
                </a:solidFill>
                <a:latin typeface="Arial" panose="020B0604020202020204" pitchFamily="34" charset="0"/>
                <a:cs typeface="Arial" panose="020B0604020202020204" pitchFamily="34" charset="0"/>
              </a:rPr>
              <a:t>deductions are for the current month. </a:t>
            </a:r>
          </a:p>
          <a:p>
            <a:pPr marL="342900" indent="-342900">
              <a:buFont typeface="Arial" panose="020B0604020202020204" pitchFamily="34" charset="0"/>
              <a:buChar char="•"/>
            </a:pPr>
            <a:endParaRPr lang="en-US" sz="2000" dirty="0">
              <a:solidFill>
                <a:srgbClr val="33485D"/>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55330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64E133E-683B-8745-BEA9-B419D19CDCC2}"/>
              </a:ext>
            </a:extLst>
          </p:cNvPr>
          <p:cNvPicPr>
            <a:picLocks noChangeAspect="1"/>
          </p:cNvPicPr>
          <p:nvPr/>
        </p:nvPicPr>
        <p:blipFill>
          <a:blip r:embed="rId3"/>
          <a:stretch>
            <a:fillRect/>
          </a:stretch>
        </p:blipFill>
        <p:spPr>
          <a:xfrm>
            <a:off x="10653486" y="5246916"/>
            <a:ext cx="1538514" cy="1538514"/>
          </a:xfrm>
          <a:prstGeom prst="rect">
            <a:avLst/>
          </a:prstGeom>
        </p:spPr>
      </p:pic>
      <p:sp>
        <p:nvSpPr>
          <p:cNvPr id="5" name="Rectangle 4">
            <a:extLst>
              <a:ext uri="{FF2B5EF4-FFF2-40B4-BE49-F238E27FC236}">
                <a16:creationId xmlns:a16="http://schemas.microsoft.com/office/drawing/2014/main" id="{205A6E14-1441-3E48-B79C-FF63179B035C}"/>
              </a:ext>
            </a:extLst>
          </p:cNvPr>
          <p:cNvSpPr/>
          <p:nvPr/>
        </p:nvSpPr>
        <p:spPr>
          <a:xfrm>
            <a:off x="775207" y="207020"/>
            <a:ext cx="8534709" cy="707886"/>
          </a:xfrm>
          <a:prstGeom prst="rect">
            <a:avLst/>
          </a:prstGeom>
        </p:spPr>
        <p:txBody>
          <a:bodyPr wrap="none">
            <a:spAutoFit/>
          </a:bodyPr>
          <a:lstStyle/>
          <a:p>
            <a:pPr>
              <a:defRPr sz="2800" b="1">
                <a:solidFill>
                  <a:schemeClr val="accent3"/>
                </a:solidFill>
              </a:defRPr>
            </a:pPr>
            <a:r>
              <a:rPr lang="en-US" sz="4000" dirty="0">
                <a:solidFill>
                  <a:srgbClr val="0F3C61"/>
                </a:solidFill>
                <a:latin typeface="Arial" charset="0"/>
                <a:ea typeface="Arial" charset="0"/>
                <a:cs typeface="Arial" charset="0"/>
              </a:rPr>
              <a:t>Agency Specific Optional Benefits</a:t>
            </a:r>
          </a:p>
        </p:txBody>
      </p:sp>
      <p:sp>
        <p:nvSpPr>
          <p:cNvPr id="8" name="Rectangle 7">
            <a:extLst>
              <a:ext uri="{FF2B5EF4-FFF2-40B4-BE49-F238E27FC236}">
                <a16:creationId xmlns:a16="http://schemas.microsoft.com/office/drawing/2014/main" id="{884ED840-2ABD-E442-BF33-352BF6665FAF}"/>
              </a:ext>
            </a:extLst>
          </p:cNvPr>
          <p:cNvSpPr/>
          <p:nvPr/>
        </p:nvSpPr>
        <p:spPr>
          <a:xfrm>
            <a:off x="875182" y="1350218"/>
            <a:ext cx="5220818" cy="5878532"/>
          </a:xfrm>
          <a:prstGeom prst="rect">
            <a:avLst/>
          </a:prstGeom>
        </p:spPr>
        <p:txBody>
          <a:bodyPr wrap="square">
            <a:spAutoFit/>
          </a:bodyPr>
          <a:lstStyle/>
          <a:p>
            <a:r>
              <a:rPr lang="en-US" sz="2000" b="1" u="sng" dirty="0">
                <a:solidFill>
                  <a:srgbClr val="397AAC"/>
                </a:solidFill>
                <a:latin typeface="Arial" panose="020B0604020202020204" pitchFamily="34" charset="0"/>
                <a:cs typeface="Arial" panose="020B0604020202020204" pitchFamily="34" charset="0"/>
              </a:rPr>
              <a:t>Department of Public Safety</a:t>
            </a:r>
          </a:p>
          <a:p>
            <a:endParaRPr lang="en-US" sz="1600" b="1" dirty="0">
              <a:solidFill>
                <a:srgbClr val="397AAC"/>
              </a:solidFill>
              <a:latin typeface="Arial" panose="020B0604020202020204" pitchFamily="34" charset="0"/>
              <a:cs typeface="Arial" panose="020B0604020202020204" pitchFamily="34" charset="0"/>
            </a:endParaRPr>
          </a:p>
          <a:p>
            <a:r>
              <a:rPr lang="en-US" sz="1600" b="1" dirty="0">
                <a:solidFill>
                  <a:srgbClr val="397AAC"/>
                </a:solidFill>
                <a:latin typeface="Arial" panose="020B0604020202020204" pitchFamily="34" charset="0"/>
                <a:cs typeface="Arial" panose="020B0604020202020204" pitchFamily="34" charset="0"/>
              </a:rPr>
              <a:t>(MetLife Dental, American Heritage, Banks Sec, Professional Disability, Monumental Life/TransAmerica, AFLAC, Protective Life Insurance, Colonial, and Teamsters)</a:t>
            </a:r>
          </a:p>
          <a:p>
            <a:endParaRPr lang="en-US" sz="2000" dirty="0">
              <a:solidFill>
                <a:srgbClr val="33485D"/>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dirty="0">
                <a:solidFill>
                  <a:srgbClr val="33485D"/>
                </a:solidFill>
                <a:latin typeface="Arial" panose="020B0604020202020204" pitchFamily="34" charset="0"/>
                <a:cs typeface="Arial" panose="020B0604020202020204" pitchFamily="34" charset="0"/>
              </a:rPr>
              <a:t>The last deductions for DPS specific benefits will be made from the January 2019 paycheck.  Benefits are in effect until the end of February 2019. </a:t>
            </a:r>
          </a:p>
          <a:p>
            <a:pPr marL="342900" indent="-342900">
              <a:buFont typeface="Arial" panose="020B0604020202020204" pitchFamily="34" charset="0"/>
              <a:buChar char="•"/>
            </a:pPr>
            <a:endParaRPr lang="en-US" sz="1600" dirty="0">
              <a:solidFill>
                <a:srgbClr val="FF0000"/>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dirty="0">
                <a:solidFill>
                  <a:srgbClr val="33485D"/>
                </a:solidFill>
                <a:latin typeface="Arial" panose="020B0604020202020204" pitchFamily="34" charset="0"/>
                <a:cs typeface="Arial" panose="020B0604020202020204" pitchFamily="34" charset="0"/>
              </a:rPr>
              <a:t> All agency-specific benefits may continue if the employee opts in to paying the vendor directly.  Please contact the affiliated vendor for more information and action.</a:t>
            </a:r>
            <a:br>
              <a:rPr lang="en-US" sz="2000" dirty="0">
                <a:solidFill>
                  <a:srgbClr val="33485D"/>
                </a:solidFill>
                <a:highlight>
                  <a:srgbClr val="FFFF00"/>
                </a:highlight>
                <a:latin typeface="Arial" panose="020B0604020202020204" pitchFamily="34" charset="0"/>
                <a:cs typeface="Arial" panose="020B0604020202020204" pitchFamily="34" charset="0"/>
              </a:rPr>
            </a:br>
            <a:endParaRPr lang="en-US" sz="2000" dirty="0">
              <a:solidFill>
                <a:srgbClr val="33485D"/>
              </a:solidFill>
              <a:highlight>
                <a:srgbClr val="FFFF00"/>
              </a:highlight>
              <a:latin typeface="Arial" panose="020B0604020202020204" pitchFamily="34" charset="0"/>
              <a:cs typeface="Arial" panose="020B0604020202020204" pitchFamily="34" charset="0"/>
            </a:endParaRPr>
          </a:p>
          <a:p>
            <a:r>
              <a:rPr lang="en-US" sz="2000" dirty="0">
                <a:solidFill>
                  <a:srgbClr val="33485D"/>
                </a:solidFill>
                <a:highlight>
                  <a:srgbClr val="FFFF00"/>
                </a:highlight>
                <a:latin typeface="Arial" panose="020B0604020202020204" pitchFamily="34" charset="0"/>
                <a:cs typeface="Arial" panose="020B0604020202020204" pitchFamily="34" charset="0"/>
              </a:rPr>
              <a:t> </a:t>
            </a:r>
          </a:p>
          <a:p>
            <a:endParaRPr lang="en-US" sz="2000" dirty="0">
              <a:solidFill>
                <a:srgbClr val="33485D"/>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48960010-891C-4640-BBC0-9D2451717A7F}"/>
              </a:ext>
            </a:extLst>
          </p:cNvPr>
          <p:cNvSpPr txBox="1"/>
          <p:nvPr/>
        </p:nvSpPr>
        <p:spPr>
          <a:xfrm>
            <a:off x="6414334" y="1339272"/>
            <a:ext cx="5101392" cy="3785652"/>
          </a:xfrm>
          <a:prstGeom prst="rect">
            <a:avLst/>
          </a:prstGeom>
          <a:noFill/>
        </p:spPr>
        <p:txBody>
          <a:bodyPr wrap="square" rtlCol="0">
            <a:spAutoFit/>
          </a:bodyPr>
          <a:lstStyle/>
          <a:p>
            <a:r>
              <a:rPr lang="en-US" sz="2000" b="1" u="sng" dirty="0">
                <a:solidFill>
                  <a:srgbClr val="397AAC"/>
                </a:solidFill>
                <a:latin typeface="Arial" panose="020B0604020202020204" pitchFamily="34" charset="0"/>
                <a:cs typeface="Arial" panose="020B0604020202020204" pitchFamily="34" charset="0"/>
              </a:rPr>
              <a:t>Department of Information Technology</a:t>
            </a:r>
          </a:p>
          <a:p>
            <a:endParaRPr lang="en-US" sz="2000" dirty="0">
              <a:solidFill>
                <a:srgbClr val="47637F"/>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dirty="0">
                <a:solidFill>
                  <a:srgbClr val="33485D"/>
                </a:solidFill>
                <a:latin typeface="Arial" panose="020B0604020202020204" pitchFamily="34" charset="0"/>
                <a:cs typeface="Arial" panose="020B0604020202020204" pitchFamily="34" charset="0"/>
              </a:rPr>
              <a:t>The DIT Insurance Committee is currently in the process of reviewing and updating contracts for all supplemental benefit options.  None are currently offered.</a:t>
            </a:r>
          </a:p>
          <a:p>
            <a:r>
              <a:rPr lang="en-US" sz="2000" dirty="0">
                <a:solidFill>
                  <a:srgbClr val="33485D"/>
                </a:solidFill>
                <a:latin typeface="Arial" panose="020B0604020202020204" pitchFamily="34" charset="0"/>
                <a:cs typeface="Arial" panose="020B0604020202020204" pitchFamily="34" charset="0"/>
              </a:rPr>
              <a:t>.</a:t>
            </a:r>
          </a:p>
          <a:p>
            <a:pPr marL="342900" indent="-342900">
              <a:buFont typeface="Arial" panose="020B0604020202020204" pitchFamily="34" charset="0"/>
              <a:buChar char="•"/>
            </a:pPr>
            <a:r>
              <a:rPr lang="en-US" sz="2000" dirty="0">
                <a:solidFill>
                  <a:srgbClr val="33485D"/>
                </a:solidFill>
                <a:latin typeface="Arial" panose="020B0604020202020204" pitchFamily="34" charset="0"/>
                <a:cs typeface="Arial" panose="020B0604020202020204" pitchFamily="34" charset="0"/>
              </a:rPr>
              <a:t>All DIT employees will be notified and eligible for enrollment in agency-specific benefits through DIT once vendors have been selected and finalized.</a:t>
            </a:r>
            <a:endParaRPr lang="en-US" dirty="0"/>
          </a:p>
        </p:txBody>
      </p:sp>
    </p:spTree>
    <p:extLst>
      <p:ext uri="{BB962C8B-B14F-4D97-AF65-F5344CB8AC3E}">
        <p14:creationId xmlns:p14="http://schemas.microsoft.com/office/powerpoint/2010/main" val="24285884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64E133E-683B-8745-BEA9-B419D19CDCC2}"/>
              </a:ext>
            </a:extLst>
          </p:cNvPr>
          <p:cNvPicPr>
            <a:picLocks noChangeAspect="1"/>
          </p:cNvPicPr>
          <p:nvPr/>
        </p:nvPicPr>
        <p:blipFill>
          <a:blip r:embed="rId3"/>
          <a:stretch>
            <a:fillRect/>
          </a:stretch>
        </p:blipFill>
        <p:spPr>
          <a:xfrm>
            <a:off x="10653486" y="5246916"/>
            <a:ext cx="1538514" cy="1538514"/>
          </a:xfrm>
          <a:prstGeom prst="rect">
            <a:avLst/>
          </a:prstGeom>
        </p:spPr>
      </p:pic>
      <p:sp>
        <p:nvSpPr>
          <p:cNvPr id="5" name="Rectangle 4">
            <a:extLst>
              <a:ext uri="{FF2B5EF4-FFF2-40B4-BE49-F238E27FC236}">
                <a16:creationId xmlns:a16="http://schemas.microsoft.com/office/drawing/2014/main" id="{205A6E14-1441-3E48-B79C-FF63179B035C}"/>
              </a:ext>
            </a:extLst>
          </p:cNvPr>
          <p:cNvSpPr/>
          <p:nvPr/>
        </p:nvSpPr>
        <p:spPr>
          <a:xfrm>
            <a:off x="775207" y="207020"/>
            <a:ext cx="8534709" cy="707886"/>
          </a:xfrm>
          <a:prstGeom prst="rect">
            <a:avLst/>
          </a:prstGeom>
        </p:spPr>
        <p:txBody>
          <a:bodyPr wrap="none">
            <a:spAutoFit/>
          </a:bodyPr>
          <a:lstStyle/>
          <a:p>
            <a:pPr>
              <a:defRPr sz="2800" b="1">
                <a:solidFill>
                  <a:schemeClr val="accent3"/>
                </a:solidFill>
              </a:defRPr>
            </a:pPr>
            <a:r>
              <a:rPr lang="en-US" sz="4000" dirty="0">
                <a:solidFill>
                  <a:srgbClr val="0F3C61"/>
                </a:solidFill>
                <a:latin typeface="Arial" charset="0"/>
                <a:ea typeface="Arial" charset="0"/>
                <a:cs typeface="Arial" charset="0"/>
              </a:rPr>
              <a:t>Agency Specific Optional Benefits</a:t>
            </a:r>
          </a:p>
        </p:txBody>
      </p:sp>
      <p:sp>
        <p:nvSpPr>
          <p:cNvPr id="8" name="Rectangle 7">
            <a:extLst>
              <a:ext uri="{FF2B5EF4-FFF2-40B4-BE49-F238E27FC236}">
                <a16:creationId xmlns:a16="http://schemas.microsoft.com/office/drawing/2014/main" id="{884ED840-2ABD-E442-BF33-352BF6665FAF}"/>
              </a:ext>
            </a:extLst>
          </p:cNvPr>
          <p:cNvSpPr/>
          <p:nvPr/>
        </p:nvSpPr>
        <p:spPr>
          <a:xfrm>
            <a:off x="510565" y="1460895"/>
            <a:ext cx="9676424" cy="5139869"/>
          </a:xfrm>
          <a:prstGeom prst="rect">
            <a:avLst/>
          </a:prstGeom>
        </p:spPr>
        <p:txBody>
          <a:bodyPr wrap="square">
            <a:spAutoFit/>
          </a:bodyPr>
          <a:lstStyle/>
          <a:p>
            <a:r>
              <a:rPr lang="en-US" sz="2000" b="1" dirty="0">
                <a:solidFill>
                  <a:srgbClr val="397AAC"/>
                </a:solidFill>
                <a:latin typeface="Arial" panose="020B0604020202020204" pitchFamily="34" charset="0"/>
                <a:cs typeface="Arial" panose="020B0604020202020204" pitchFamily="34" charset="0"/>
              </a:rPr>
              <a:t>MetLife Dental Participants – 2 Options</a:t>
            </a:r>
            <a:endParaRPr lang="en-US" sz="2000" b="1" dirty="0">
              <a:solidFill>
                <a:srgbClr val="FF0000"/>
              </a:solidFill>
              <a:latin typeface="Arial" panose="020B0604020202020204" pitchFamily="34" charset="0"/>
              <a:cs typeface="Arial" panose="020B0604020202020204" pitchFamily="34" charset="0"/>
            </a:endParaRPr>
          </a:p>
          <a:p>
            <a:endParaRPr lang="en-US" sz="1600" dirty="0">
              <a:solidFill>
                <a:srgbClr val="33485D"/>
              </a:solidFill>
              <a:latin typeface="Arial" panose="020B0604020202020204" pitchFamily="34" charset="0"/>
              <a:cs typeface="Arial" panose="020B0604020202020204" pitchFamily="34" charset="0"/>
            </a:endParaRPr>
          </a:p>
          <a:p>
            <a:endParaRPr lang="en-US" sz="1600" dirty="0">
              <a:solidFill>
                <a:srgbClr val="33485D"/>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solidFill>
                  <a:srgbClr val="33485D"/>
                </a:solidFill>
                <a:latin typeface="Arial" panose="020B0604020202020204" pitchFamily="34" charset="0"/>
                <a:cs typeface="Arial" panose="020B0604020202020204" pitchFamily="34" charset="0"/>
              </a:rPr>
              <a:t>Keep </a:t>
            </a:r>
            <a:r>
              <a:rPr lang="en-US" sz="2000" b="1" dirty="0">
                <a:solidFill>
                  <a:srgbClr val="33485D"/>
                </a:solidFill>
                <a:latin typeface="Arial" panose="020B0604020202020204" pitchFamily="34" charset="0"/>
                <a:cs typeface="Arial" panose="020B0604020202020204" pitchFamily="34" charset="0"/>
              </a:rPr>
              <a:t>DPS</a:t>
            </a:r>
            <a:r>
              <a:rPr lang="en-US" sz="2000" dirty="0">
                <a:solidFill>
                  <a:srgbClr val="33485D"/>
                </a:solidFill>
                <a:latin typeface="Arial" panose="020B0604020202020204" pitchFamily="34" charset="0"/>
                <a:cs typeface="Arial" panose="020B0604020202020204" pitchFamily="34" charset="0"/>
              </a:rPr>
              <a:t> </a:t>
            </a:r>
            <a:r>
              <a:rPr lang="en-US" sz="2000" b="1" dirty="0">
                <a:solidFill>
                  <a:srgbClr val="33485D"/>
                </a:solidFill>
                <a:latin typeface="Arial" panose="020B0604020202020204" pitchFamily="34" charset="0"/>
                <a:cs typeface="Arial" panose="020B0604020202020204" pitchFamily="34" charset="0"/>
              </a:rPr>
              <a:t>MetLife Dental, </a:t>
            </a:r>
            <a:r>
              <a:rPr lang="en-US" sz="2000" dirty="0">
                <a:solidFill>
                  <a:srgbClr val="33485D"/>
                </a:solidFill>
                <a:latin typeface="Arial" panose="020B0604020202020204" pitchFamily="34" charset="0"/>
                <a:cs typeface="Arial" panose="020B0604020202020204" pitchFamily="34" charset="0"/>
              </a:rPr>
              <a:t>but under COBRA guidelines for up to 18 months.  Premiums </a:t>
            </a:r>
            <a:r>
              <a:rPr lang="en-US" sz="2000" b="1" u="sng" dirty="0">
                <a:solidFill>
                  <a:srgbClr val="33485D"/>
                </a:solidFill>
                <a:latin typeface="Arial" panose="020B0604020202020204" pitchFamily="34" charset="0"/>
                <a:cs typeface="Arial" panose="020B0604020202020204" pitchFamily="34" charset="0"/>
              </a:rPr>
              <a:t>will not</a:t>
            </a:r>
            <a:r>
              <a:rPr lang="en-US" sz="2000" b="1" dirty="0">
                <a:solidFill>
                  <a:srgbClr val="33485D"/>
                </a:solidFill>
                <a:latin typeface="Arial" panose="020B0604020202020204" pitchFamily="34" charset="0"/>
                <a:cs typeface="Arial" panose="020B0604020202020204" pitchFamily="34" charset="0"/>
              </a:rPr>
              <a:t> </a:t>
            </a:r>
            <a:r>
              <a:rPr lang="en-US" sz="2000" dirty="0">
                <a:solidFill>
                  <a:srgbClr val="33485D"/>
                </a:solidFill>
                <a:latin typeface="Arial" panose="020B0604020202020204" pitchFamily="34" charset="0"/>
                <a:cs typeface="Arial" panose="020B0604020202020204" pitchFamily="34" charset="0"/>
              </a:rPr>
              <a:t>be deducted from payroll.   </a:t>
            </a:r>
          </a:p>
          <a:p>
            <a:pPr marL="285750" indent="-285750">
              <a:buFont typeface="Arial" panose="020B0604020202020204" pitchFamily="34" charset="0"/>
              <a:buChar char="•"/>
            </a:pPr>
            <a:endParaRPr lang="en-US" sz="2000" dirty="0">
              <a:solidFill>
                <a:srgbClr val="33485D"/>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solidFill>
                  <a:srgbClr val="33485D"/>
                </a:solidFill>
                <a:latin typeface="Arial" panose="020B0604020202020204" pitchFamily="34" charset="0"/>
                <a:cs typeface="Arial" panose="020B0604020202020204" pitchFamily="34" charset="0"/>
              </a:rPr>
              <a:t>Enroll in </a:t>
            </a:r>
            <a:r>
              <a:rPr lang="en-US" sz="2000" b="1" dirty="0">
                <a:solidFill>
                  <a:srgbClr val="33485D"/>
                </a:solidFill>
                <a:latin typeface="Arial" panose="020B0604020202020204" pitchFamily="34" charset="0"/>
                <a:cs typeface="Arial" panose="020B0604020202020204" pitchFamily="34" charset="0"/>
              </a:rPr>
              <a:t>NCFlex Dental </a:t>
            </a:r>
            <a:r>
              <a:rPr lang="en-US" sz="2000" dirty="0">
                <a:solidFill>
                  <a:srgbClr val="33485D"/>
                </a:solidFill>
                <a:latin typeface="Arial" panose="020B0604020202020204" pitchFamily="34" charset="0"/>
                <a:cs typeface="Arial" panose="020B0604020202020204" pitchFamily="34" charset="0"/>
              </a:rPr>
              <a:t>provided by MetLife  </a:t>
            </a:r>
          </a:p>
          <a:p>
            <a:pPr marL="742950" lvl="1" indent="-285750">
              <a:buFont typeface="Arial" panose="020B0604020202020204" pitchFamily="34" charset="0"/>
              <a:buChar char="•"/>
            </a:pPr>
            <a:r>
              <a:rPr lang="en-US" sz="2000" dirty="0">
                <a:solidFill>
                  <a:srgbClr val="33485D"/>
                </a:solidFill>
                <a:latin typeface="Arial" panose="020B0604020202020204" pitchFamily="34" charset="0"/>
                <a:cs typeface="Arial" panose="020B0604020202020204" pitchFamily="34" charset="0"/>
              </a:rPr>
              <a:t>If you switch to </a:t>
            </a:r>
            <a:r>
              <a:rPr lang="en-US" sz="2000" dirty="0" err="1">
                <a:solidFill>
                  <a:srgbClr val="33485D"/>
                </a:solidFill>
                <a:latin typeface="Arial" panose="020B0604020202020204" pitchFamily="34" charset="0"/>
                <a:cs typeface="Arial" panose="020B0604020202020204" pitchFamily="34" charset="0"/>
              </a:rPr>
              <a:t>NCFlex</a:t>
            </a:r>
            <a:r>
              <a:rPr lang="en-US" sz="2000" dirty="0">
                <a:solidFill>
                  <a:srgbClr val="33485D"/>
                </a:solidFill>
                <a:latin typeface="Arial" panose="020B0604020202020204" pitchFamily="34" charset="0"/>
                <a:cs typeface="Arial" panose="020B0604020202020204" pitchFamily="34" charset="0"/>
              </a:rPr>
              <a:t> Dental/MetLife – your last deduction for DPS MetLife Dental will be January 31, 2019 with coverage lasting through the end of February 2019.  </a:t>
            </a:r>
          </a:p>
          <a:p>
            <a:pPr marL="742950" lvl="1" indent="-285750">
              <a:buFont typeface="Arial" panose="020B0604020202020204" pitchFamily="34" charset="0"/>
              <a:buChar char="•"/>
            </a:pPr>
            <a:r>
              <a:rPr lang="en-US" sz="2000" dirty="0">
                <a:solidFill>
                  <a:srgbClr val="33485D"/>
                </a:solidFill>
                <a:latin typeface="Arial" panose="020B0604020202020204" pitchFamily="34" charset="0"/>
                <a:cs typeface="Arial" panose="020B0604020202020204" pitchFamily="34" charset="0"/>
              </a:rPr>
              <a:t>First deduction for </a:t>
            </a:r>
            <a:r>
              <a:rPr lang="en-US" sz="2000" dirty="0" err="1">
                <a:solidFill>
                  <a:srgbClr val="33485D"/>
                </a:solidFill>
                <a:latin typeface="Arial" panose="020B0604020202020204" pitchFamily="34" charset="0"/>
                <a:cs typeface="Arial" panose="020B0604020202020204" pitchFamily="34" charset="0"/>
              </a:rPr>
              <a:t>NCFlex</a:t>
            </a:r>
            <a:r>
              <a:rPr lang="en-US" sz="2000" dirty="0">
                <a:solidFill>
                  <a:srgbClr val="33485D"/>
                </a:solidFill>
                <a:latin typeface="Arial" panose="020B0604020202020204" pitchFamily="34" charset="0"/>
                <a:cs typeface="Arial" panose="020B0604020202020204" pitchFamily="34" charset="0"/>
              </a:rPr>
              <a:t> Dental will be on March 29</a:t>
            </a:r>
            <a:r>
              <a:rPr lang="en-US" sz="2000" baseline="30000" dirty="0">
                <a:solidFill>
                  <a:srgbClr val="33485D"/>
                </a:solidFill>
                <a:latin typeface="Arial" panose="020B0604020202020204" pitchFamily="34" charset="0"/>
                <a:cs typeface="Arial" panose="020B0604020202020204" pitchFamily="34" charset="0"/>
              </a:rPr>
              <a:t>th</a:t>
            </a:r>
            <a:r>
              <a:rPr lang="en-US" sz="2000" dirty="0">
                <a:solidFill>
                  <a:srgbClr val="33485D"/>
                </a:solidFill>
                <a:latin typeface="Arial" panose="020B0604020202020204" pitchFamily="34" charset="0"/>
                <a:cs typeface="Arial" panose="020B0604020202020204" pitchFamily="34" charset="0"/>
              </a:rPr>
              <a:t> with coverage effective March 1, 2019.</a:t>
            </a:r>
          </a:p>
          <a:p>
            <a:pPr marL="742950" lvl="1" indent="-285750">
              <a:buFont typeface="Arial" panose="020B0604020202020204" pitchFamily="34" charset="0"/>
              <a:buChar char="•"/>
            </a:pPr>
            <a:endParaRPr lang="en-US" sz="2000" dirty="0">
              <a:solidFill>
                <a:srgbClr val="33485D"/>
              </a:solidFill>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endParaRPr lang="en-US" sz="2000" dirty="0">
              <a:solidFill>
                <a:srgbClr val="33485D"/>
              </a:solidFill>
              <a:latin typeface="Arial" panose="020B0604020202020204" pitchFamily="34" charset="0"/>
              <a:cs typeface="Arial" panose="020B0604020202020204" pitchFamily="34" charset="0"/>
            </a:endParaRPr>
          </a:p>
          <a:p>
            <a:pPr lvl="1"/>
            <a:r>
              <a:rPr lang="en-US" sz="2000" b="1" dirty="0">
                <a:solidFill>
                  <a:srgbClr val="FF0000"/>
                </a:solidFill>
                <a:latin typeface="Arial" panose="020B0604020202020204" pitchFamily="34" charset="0"/>
                <a:cs typeface="Arial" panose="020B0604020202020204" pitchFamily="34" charset="0"/>
              </a:rPr>
              <a:t>Please contact Becki Johnson at DPS HR by January 15, 2019 with final decisions</a:t>
            </a:r>
            <a:endParaRPr lang="en-US" sz="2000" dirty="0">
              <a:solidFill>
                <a:srgbClr val="33485D"/>
              </a:solidFill>
              <a:latin typeface="Arial" panose="020B0604020202020204" pitchFamily="34" charset="0"/>
              <a:cs typeface="Arial" panose="020B0604020202020204" pitchFamily="34" charset="0"/>
            </a:endParaRPr>
          </a:p>
          <a:p>
            <a:endParaRPr lang="en-US" sz="1600" dirty="0">
              <a:solidFill>
                <a:srgbClr val="33485D"/>
              </a:solidFill>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4F664521-32FB-6F4F-9039-565BC8BCF018}"/>
              </a:ext>
            </a:extLst>
          </p:cNvPr>
          <p:cNvSpPr/>
          <p:nvPr/>
        </p:nvSpPr>
        <p:spPr>
          <a:xfrm>
            <a:off x="4565623" y="1368876"/>
            <a:ext cx="3517094" cy="646331"/>
          </a:xfrm>
          <a:prstGeom prst="rect">
            <a:avLst/>
          </a:prstGeom>
        </p:spPr>
        <p:txBody>
          <a:bodyPr wrap="square">
            <a:spAutoFit/>
          </a:bodyPr>
          <a:lstStyle/>
          <a:p>
            <a:r>
              <a:rPr lang="en-US" sz="2000" b="1" dirty="0">
                <a:solidFill>
                  <a:srgbClr val="558ED6"/>
                </a:solidFill>
                <a:latin typeface="Arial" panose="020B0604020202020204" pitchFamily="34" charset="0"/>
                <a:cs typeface="Arial" panose="020B0604020202020204" pitchFamily="34" charset="0"/>
              </a:rPr>
              <a:t> </a:t>
            </a:r>
            <a:endParaRPr lang="en-US" sz="1400" dirty="0">
              <a:solidFill>
                <a:srgbClr val="33485D"/>
              </a:solidFill>
              <a:latin typeface="Arial" panose="020B0604020202020204" pitchFamily="34" charset="0"/>
              <a:cs typeface="Arial" panose="020B0604020202020204" pitchFamily="34" charset="0"/>
            </a:endParaRPr>
          </a:p>
          <a:p>
            <a:endParaRPr lang="en-US" sz="1600" dirty="0">
              <a:solidFill>
                <a:srgbClr val="33485D"/>
              </a:solidFill>
              <a:latin typeface="Arial" panose="020B0604020202020204" pitchFamily="34" charset="0"/>
              <a:cs typeface="Arial" panose="020B0604020202020204" pitchFamily="34" charset="0"/>
            </a:endParaRPr>
          </a:p>
        </p:txBody>
      </p:sp>
      <p:sp>
        <p:nvSpPr>
          <p:cNvPr id="11" name="Rectangle 10">
            <a:extLst>
              <a:ext uri="{FF2B5EF4-FFF2-40B4-BE49-F238E27FC236}">
                <a16:creationId xmlns:a16="http://schemas.microsoft.com/office/drawing/2014/main" id="{1DE2DCA0-BAD5-0341-BDE0-E1BEB1CEFC77}"/>
              </a:ext>
            </a:extLst>
          </p:cNvPr>
          <p:cNvSpPr/>
          <p:nvPr/>
        </p:nvSpPr>
        <p:spPr>
          <a:xfrm>
            <a:off x="8294800" y="1397008"/>
            <a:ext cx="3725457" cy="646331"/>
          </a:xfrm>
          <a:prstGeom prst="rect">
            <a:avLst/>
          </a:prstGeom>
        </p:spPr>
        <p:txBody>
          <a:bodyPr wrap="square">
            <a:spAutoFit/>
          </a:bodyPr>
          <a:lstStyle/>
          <a:p>
            <a:r>
              <a:rPr lang="en-US" sz="2000" b="1" dirty="0">
                <a:solidFill>
                  <a:srgbClr val="558ED6"/>
                </a:solidFill>
                <a:latin typeface="Arial" panose="020B0604020202020204" pitchFamily="34" charset="0"/>
                <a:cs typeface="Arial" panose="020B0604020202020204" pitchFamily="34" charset="0"/>
              </a:rPr>
              <a:t> </a:t>
            </a:r>
            <a:endParaRPr lang="en-US" sz="1400" dirty="0">
              <a:solidFill>
                <a:srgbClr val="33485D"/>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1600" dirty="0">
              <a:solidFill>
                <a:srgbClr val="33485D"/>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763723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E1BF059-A558-45FB-8FC5-6309C53C56B2}"/>
              </a:ext>
            </a:extLst>
          </p:cNvPr>
          <p:cNvSpPr/>
          <p:nvPr/>
        </p:nvSpPr>
        <p:spPr>
          <a:xfrm>
            <a:off x="211757" y="221381"/>
            <a:ext cx="11713944" cy="707886"/>
          </a:xfrm>
          <a:prstGeom prst="rect">
            <a:avLst/>
          </a:prstGeom>
        </p:spPr>
        <p:txBody>
          <a:bodyPr wrap="square">
            <a:spAutoFit/>
          </a:bodyPr>
          <a:lstStyle/>
          <a:p>
            <a:r>
              <a:rPr lang="en-US" sz="4000" b="1" dirty="0">
                <a:solidFill>
                  <a:srgbClr val="33485D"/>
                </a:solidFill>
                <a:latin typeface="Arial" panose="020B0604020202020204" pitchFamily="34" charset="0"/>
                <a:cs typeface="Arial" panose="020B0604020202020204" pitchFamily="34" charset="0"/>
              </a:rPr>
              <a:t>DPS Agency Specific Optional Benefits Contact</a:t>
            </a:r>
          </a:p>
        </p:txBody>
      </p:sp>
      <p:sp>
        <p:nvSpPr>
          <p:cNvPr id="5" name="Rectangle 4">
            <a:extLst>
              <a:ext uri="{FF2B5EF4-FFF2-40B4-BE49-F238E27FC236}">
                <a16:creationId xmlns:a16="http://schemas.microsoft.com/office/drawing/2014/main" id="{19562802-D8C3-4151-AD22-52D0014EC0BE}"/>
              </a:ext>
            </a:extLst>
          </p:cNvPr>
          <p:cNvSpPr/>
          <p:nvPr/>
        </p:nvSpPr>
        <p:spPr>
          <a:xfrm>
            <a:off x="404261" y="1049154"/>
            <a:ext cx="11107554" cy="369332"/>
          </a:xfrm>
          <a:prstGeom prst="rect">
            <a:avLst/>
          </a:prstGeom>
        </p:spPr>
        <p:txBody>
          <a:bodyPr wrap="square">
            <a:spAutoFit/>
          </a:bodyPr>
          <a:lstStyle/>
          <a:p>
            <a:endParaRPr lang="en-US" dirty="0"/>
          </a:p>
        </p:txBody>
      </p:sp>
      <p:pic>
        <p:nvPicPr>
          <p:cNvPr id="6" name="Picture 5">
            <a:extLst>
              <a:ext uri="{FF2B5EF4-FFF2-40B4-BE49-F238E27FC236}">
                <a16:creationId xmlns:a16="http://schemas.microsoft.com/office/drawing/2014/main" id="{E5B9CF39-A3D4-45AC-9651-839BAAC6DACB}"/>
              </a:ext>
            </a:extLst>
          </p:cNvPr>
          <p:cNvPicPr>
            <a:picLocks noChangeAspect="1"/>
          </p:cNvPicPr>
          <p:nvPr/>
        </p:nvPicPr>
        <p:blipFill>
          <a:blip r:embed="rId3"/>
          <a:stretch>
            <a:fillRect/>
          </a:stretch>
        </p:blipFill>
        <p:spPr>
          <a:xfrm>
            <a:off x="158456" y="1855713"/>
            <a:ext cx="11887863" cy="2816299"/>
          </a:xfrm>
          <a:prstGeom prst="rect">
            <a:avLst/>
          </a:prstGeom>
        </p:spPr>
      </p:pic>
    </p:spTree>
    <p:extLst>
      <p:ext uri="{BB962C8B-B14F-4D97-AF65-F5344CB8AC3E}">
        <p14:creationId xmlns:p14="http://schemas.microsoft.com/office/powerpoint/2010/main" val="8937919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64E133E-683B-8745-BEA9-B419D19CDCC2}"/>
              </a:ext>
            </a:extLst>
          </p:cNvPr>
          <p:cNvPicPr>
            <a:picLocks noChangeAspect="1"/>
          </p:cNvPicPr>
          <p:nvPr/>
        </p:nvPicPr>
        <p:blipFill>
          <a:blip r:embed="rId2"/>
          <a:stretch>
            <a:fillRect/>
          </a:stretch>
        </p:blipFill>
        <p:spPr>
          <a:xfrm>
            <a:off x="10653486" y="5246916"/>
            <a:ext cx="1538514" cy="1538514"/>
          </a:xfrm>
          <a:prstGeom prst="rect">
            <a:avLst/>
          </a:prstGeom>
        </p:spPr>
      </p:pic>
      <p:sp>
        <p:nvSpPr>
          <p:cNvPr id="5" name="Rectangle 4">
            <a:extLst>
              <a:ext uri="{FF2B5EF4-FFF2-40B4-BE49-F238E27FC236}">
                <a16:creationId xmlns:a16="http://schemas.microsoft.com/office/drawing/2014/main" id="{205A6E14-1441-3E48-B79C-FF63179B035C}"/>
              </a:ext>
            </a:extLst>
          </p:cNvPr>
          <p:cNvSpPr/>
          <p:nvPr/>
        </p:nvSpPr>
        <p:spPr>
          <a:xfrm>
            <a:off x="775207" y="207020"/>
            <a:ext cx="7308411" cy="707886"/>
          </a:xfrm>
          <a:prstGeom prst="rect">
            <a:avLst/>
          </a:prstGeom>
        </p:spPr>
        <p:txBody>
          <a:bodyPr wrap="none">
            <a:spAutoFit/>
          </a:bodyPr>
          <a:lstStyle/>
          <a:p>
            <a:pPr>
              <a:defRPr sz="2800" b="1">
                <a:solidFill>
                  <a:schemeClr val="accent3"/>
                </a:solidFill>
              </a:defRPr>
            </a:pPr>
            <a:r>
              <a:rPr lang="en-US" sz="4000" dirty="0">
                <a:solidFill>
                  <a:srgbClr val="0F3C61"/>
                </a:solidFill>
                <a:latin typeface="Arial" charset="0"/>
                <a:ea typeface="Arial" charset="0"/>
                <a:cs typeface="Arial" charset="0"/>
              </a:rPr>
              <a:t>NC DIT Executive Leadership</a:t>
            </a:r>
          </a:p>
        </p:txBody>
      </p:sp>
      <p:sp>
        <p:nvSpPr>
          <p:cNvPr id="6" name="Rectangle 5">
            <a:extLst>
              <a:ext uri="{FF2B5EF4-FFF2-40B4-BE49-F238E27FC236}">
                <a16:creationId xmlns:a16="http://schemas.microsoft.com/office/drawing/2014/main" id="{1490544E-91C1-5E4D-8183-D648989177E9}"/>
              </a:ext>
            </a:extLst>
          </p:cNvPr>
          <p:cNvSpPr/>
          <p:nvPr/>
        </p:nvSpPr>
        <p:spPr>
          <a:xfrm>
            <a:off x="775207" y="1114961"/>
            <a:ext cx="2282997" cy="523220"/>
          </a:xfrm>
          <a:prstGeom prst="rect">
            <a:avLst/>
          </a:prstGeom>
        </p:spPr>
        <p:txBody>
          <a:bodyPr wrap="none">
            <a:spAutoFit/>
          </a:bodyPr>
          <a:lstStyle/>
          <a:p>
            <a:pPr>
              <a:defRPr sz="2800" b="1">
                <a:solidFill>
                  <a:schemeClr val="accent3"/>
                </a:solidFill>
              </a:defRPr>
            </a:pPr>
            <a:r>
              <a:rPr lang="en-US" sz="2800" dirty="0">
                <a:solidFill>
                  <a:srgbClr val="397AAC"/>
                </a:solidFill>
                <a:latin typeface="Arial" charset="0"/>
                <a:ea typeface="Arial" charset="0"/>
                <a:cs typeface="Arial" charset="0"/>
              </a:rPr>
              <a:t>Eric Boyette</a:t>
            </a:r>
          </a:p>
        </p:txBody>
      </p:sp>
      <p:sp>
        <p:nvSpPr>
          <p:cNvPr id="9" name="Rectangle 8">
            <a:extLst>
              <a:ext uri="{FF2B5EF4-FFF2-40B4-BE49-F238E27FC236}">
                <a16:creationId xmlns:a16="http://schemas.microsoft.com/office/drawing/2014/main" id="{20EFFEAD-2B6C-784D-9640-FC670BD8290D}"/>
              </a:ext>
            </a:extLst>
          </p:cNvPr>
          <p:cNvSpPr/>
          <p:nvPr/>
        </p:nvSpPr>
        <p:spPr>
          <a:xfrm>
            <a:off x="88232" y="4049605"/>
            <a:ext cx="3656945" cy="1015663"/>
          </a:xfrm>
          <a:prstGeom prst="rect">
            <a:avLst/>
          </a:prstGeom>
        </p:spPr>
        <p:txBody>
          <a:bodyPr wrap="square">
            <a:spAutoFit/>
          </a:bodyPr>
          <a:lstStyle/>
          <a:p>
            <a:pPr algn="ctr"/>
            <a:r>
              <a:rPr lang="en-US" sz="2000" dirty="0">
                <a:solidFill>
                  <a:srgbClr val="002060"/>
                </a:solidFill>
                <a:latin typeface="Arial" panose="020B0604020202020204" pitchFamily="34" charset="0"/>
                <a:cs typeface="Arial" panose="020B0604020202020204" pitchFamily="34" charset="0"/>
              </a:rPr>
              <a:t>Secretary </a:t>
            </a:r>
          </a:p>
          <a:p>
            <a:pPr algn="ctr"/>
            <a:r>
              <a:rPr lang="en-US" sz="2000" dirty="0">
                <a:solidFill>
                  <a:srgbClr val="002060"/>
                </a:solidFill>
                <a:latin typeface="Arial" panose="020B0604020202020204" pitchFamily="34" charset="0"/>
                <a:cs typeface="Arial" panose="020B0604020202020204" pitchFamily="34" charset="0"/>
              </a:rPr>
              <a:t>and</a:t>
            </a:r>
          </a:p>
          <a:p>
            <a:pPr algn="ctr"/>
            <a:r>
              <a:rPr lang="en-US" sz="2000" dirty="0">
                <a:solidFill>
                  <a:srgbClr val="002060"/>
                </a:solidFill>
                <a:latin typeface="Arial" panose="020B0604020202020204" pitchFamily="34" charset="0"/>
                <a:cs typeface="Arial" panose="020B0604020202020204" pitchFamily="34" charset="0"/>
              </a:rPr>
              <a:t>State Chief Information Officer</a:t>
            </a:r>
          </a:p>
        </p:txBody>
      </p:sp>
      <p:sp>
        <p:nvSpPr>
          <p:cNvPr id="7" name="Rectangle 6">
            <a:extLst>
              <a:ext uri="{FF2B5EF4-FFF2-40B4-BE49-F238E27FC236}">
                <a16:creationId xmlns:a16="http://schemas.microsoft.com/office/drawing/2014/main" id="{8DB85B47-C525-3F43-9187-B14E29262992}"/>
              </a:ext>
            </a:extLst>
          </p:cNvPr>
          <p:cNvSpPr/>
          <p:nvPr/>
        </p:nvSpPr>
        <p:spPr>
          <a:xfrm>
            <a:off x="4926740" y="1114961"/>
            <a:ext cx="2304862" cy="523220"/>
          </a:xfrm>
          <a:prstGeom prst="rect">
            <a:avLst/>
          </a:prstGeom>
        </p:spPr>
        <p:txBody>
          <a:bodyPr wrap="none">
            <a:spAutoFit/>
          </a:bodyPr>
          <a:lstStyle/>
          <a:p>
            <a:pPr>
              <a:defRPr sz="2800" b="1">
                <a:solidFill>
                  <a:schemeClr val="accent3"/>
                </a:solidFill>
              </a:defRPr>
            </a:pPr>
            <a:r>
              <a:rPr lang="en-US" sz="2800" dirty="0">
                <a:solidFill>
                  <a:srgbClr val="397AAC"/>
                </a:solidFill>
                <a:latin typeface="Arial" charset="0"/>
                <a:ea typeface="Arial" charset="0"/>
                <a:cs typeface="Arial" charset="0"/>
              </a:rPr>
              <a:t>Tracy Doaks</a:t>
            </a:r>
          </a:p>
        </p:txBody>
      </p:sp>
      <p:sp>
        <p:nvSpPr>
          <p:cNvPr id="8" name="Rectangle 7">
            <a:extLst>
              <a:ext uri="{FF2B5EF4-FFF2-40B4-BE49-F238E27FC236}">
                <a16:creationId xmlns:a16="http://schemas.microsoft.com/office/drawing/2014/main" id="{88453CA6-C3A4-A949-AFC8-B1802D7F9015}"/>
              </a:ext>
            </a:extLst>
          </p:cNvPr>
          <p:cNvSpPr/>
          <p:nvPr/>
        </p:nvSpPr>
        <p:spPr>
          <a:xfrm>
            <a:off x="8714225" y="1114961"/>
            <a:ext cx="3060453" cy="523220"/>
          </a:xfrm>
          <a:prstGeom prst="rect">
            <a:avLst/>
          </a:prstGeom>
        </p:spPr>
        <p:txBody>
          <a:bodyPr wrap="none">
            <a:spAutoFit/>
          </a:bodyPr>
          <a:lstStyle/>
          <a:p>
            <a:pPr>
              <a:defRPr sz="2800" b="1">
                <a:solidFill>
                  <a:schemeClr val="accent3"/>
                </a:solidFill>
              </a:defRPr>
            </a:pPr>
            <a:r>
              <a:rPr lang="en-US" sz="2800" dirty="0">
                <a:solidFill>
                  <a:srgbClr val="558ED6"/>
                </a:solidFill>
                <a:latin typeface="Arial" charset="0"/>
                <a:ea typeface="Arial" charset="0"/>
                <a:cs typeface="Arial" charset="0"/>
              </a:rPr>
              <a:t>Maria Thompson</a:t>
            </a:r>
          </a:p>
        </p:txBody>
      </p:sp>
      <p:sp>
        <p:nvSpPr>
          <p:cNvPr id="11" name="Rectangle 10">
            <a:extLst>
              <a:ext uri="{FF2B5EF4-FFF2-40B4-BE49-F238E27FC236}">
                <a16:creationId xmlns:a16="http://schemas.microsoft.com/office/drawing/2014/main" id="{47730494-6163-694C-83DD-AF180B30B9C6}"/>
              </a:ext>
            </a:extLst>
          </p:cNvPr>
          <p:cNvSpPr>
            <a:spLocks noChangeAspect="1"/>
          </p:cNvSpPr>
          <p:nvPr/>
        </p:nvSpPr>
        <p:spPr>
          <a:xfrm>
            <a:off x="721654" y="1741478"/>
            <a:ext cx="2390102" cy="2031128"/>
          </a:xfrm>
          <a:prstGeom prst="rect">
            <a:avLst/>
          </a:prstGeom>
          <a:blipFill rotWithShape="1">
            <a:blip r:embed="rId3"/>
            <a:srcRect/>
            <a:stretch>
              <a:fillRect l="-6000" r="-6000"/>
            </a:stretch>
          </a:blipFill>
        </p:spPr>
        <p:style>
          <a:lnRef idx="0">
            <a:schemeClr val="lt1">
              <a:hueOff val="0"/>
              <a:satOff val="0"/>
              <a:lumOff val="0"/>
              <a:alphaOff val="0"/>
            </a:schemeClr>
          </a:lnRef>
          <a:fillRef idx="1">
            <a:scrgbClr r="0" g="0" b="0"/>
          </a:fillRef>
          <a:effectRef idx="2">
            <a:schemeClr val="accent1">
              <a:tint val="50000"/>
              <a:hueOff val="0"/>
              <a:satOff val="0"/>
              <a:lumOff val="0"/>
              <a:alphaOff val="0"/>
            </a:schemeClr>
          </a:effectRef>
          <a:fontRef idx="minor">
            <a:schemeClr val="lt1">
              <a:hueOff val="0"/>
              <a:satOff val="0"/>
              <a:lumOff val="0"/>
              <a:alphaOff val="0"/>
            </a:schemeClr>
          </a:fontRef>
        </p:style>
        <p:txBody>
          <a:bodyPr/>
          <a:lstStyle/>
          <a:p>
            <a:endParaRPr lang="en-US" dirty="0"/>
          </a:p>
        </p:txBody>
      </p:sp>
      <p:sp>
        <p:nvSpPr>
          <p:cNvPr id="12" name="Rectangle 11">
            <a:extLst>
              <a:ext uri="{FF2B5EF4-FFF2-40B4-BE49-F238E27FC236}">
                <a16:creationId xmlns:a16="http://schemas.microsoft.com/office/drawing/2014/main" id="{B0A2EFC8-0A06-F14C-BDD0-65DB8C1FE041}"/>
              </a:ext>
            </a:extLst>
          </p:cNvPr>
          <p:cNvSpPr>
            <a:spLocks noChangeAspect="1"/>
          </p:cNvSpPr>
          <p:nvPr/>
        </p:nvSpPr>
        <p:spPr>
          <a:xfrm>
            <a:off x="4885880" y="1741519"/>
            <a:ext cx="2386584" cy="2029968"/>
          </a:xfrm>
          <a:prstGeom prst="rect">
            <a:avLst/>
          </a:prstGeom>
          <a:blipFill rotWithShape="1">
            <a:blip r:embed="rId4"/>
            <a:srcRect/>
            <a:stretch>
              <a:fillRect l="-6000" r="-6000"/>
            </a:stretch>
          </a:blipFill>
        </p:spPr>
        <p:style>
          <a:lnRef idx="0">
            <a:schemeClr val="lt1">
              <a:hueOff val="0"/>
              <a:satOff val="0"/>
              <a:lumOff val="0"/>
              <a:alphaOff val="0"/>
            </a:schemeClr>
          </a:lnRef>
          <a:fillRef idx="1">
            <a:scrgbClr r="0" g="0" b="0"/>
          </a:fillRef>
          <a:effectRef idx="2">
            <a:schemeClr val="accent1">
              <a:tint val="50000"/>
              <a:hueOff val="0"/>
              <a:satOff val="0"/>
              <a:lumOff val="0"/>
              <a:alphaOff val="0"/>
            </a:schemeClr>
          </a:effectRef>
          <a:fontRef idx="minor">
            <a:schemeClr val="lt1">
              <a:hueOff val="0"/>
              <a:satOff val="0"/>
              <a:lumOff val="0"/>
              <a:alphaOff val="0"/>
            </a:schemeClr>
          </a:fontRef>
        </p:style>
        <p:txBody>
          <a:bodyPr/>
          <a:lstStyle/>
          <a:p>
            <a:endParaRPr lang="en-US" dirty="0"/>
          </a:p>
        </p:txBody>
      </p:sp>
      <p:sp>
        <p:nvSpPr>
          <p:cNvPr id="13" name="Rectangle 12">
            <a:extLst>
              <a:ext uri="{FF2B5EF4-FFF2-40B4-BE49-F238E27FC236}">
                <a16:creationId xmlns:a16="http://schemas.microsoft.com/office/drawing/2014/main" id="{7EE2CAE8-DD5E-D945-80E0-D65C6D10E117}"/>
              </a:ext>
            </a:extLst>
          </p:cNvPr>
          <p:cNvSpPr>
            <a:spLocks noChangeAspect="1"/>
          </p:cNvSpPr>
          <p:nvPr/>
        </p:nvSpPr>
        <p:spPr>
          <a:xfrm>
            <a:off x="9046588" y="1741560"/>
            <a:ext cx="2395728" cy="2029886"/>
          </a:xfrm>
          <a:prstGeom prst="rect">
            <a:avLst/>
          </a:prstGeom>
          <a:blipFill rotWithShape="1">
            <a:blip r:embed="rId5"/>
            <a:srcRect/>
            <a:stretch>
              <a:fillRect l="-6000" r="-6000"/>
            </a:stretch>
          </a:blipFill>
        </p:spPr>
        <p:style>
          <a:lnRef idx="0">
            <a:schemeClr val="lt1">
              <a:hueOff val="0"/>
              <a:satOff val="0"/>
              <a:lumOff val="0"/>
              <a:alphaOff val="0"/>
            </a:schemeClr>
          </a:lnRef>
          <a:fillRef idx="1">
            <a:scrgbClr r="0" g="0" b="0"/>
          </a:fillRef>
          <a:effectRef idx="2">
            <a:schemeClr val="accent1">
              <a:tint val="50000"/>
              <a:hueOff val="0"/>
              <a:satOff val="0"/>
              <a:lumOff val="0"/>
              <a:alphaOff val="0"/>
            </a:schemeClr>
          </a:effectRef>
          <a:fontRef idx="minor">
            <a:schemeClr val="lt1">
              <a:hueOff val="0"/>
              <a:satOff val="0"/>
              <a:lumOff val="0"/>
              <a:alphaOff val="0"/>
            </a:schemeClr>
          </a:fontRef>
        </p:style>
      </p:sp>
      <p:sp>
        <p:nvSpPr>
          <p:cNvPr id="14" name="Rectangle 13">
            <a:extLst>
              <a:ext uri="{FF2B5EF4-FFF2-40B4-BE49-F238E27FC236}">
                <a16:creationId xmlns:a16="http://schemas.microsoft.com/office/drawing/2014/main" id="{BA8E6801-9346-334E-AB9F-BCDEA072E977}"/>
              </a:ext>
            </a:extLst>
          </p:cNvPr>
          <p:cNvSpPr/>
          <p:nvPr/>
        </p:nvSpPr>
        <p:spPr>
          <a:xfrm>
            <a:off x="4250699" y="4090268"/>
            <a:ext cx="3656945" cy="1015663"/>
          </a:xfrm>
          <a:prstGeom prst="rect">
            <a:avLst/>
          </a:prstGeom>
        </p:spPr>
        <p:txBody>
          <a:bodyPr wrap="square">
            <a:spAutoFit/>
          </a:bodyPr>
          <a:lstStyle/>
          <a:p>
            <a:pPr algn="ctr"/>
            <a:r>
              <a:rPr lang="en-US" sz="2000" dirty="0">
                <a:solidFill>
                  <a:srgbClr val="002060"/>
                </a:solidFill>
                <a:latin typeface="Arial" panose="020B0604020202020204" pitchFamily="34" charset="0"/>
                <a:cs typeface="Arial" panose="020B0604020202020204" pitchFamily="34" charset="0"/>
              </a:rPr>
              <a:t>Deputy State CIO </a:t>
            </a:r>
          </a:p>
          <a:p>
            <a:pPr algn="ctr"/>
            <a:r>
              <a:rPr lang="en-US" sz="2000" dirty="0">
                <a:solidFill>
                  <a:srgbClr val="002060"/>
                </a:solidFill>
                <a:latin typeface="Arial" panose="020B0604020202020204" pitchFamily="34" charset="0"/>
                <a:cs typeface="Arial" panose="020B0604020202020204" pitchFamily="34" charset="0"/>
              </a:rPr>
              <a:t>and</a:t>
            </a:r>
          </a:p>
          <a:p>
            <a:pPr algn="ctr"/>
            <a:r>
              <a:rPr lang="en-US" sz="2000" dirty="0">
                <a:solidFill>
                  <a:srgbClr val="002060"/>
                </a:solidFill>
                <a:latin typeface="Arial" panose="020B0604020202020204" pitchFamily="34" charset="0"/>
                <a:cs typeface="Arial" panose="020B0604020202020204" pitchFamily="34" charset="0"/>
              </a:rPr>
              <a:t>Chief Services Officer</a:t>
            </a:r>
          </a:p>
        </p:txBody>
      </p:sp>
      <p:sp>
        <p:nvSpPr>
          <p:cNvPr id="15" name="Rectangle 14">
            <a:extLst>
              <a:ext uri="{FF2B5EF4-FFF2-40B4-BE49-F238E27FC236}">
                <a16:creationId xmlns:a16="http://schemas.microsoft.com/office/drawing/2014/main" id="{363DA96E-9BC0-A74C-BAFC-AE6C2C276164}"/>
              </a:ext>
            </a:extLst>
          </p:cNvPr>
          <p:cNvSpPr/>
          <p:nvPr/>
        </p:nvSpPr>
        <p:spPr>
          <a:xfrm>
            <a:off x="8415978" y="4155238"/>
            <a:ext cx="3656945" cy="707886"/>
          </a:xfrm>
          <a:prstGeom prst="rect">
            <a:avLst/>
          </a:prstGeom>
        </p:spPr>
        <p:txBody>
          <a:bodyPr wrap="square">
            <a:spAutoFit/>
          </a:bodyPr>
          <a:lstStyle/>
          <a:p>
            <a:pPr algn="ctr"/>
            <a:r>
              <a:rPr lang="en-US" sz="2000" dirty="0">
                <a:solidFill>
                  <a:srgbClr val="002060"/>
                </a:solidFill>
                <a:latin typeface="Arial" panose="020B0604020202020204" pitchFamily="34" charset="0"/>
                <a:cs typeface="Arial" panose="020B0604020202020204" pitchFamily="34" charset="0"/>
              </a:rPr>
              <a:t>State Chief</a:t>
            </a:r>
          </a:p>
          <a:p>
            <a:pPr algn="ctr"/>
            <a:r>
              <a:rPr lang="en-US" sz="2000" dirty="0">
                <a:solidFill>
                  <a:srgbClr val="002060"/>
                </a:solidFill>
                <a:latin typeface="Arial" panose="020B0604020202020204" pitchFamily="34" charset="0"/>
                <a:cs typeface="Arial" panose="020B0604020202020204" pitchFamily="34" charset="0"/>
              </a:rPr>
              <a:t>Risk Officer</a:t>
            </a:r>
          </a:p>
        </p:txBody>
      </p:sp>
    </p:spTree>
    <p:extLst>
      <p:ext uri="{BB962C8B-B14F-4D97-AF65-F5344CB8AC3E}">
        <p14:creationId xmlns:p14="http://schemas.microsoft.com/office/powerpoint/2010/main" val="29650840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05A6E14-1441-3E48-B79C-FF63179B035C}"/>
              </a:ext>
            </a:extLst>
          </p:cNvPr>
          <p:cNvSpPr/>
          <p:nvPr/>
        </p:nvSpPr>
        <p:spPr>
          <a:xfrm>
            <a:off x="471638" y="207020"/>
            <a:ext cx="9295133" cy="707886"/>
          </a:xfrm>
          <a:prstGeom prst="rect">
            <a:avLst/>
          </a:prstGeom>
        </p:spPr>
        <p:txBody>
          <a:bodyPr wrap="square">
            <a:spAutoFit/>
          </a:bodyPr>
          <a:lstStyle/>
          <a:p>
            <a:pPr>
              <a:defRPr sz="2800" b="1">
                <a:solidFill>
                  <a:schemeClr val="accent3"/>
                </a:solidFill>
              </a:defRPr>
            </a:pPr>
            <a:r>
              <a:rPr lang="en-US" sz="4000" dirty="0">
                <a:solidFill>
                  <a:srgbClr val="33485D"/>
                </a:solidFill>
                <a:latin typeface="Arial" charset="0"/>
                <a:ea typeface="Arial" charset="0"/>
                <a:cs typeface="Arial" charset="0"/>
              </a:rPr>
              <a:t>Dental Insurance Rate Comparisons</a:t>
            </a:r>
            <a:endParaRPr lang="en-US" dirty="0">
              <a:solidFill>
                <a:srgbClr val="33485D"/>
              </a:solidFill>
              <a:latin typeface="Arial" charset="0"/>
              <a:ea typeface="Arial" charset="0"/>
              <a:cs typeface="Arial" charset="0"/>
            </a:endParaRPr>
          </a:p>
        </p:txBody>
      </p:sp>
      <p:sp>
        <p:nvSpPr>
          <p:cNvPr id="8" name="Rectangle 7">
            <a:extLst>
              <a:ext uri="{FF2B5EF4-FFF2-40B4-BE49-F238E27FC236}">
                <a16:creationId xmlns:a16="http://schemas.microsoft.com/office/drawing/2014/main" id="{7756F55C-E1CA-144A-9849-BA18425178D9}"/>
              </a:ext>
            </a:extLst>
          </p:cNvPr>
          <p:cNvSpPr/>
          <p:nvPr/>
        </p:nvSpPr>
        <p:spPr>
          <a:xfrm>
            <a:off x="297606" y="1712232"/>
            <a:ext cx="3923520" cy="1015663"/>
          </a:xfrm>
          <a:prstGeom prst="rect">
            <a:avLst/>
          </a:prstGeom>
        </p:spPr>
        <p:txBody>
          <a:bodyPr wrap="square">
            <a:spAutoFit/>
          </a:bodyPr>
          <a:lstStyle/>
          <a:p>
            <a:pPr algn="ctr"/>
            <a:r>
              <a:rPr lang="en-US" sz="2000" b="1" dirty="0" err="1">
                <a:solidFill>
                  <a:srgbClr val="397AAC"/>
                </a:solidFill>
                <a:latin typeface="Arial" panose="020B0604020202020204" pitchFamily="34" charset="0"/>
                <a:cs typeface="Arial" panose="020B0604020202020204" pitchFamily="34" charset="0"/>
              </a:rPr>
              <a:t>NCFlex</a:t>
            </a:r>
            <a:r>
              <a:rPr lang="en-US" sz="2000" b="1" dirty="0">
                <a:solidFill>
                  <a:srgbClr val="397AAC"/>
                </a:solidFill>
                <a:latin typeface="Arial" panose="020B0604020202020204" pitchFamily="34" charset="0"/>
                <a:cs typeface="Arial" panose="020B0604020202020204" pitchFamily="34" charset="0"/>
              </a:rPr>
              <a:t> Dental</a:t>
            </a:r>
          </a:p>
          <a:p>
            <a:pPr algn="ctr"/>
            <a:r>
              <a:rPr lang="en-US" sz="2000" b="1" dirty="0">
                <a:solidFill>
                  <a:srgbClr val="397AAC"/>
                </a:solidFill>
                <a:latin typeface="Arial" panose="020B0604020202020204" pitchFamily="34" charset="0"/>
                <a:cs typeface="Arial" panose="020B0604020202020204" pitchFamily="34" charset="0"/>
              </a:rPr>
              <a:t>(MetLife)</a:t>
            </a:r>
          </a:p>
          <a:p>
            <a:pPr algn="ctr"/>
            <a:r>
              <a:rPr lang="en-US" sz="2000" b="1" dirty="0">
                <a:solidFill>
                  <a:srgbClr val="397AAC"/>
                </a:solidFill>
                <a:latin typeface="Arial" panose="020B0604020202020204" pitchFamily="34" charset="0"/>
                <a:cs typeface="Arial" panose="020B0604020202020204" pitchFamily="34" charset="0"/>
              </a:rPr>
              <a:t>Pre - Tax</a:t>
            </a:r>
          </a:p>
        </p:txBody>
      </p:sp>
      <p:sp>
        <p:nvSpPr>
          <p:cNvPr id="12" name="Rectangle 11">
            <a:extLst>
              <a:ext uri="{FF2B5EF4-FFF2-40B4-BE49-F238E27FC236}">
                <a16:creationId xmlns:a16="http://schemas.microsoft.com/office/drawing/2014/main" id="{C3CA8F50-74FE-2442-B057-AED2A0AD7327}"/>
              </a:ext>
            </a:extLst>
          </p:cNvPr>
          <p:cNvSpPr/>
          <p:nvPr/>
        </p:nvSpPr>
        <p:spPr>
          <a:xfrm>
            <a:off x="5374213" y="1694091"/>
            <a:ext cx="6152814" cy="1323439"/>
          </a:xfrm>
          <a:prstGeom prst="rect">
            <a:avLst/>
          </a:prstGeom>
        </p:spPr>
        <p:txBody>
          <a:bodyPr wrap="square">
            <a:spAutoFit/>
          </a:bodyPr>
          <a:lstStyle/>
          <a:p>
            <a:pPr algn="ctr"/>
            <a:r>
              <a:rPr lang="en-US" sz="2000" b="1" dirty="0">
                <a:solidFill>
                  <a:srgbClr val="397AAC"/>
                </a:solidFill>
                <a:latin typeface="Arial" panose="020B0604020202020204" pitchFamily="34" charset="0"/>
                <a:cs typeface="Arial" panose="020B0604020202020204" pitchFamily="34" charset="0"/>
              </a:rPr>
              <a:t>DPS Specific </a:t>
            </a:r>
            <a:br>
              <a:rPr lang="en-US" sz="2000" b="1" dirty="0">
                <a:solidFill>
                  <a:srgbClr val="397AAC"/>
                </a:solidFill>
                <a:latin typeface="Arial" panose="020B0604020202020204" pitchFamily="34" charset="0"/>
                <a:cs typeface="Arial" panose="020B0604020202020204" pitchFamily="34" charset="0"/>
              </a:rPr>
            </a:br>
            <a:r>
              <a:rPr lang="en-US" sz="2000" b="1" dirty="0">
                <a:solidFill>
                  <a:srgbClr val="397AAC"/>
                </a:solidFill>
                <a:latin typeface="Arial" panose="020B0604020202020204" pitchFamily="34" charset="0"/>
                <a:cs typeface="Arial" panose="020B0604020202020204" pitchFamily="34" charset="0"/>
              </a:rPr>
              <a:t>Supplemental Dental (MetLife)</a:t>
            </a:r>
          </a:p>
          <a:p>
            <a:pPr algn="ctr"/>
            <a:r>
              <a:rPr lang="en-US" sz="2000" b="1" dirty="0">
                <a:solidFill>
                  <a:srgbClr val="397AAC"/>
                </a:solidFill>
                <a:latin typeface="Arial" panose="020B0604020202020204" pitchFamily="34" charset="0"/>
                <a:cs typeface="Arial" panose="020B0604020202020204" pitchFamily="34" charset="0"/>
              </a:rPr>
              <a:t>COBRA Amount </a:t>
            </a:r>
          </a:p>
          <a:p>
            <a:pPr algn="ctr"/>
            <a:endParaRPr lang="en-US" sz="2000" b="1" dirty="0">
              <a:solidFill>
                <a:srgbClr val="558ED6"/>
              </a:solidFill>
              <a:latin typeface="Arial" panose="020B0604020202020204" pitchFamily="34" charset="0"/>
              <a:cs typeface="Arial" panose="020B0604020202020204" pitchFamily="34" charset="0"/>
            </a:endParaRPr>
          </a:p>
        </p:txBody>
      </p:sp>
      <p:graphicFrame>
        <p:nvGraphicFramePr>
          <p:cNvPr id="16" name="Table 15">
            <a:extLst>
              <a:ext uri="{FF2B5EF4-FFF2-40B4-BE49-F238E27FC236}">
                <a16:creationId xmlns:a16="http://schemas.microsoft.com/office/drawing/2014/main" id="{6ABA8D1B-93E4-4DB0-BDC0-13083A1233AB}"/>
              </a:ext>
            </a:extLst>
          </p:cNvPr>
          <p:cNvGraphicFramePr>
            <a:graphicFrameLocks noGrp="1"/>
          </p:cNvGraphicFramePr>
          <p:nvPr>
            <p:extLst>
              <p:ext uri="{D42A27DB-BD31-4B8C-83A1-F6EECF244321}">
                <p14:modId xmlns:p14="http://schemas.microsoft.com/office/powerpoint/2010/main" val="1610990999"/>
              </p:ext>
            </p:extLst>
          </p:nvPr>
        </p:nvGraphicFramePr>
        <p:xfrm>
          <a:off x="471638" y="2727896"/>
          <a:ext cx="3853969" cy="3584043"/>
        </p:xfrm>
        <a:graphic>
          <a:graphicData uri="http://schemas.openxmlformats.org/drawingml/2006/table">
            <a:tbl>
              <a:tblPr/>
              <a:tblGrid>
                <a:gridCol w="252664">
                  <a:extLst>
                    <a:ext uri="{9D8B030D-6E8A-4147-A177-3AD203B41FA5}">
                      <a16:colId xmlns:a16="http://schemas.microsoft.com/office/drawing/2014/main" val="512598137"/>
                    </a:ext>
                  </a:extLst>
                </a:gridCol>
                <a:gridCol w="577998">
                  <a:extLst>
                    <a:ext uri="{9D8B030D-6E8A-4147-A177-3AD203B41FA5}">
                      <a16:colId xmlns:a16="http://schemas.microsoft.com/office/drawing/2014/main" val="1602983202"/>
                    </a:ext>
                  </a:extLst>
                </a:gridCol>
                <a:gridCol w="712727">
                  <a:extLst>
                    <a:ext uri="{9D8B030D-6E8A-4147-A177-3AD203B41FA5}">
                      <a16:colId xmlns:a16="http://schemas.microsoft.com/office/drawing/2014/main" val="1143108496"/>
                    </a:ext>
                  </a:extLst>
                </a:gridCol>
                <a:gridCol w="900653">
                  <a:extLst>
                    <a:ext uri="{9D8B030D-6E8A-4147-A177-3AD203B41FA5}">
                      <a16:colId xmlns:a16="http://schemas.microsoft.com/office/drawing/2014/main" val="1028690291"/>
                    </a:ext>
                  </a:extLst>
                </a:gridCol>
                <a:gridCol w="252664">
                  <a:extLst>
                    <a:ext uri="{9D8B030D-6E8A-4147-A177-3AD203B41FA5}">
                      <a16:colId xmlns:a16="http://schemas.microsoft.com/office/drawing/2014/main" val="2717248711"/>
                    </a:ext>
                  </a:extLst>
                </a:gridCol>
                <a:gridCol w="904599">
                  <a:extLst>
                    <a:ext uri="{9D8B030D-6E8A-4147-A177-3AD203B41FA5}">
                      <a16:colId xmlns:a16="http://schemas.microsoft.com/office/drawing/2014/main" val="518186179"/>
                    </a:ext>
                  </a:extLst>
                </a:gridCol>
                <a:gridCol w="252664">
                  <a:extLst>
                    <a:ext uri="{9D8B030D-6E8A-4147-A177-3AD203B41FA5}">
                      <a16:colId xmlns:a16="http://schemas.microsoft.com/office/drawing/2014/main" val="2836278919"/>
                    </a:ext>
                  </a:extLst>
                </a:gridCol>
              </a:tblGrid>
              <a:tr h="568335">
                <a:tc gridSpan="7">
                  <a:txBody>
                    <a:bodyPr/>
                    <a:lstStyle/>
                    <a:p>
                      <a:pPr algn="ctr" fontAlgn="b"/>
                      <a:r>
                        <a:rPr lang="en-US" sz="1400" b="1" i="0" u="none" strike="noStrike" dirty="0">
                          <a:solidFill>
                            <a:srgbClr val="000000"/>
                          </a:solidFill>
                          <a:effectLst/>
                          <a:latin typeface="Arial" panose="020B0604020202020204" pitchFamily="34" charset="0"/>
                          <a:cs typeface="Arial" panose="020B0604020202020204" pitchFamily="34" charset="0"/>
                        </a:rPr>
                        <a:t>NC Flex MetLife</a:t>
                      </a:r>
                    </a:p>
                  </a:txBody>
                  <a:tcPr marL="182880" marR="9525" marT="9525" marB="9144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64169691"/>
                  </a:ext>
                </a:extLst>
              </a:tr>
              <a:tr h="499626">
                <a:tc>
                  <a:txBody>
                    <a:bodyPr/>
                    <a:lstStyle/>
                    <a:p>
                      <a:pPr algn="l" fontAlgn="b"/>
                      <a:endParaRPr lang="en-US" sz="1100" b="0" i="0" u="none" strike="noStrike" dirty="0">
                        <a:solidFill>
                          <a:srgbClr val="000000"/>
                        </a:solidFill>
                        <a:effectLst/>
                        <a:latin typeface="Times New Roman" panose="02020603050405020304" pitchFamily="18" charset="0"/>
                      </a:endParaRPr>
                    </a:p>
                  </a:txBody>
                  <a:tcPr marL="182880" marR="9525" marT="9525" marB="9144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400" b="0" i="0" u="none" strike="noStrike" dirty="0">
                        <a:solidFill>
                          <a:srgbClr val="000000"/>
                        </a:solidFill>
                        <a:effectLst/>
                        <a:latin typeface="Arial" panose="020B0604020202020204" pitchFamily="34" charset="0"/>
                        <a:cs typeface="Arial" panose="020B0604020202020204" pitchFamily="34" charset="0"/>
                      </a:endParaRPr>
                    </a:p>
                  </a:txBody>
                  <a:tcPr marL="182880" marR="9525" marT="9525" marB="9144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r>
                        <a:rPr lang="en-US" sz="1400" b="0" i="0" u="none" strike="noStrike" dirty="0">
                          <a:solidFill>
                            <a:srgbClr val="000000"/>
                          </a:solidFill>
                          <a:effectLst/>
                          <a:latin typeface="Arial" panose="020B0604020202020204" pitchFamily="34" charset="0"/>
                          <a:cs typeface="Arial" panose="020B0604020202020204" pitchFamily="34" charset="0"/>
                        </a:rPr>
                        <a:t> </a:t>
                      </a:r>
                    </a:p>
                  </a:txBody>
                  <a:tcPr marL="182880" marR="9525" marT="9525" marB="91440" anchor="b">
                    <a:lnL>
                      <a:noFill/>
                    </a:lnL>
                    <a:lnR>
                      <a:noFill/>
                    </a:lnR>
                    <a:lnT w="12700" cap="flat" cmpd="sng" algn="ctr">
                      <a:solidFill>
                        <a:srgbClr val="000000"/>
                      </a:solidFill>
                      <a:prstDash val="solid"/>
                      <a:round/>
                      <a:headEnd type="none" w="med" len="med"/>
                      <a:tailEnd type="none" w="med" len="med"/>
                    </a:lnT>
                    <a:lnB>
                      <a:noFill/>
                    </a:lnB>
                  </a:tcPr>
                </a:tc>
                <a:tc gridSpan="2">
                  <a:txBody>
                    <a:bodyPr/>
                    <a:lstStyle/>
                    <a:p>
                      <a:pPr algn="l" fontAlgn="b"/>
                      <a:r>
                        <a:rPr lang="en-US" sz="1400" b="1" i="0" u="none" strike="noStrike" dirty="0">
                          <a:solidFill>
                            <a:srgbClr val="000000"/>
                          </a:solidFill>
                          <a:effectLst/>
                          <a:latin typeface="Arial" panose="020B0604020202020204" pitchFamily="34" charset="0"/>
                          <a:cs typeface="Arial" panose="020B0604020202020204" pitchFamily="34" charset="0"/>
                        </a:rPr>
                        <a:t>Low Option</a:t>
                      </a:r>
                    </a:p>
                  </a:txBody>
                  <a:tcPr marL="182880" marR="9525" marT="9525" marB="91440" anchor="b">
                    <a:lnL>
                      <a:noFill/>
                    </a:lnL>
                    <a:lnR>
                      <a:noFill/>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gridSpan="2">
                  <a:txBody>
                    <a:bodyPr/>
                    <a:lstStyle/>
                    <a:p>
                      <a:pPr algn="l" fontAlgn="b"/>
                      <a:r>
                        <a:rPr lang="en-US" sz="1400" b="1" i="0" u="none" strike="noStrike" dirty="0">
                          <a:solidFill>
                            <a:srgbClr val="000000"/>
                          </a:solidFill>
                          <a:effectLst/>
                          <a:latin typeface="Arial" panose="020B0604020202020204" pitchFamily="34" charset="0"/>
                          <a:cs typeface="Arial" panose="020B0604020202020204" pitchFamily="34" charset="0"/>
                        </a:rPr>
                        <a:t>High Option</a:t>
                      </a:r>
                    </a:p>
                  </a:txBody>
                  <a:tcPr marL="182880" marR="9525" marT="9525" marB="9144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extLst>
                  <a:ext uri="{0D108BD9-81ED-4DB2-BD59-A6C34878D82A}">
                    <a16:rowId xmlns:a16="http://schemas.microsoft.com/office/drawing/2014/main" val="1882713149"/>
                  </a:ext>
                </a:extLst>
              </a:tr>
              <a:tr h="602289">
                <a:tc gridSpan="3">
                  <a:txBody>
                    <a:bodyPr/>
                    <a:lstStyle/>
                    <a:p>
                      <a:pPr algn="l" fontAlgn="b"/>
                      <a:r>
                        <a:rPr lang="en-US" sz="1400" b="0" i="0" u="none" strike="noStrike" dirty="0">
                          <a:solidFill>
                            <a:srgbClr val="000000"/>
                          </a:solidFill>
                          <a:effectLst/>
                          <a:latin typeface="Arial" panose="020B0604020202020204" pitchFamily="34" charset="0"/>
                          <a:cs typeface="Arial" panose="020B0604020202020204" pitchFamily="34" charset="0"/>
                        </a:rPr>
                        <a:t>Employee Only</a:t>
                      </a:r>
                    </a:p>
                  </a:txBody>
                  <a:tcPr marL="182880" marR="9525" marT="9525" marB="91440" anchor="b">
                    <a:lnL w="12700" cap="flat" cmpd="sng" algn="ctr">
                      <a:solidFill>
                        <a:srgbClr val="000000"/>
                      </a:solidFill>
                      <a:prstDash val="solid"/>
                      <a:round/>
                      <a:headEnd type="none" w="med" len="med"/>
                      <a:tailEnd type="none" w="med" len="med"/>
                    </a:lnL>
                    <a:lnR>
                      <a:noFill/>
                    </a:lnR>
                    <a:lnT>
                      <a:noFill/>
                    </a:lnT>
                    <a:lnB>
                      <a:noFill/>
                    </a:lnB>
                  </a:tcPr>
                </a:tc>
                <a:tc hMerge="1">
                  <a:txBody>
                    <a:bodyPr/>
                    <a:lstStyle/>
                    <a:p>
                      <a:endParaRPr lang="en-US"/>
                    </a:p>
                  </a:txBody>
                  <a:tcPr/>
                </a:tc>
                <a:tc hMerge="1">
                  <a:txBody>
                    <a:bodyPr/>
                    <a:lstStyle/>
                    <a:p>
                      <a:endParaRPr lang="en-US"/>
                    </a:p>
                  </a:txBody>
                  <a:tcPr/>
                </a:tc>
                <a:tc>
                  <a:txBody>
                    <a:bodyPr/>
                    <a:lstStyle/>
                    <a:p>
                      <a:pPr algn="l" fontAlgn="b"/>
                      <a:r>
                        <a:rPr lang="en-US" sz="1400" b="0" i="0" u="none" strike="noStrike" dirty="0">
                          <a:solidFill>
                            <a:srgbClr val="000000"/>
                          </a:solidFill>
                          <a:effectLst/>
                          <a:latin typeface="Arial" panose="020B0604020202020204" pitchFamily="34" charset="0"/>
                          <a:cs typeface="Arial" panose="020B0604020202020204" pitchFamily="34" charset="0"/>
                        </a:rPr>
                        <a:t>$21.22 </a:t>
                      </a:r>
                    </a:p>
                  </a:txBody>
                  <a:tcPr marL="182880" marR="9525" marT="9525" marB="91440" anchor="b">
                    <a:lnL>
                      <a:noFill/>
                    </a:lnL>
                    <a:lnR>
                      <a:noFill/>
                    </a:lnR>
                    <a:lnT>
                      <a:noFill/>
                    </a:lnT>
                    <a:lnB>
                      <a:noFill/>
                    </a:lnB>
                  </a:tcPr>
                </a:tc>
                <a:tc>
                  <a:txBody>
                    <a:bodyPr/>
                    <a:lstStyle/>
                    <a:p>
                      <a:pPr algn="l" fontAlgn="b"/>
                      <a:endParaRPr lang="en-US" sz="1400" b="0" i="0" u="none" strike="noStrike" dirty="0">
                        <a:solidFill>
                          <a:srgbClr val="000000"/>
                        </a:solidFill>
                        <a:effectLst/>
                        <a:latin typeface="Arial" panose="020B0604020202020204" pitchFamily="34" charset="0"/>
                        <a:cs typeface="Arial" panose="020B0604020202020204" pitchFamily="34" charset="0"/>
                      </a:endParaRPr>
                    </a:p>
                  </a:txBody>
                  <a:tcPr marL="182880" marR="9525" marT="9525" marB="91440" anchor="b">
                    <a:lnL>
                      <a:noFill/>
                    </a:lnL>
                    <a:lnR>
                      <a:noFill/>
                    </a:lnR>
                    <a:lnT>
                      <a:noFill/>
                    </a:lnT>
                    <a:lnB>
                      <a:noFill/>
                    </a:lnB>
                  </a:tcPr>
                </a:tc>
                <a:tc>
                  <a:txBody>
                    <a:bodyPr/>
                    <a:lstStyle/>
                    <a:p>
                      <a:pPr algn="l" fontAlgn="b"/>
                      <a:r>
                        <a:rPr lang="en-US" sz="1400" b="0" i="0" u="none" strike="noStrike" dirty="0">
                          <a:solidFill>
                            <a:srgbClr val="000000"/>
                          </a:solidFill>
                          <a:effectLst/>
                          <a:latin typeface="Arial" panose="020B0604020202020204" pitchFamily="34" charset="0"/>
                          <a:cs typeface="Arial" panose="020B0604020202020204" pitchFamily="34" charset="0"/>
                        </a:rPr>
                        <a:t>$35.90 </a:t>
                      </a:r>
                    </a:p>
                  </a:txBody>
                  <a:tcPr marL="182880" marR="9525" marT="9525" marB="91440" anchor="b">
                    <a:lnL>
                      <a:noFill/>
                    </a:lnL>
                    <a:lnR>
                      <a:noFill/>
                    </a:lnR>
                    <a:lnT>
                      <a:noFill/>
                    </a:lnT>
                    <a:lnB>
                      <a:noFill/>
                    </a:lnB>
                  </a:tcPr>
                </a:tc>
                <a:tc>
                  <a:txBody>
                    <a:bodyPr/>
                    <a:lstStyle/>
                    <a:p>
                      <a:pPr algn="l" fontAlgn="b"/>
                      <a:r>
                        <a:rPr lang="en-US" sz="1100" b="0" i="0" u="none" strike="noStrike" dirty="0">
                          <a:solidFill>
                            <a:srgbClr val="000000"/>
                          </a:solidFill>
                          <a:effectLst/>
                          <a:latin typeface="Times New Roman" panose="02020603050405020304" pitchFamily="18" charset="0"/>
                        </a:rPr>
                        <a:t> </a:t>
                      </a:r>
                    </a:p>
                  </a:txBody>
                  <a:tcPr marL="182880" marR="9525" marT="9525" marB="9144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68103560"/>
                  </a:ext>
                </a:extLst>
              </a:tr>
              <a:tr h="602289">
                <a:tc gridSpan="3">
                  <a:txBody>
                    <a:bodyPr/>
                    <a:lstStyle/>
                    <a:p>
                      <a:pPr algn="l" fontAlgn="b"/>
                      <a:r>
                        <a:rPr lang="en-US" sz="1400" b="0" i="0" u="none" strike="noStrike" dirty="0">
                          <a:solidFill>
                            <a:srgbClr val="000000"/>
                          </a:solidFill>
                          <a:effectLst/>
                          <a:latin typeface="Arial" panose="020B0604020202020204" pitchFamily="34" charset="0"/>
                          <a:cs typeface="Arial" panose="020B0604020202020204" pitchFamily="34" charset="0"/>
                        </a:rPr>
                        <a:t>Employee/</a:t>
                      </a:r>
                    </a:p>
                    <a:p>
                      <a:pPr algn="l" fontAlgn="b"/>
                      <a:r>
                        <a:rPr lang="en-US" sz="1400" b="0" i="0" u="none" strike="noStrike" dirty="0">
                          <a:solidFill>
                            <a:srgbClr val="000000"/>
                          </a:solidFill>
                          <a:effectLst/>
                          <a:latin typeface="Arial" panose="020B0604020202020204" pitchFamily="34" charset="0"/>
                          <a:cs typeface="Arial" panose="020B0604020202020204" pitchFamily="34" charset="0"/>
                        </a:rPr>
                        <a:t>Spouse</a:t>
                      </a:r>
                    </a:p>
                  </a:txBody>
                  <a:tcPr marL="182880" marR="9525" marT="9525" marB="91440" anchor="b">
                    <a:lnL w="12700" cap="flat" cmpd="sng" algn="ctr">
                      <a:solidFill>
                        <a:srgbClr val="000000"/>
                      </a:solidFill>
                      <a:prstDash val="solid"/>
                      <a:round/>
                      <a:headEnd type="none" w="med" len="med"/>
                      <a:tailEnd type="none" w="med" len="med"/>
                    </a:lnL>
                    <a:lnR>
                      <a:noFill/>
                    </a:lnR>
                    <a:lnT>
                      <a:noFill/>
                    </a:lnT>
                    <a:lnB>
                      <a:noFill/>
                    </a:lnB>
                  </a:tcPr>
                </a:tc>
                <a:tc hMerge="1">
                  <a:txBody>
                    <a:bodyPr/>
                    <a:lstStyle/>
                    <a:p>
                      <a:endParaRPr lang="en-US"/>
                    </a:p>
                  </a:txBody>
                  <a:tcPr/>
                </a:tc>
                <a:tc hMerge="1">
                  <a:txBody>
                    <a:bodyPr/>
                    <a:lstStyle/>
                    <a:p>
                      <a:endParaRPr lang="en-US"/>
                    </a:p>
                  </a:txBody>
                  <a:tcPr/>
                </a:tc>
                <a:tc>
                  <a:txBody>
                    <a:bodyPr/>
                    <a:lstStyle/>
                    <a:p>
                      <a:pPr algn="l" fontAlgn="b"/>
                      <a:r>
                        <a:rPr lang="en-US" sz="1400" b="0" i="0" u="none" strike="noStrike" dirty="0">
                          <a:solidFill>
                            <a:srgbClr val="000000"/>
                          </a:solidFill>
                          <a:effectLst/>
                          <a:latin typeface="Arial" panose="020B0604020202020204" pitchFamily="34" charset="0"/>
                          <a:cs typeface="Arial" panose="020B0604020202020204" pitchFamily="34" charset="0"/>
                        </a:rPr>
                        <a:t>$42.78 </a:t>
                      </a:r>
                    </a:p>
                  </a:txBody>
                  <a:tcPr marL="182880" marR="9525" marT="9525" marB="91440" anchor="b">
                    <a:lnL>
                      <a:noFill/>
                    </a:lnL>
                    <a:lnR>
                      <a:noFill/>
                    </a:lnR>
                    <a:lnT>
                      <a:noFill/>
                    </a:lnT>
                    <a:lnB>
                      <a:noFill/>
                    </a:lnB>
                  </a:tcPr>
                </a:tc>
                <a:tc>
                  <a:txBody>
                    <a:bodyPr/>
                    <a:lstStyle/>
                    <a:p>
                      <a:pPr algn="l" fontAlgn="b"/>
                      <a:endParaRPr lang="en-US" sz="1400" b="0" i="0" u="none" strike="noStrike" dirty="0">
                        <a:solidFill>
                          <a:srgbClr val="000000"/>
                        </a:solidFill>
                        <a:effectLst/>
                        <a:latin typeface="Arial" panose="020B0604020202020204" pitchFamily="34" charset="0"/>
                        <a:cs typeface="Arial" panose="020B0604020202020204" pitchFamily="34" charset="0"/>
                      </a:endParaRPr>
                    </a:p>
                  </a:txBody>
                  <a:tcPr marL="182880" marR="9525" marT="9525" marB="91440" anchor="b">
                    <a:lnL>
                      <a:noFill/>
                    </a:lnL>
                    <a:lnR>
                      <a:noFill/>
                    </a:lnR>
                    <a:lnT>
                      <a:noFill/>
                    </a:lnT>
                    <a:lnB>
                      <a:noFill/>
                    </a:lnB>
                  </a:tcPr>
                </a:tc>
                <a:tc>
                  <a:txBody>
                    <a:bodyPr/>
                    <a:lstStyle/>
                    <a:p>
                      <a:pPr algn="l" fontAlgn="b"/>
                      <a:r>
                        <a:rPr lang="en-US" sz="1400" b="0" i="0" u="none" strike="noStrike" dirty="0">
                          <a:solidFill>
                            <a:srgbClr val="000000"/>
                          </a:solidFill>
                          <a:effectLst/>
                          <a:latin typeface="Arial" panose="020B0604020202020204" pitchFamily="34" charset="0"/>
                          <a:cs typeface="Arial" panose="020B0604020202020204" pitchFamily="34" charset="0"/>
                        </a:rPr>
                        <a:t>$72.00 </a:t>
                      </a:r>
                    </a:p>
                  </a:txBody>
                  <a:tcPr marL="182880" marR="9525" marT="9525" marB="91440" anchor="b">
                    <a:lnL>
                      <a:noFill/>
                    </a:lnL>
                    <a:lnR>
                      <a:noFill/>
                    </a:lnR>
                    <a:lnT>
                      <a:noFill/>
                    </a:lnT>
                    <a:lnB>
                      <a:noFill/>
                    </a:lnB>
                  </a:tcPr>
                </a:tc>
                <a:tc>
                  <a:txBody>
                    <a:bodyPr/>
                    <a:lstStyle/>
                    <a:p>
                      <a:pPr algn="l" fontAlgn="b"/>
                      <a:r>
                        <a:rPr lang="en-US" sz="1100" b="0" i="0" u="none" strike="noStrike" dirty="0">
                          <a:solidFill>
                            <a:srgbClr val="000000"/>
                          </a:solidFill>
                          <a:effectLst/>
                          <a:latin typeface="Times New Roman" panose="02020603050405020304" pitchFamily="18" charset="0"/>
                        </a:rPr>
                        <a:t> </a:t>
                      </a:r>
                    </a:p>
                  </a:txBody>
                  <a:tcPr marL="182880" marR="9525" marT="9525" marB="9144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082353978"/>
                  </a:ext>
                </a:extLst>
              </a:tr>
              <a:tr h="602289">
                <a:tc gridSpan="3">
                  <a:txBody>
                    <a:bodyPr/>
                    <a:lstStyle/>
                    <a:p>
                      <a:pPr algn="l" fontAlgn="b"/>
                      <a:r>
                        <a:rPr lang="en-US" sz="1400" b="0" i="0" u="none" strike="noStrike" dirty="0">
                          <a:solidFill>
                            <a:srgbClr val="000000"/>
                          </a:solidFill>
                          <a:effectLst/>
                          <a:latin typeface="Arial" panose="020B0604020202020204" pitchFamily="34" charset="0"/>
                          <a:cs typeface="Arial" panose="020B0604020202020204" pitchFamily="34" charset="0"/>
                        </a:rPr>
                        <a:t>Employee/</a:t>
                      </a:r>
                    </a:p>
                    <a:p>
                      <a:pPr algn="l" fontAlgn="b"/>
                      <a:r>
                        <a:rPr lang="en-US" sz="1400" b="0" i="0" u="none" strike="noStrike" dirty="0">
                          <a:solidFill>
                            <a:srgbClr val="000000"/>
                          </a:solidFill>
                          <a:effectLst/>
                          <a:latin typeface="Arial" panose="020B0604020202020204" pitchFamily="34" charset="0"/>
                          <a:cs typeface="Arial" panose="020B0604020202020204" pitchFamily="34" charset="0"/>
                        </a:rPr>
                        <a:t>Children</a:t>
                      </a:r>
                    </a:p>
                  </a:txBody>
                  <a:tcPr marL="182880" marR="9525" marT="9525" marB="91440" anchor="b">
                    <a:lnL w="12700" cap="flat" cmpd="sng" algn="ctr">
                      <a:solidFill>
                        <a:srgbClr val="000000"/>
                      </a:solidFill>
                      <a:prstDash val="solid"/>
                      <a:round/>
                      <a:headEnd type="none" w="med" len="med"/>
                      <a:tailEnd type="none" w="med" len="med"/>
                    </a:lnL>
                    <a:lnR>
                      <a:noFill/>
                    </a:lnR>
                    <a:lnT>
                      <a:noFill/>
                    </a:lnT>
                    <a:lnB>
                      <a:noFill/>
                    </a:lnB>
                  </a:tcPr>
                </a:tc>
                <a:tc hMerge="1">
                  <a:txBody>
                    <a:bodyPr/>
                    <a:lstStyle/>
                    <a:p>
                      <a:endParaRPr lang="en-US"/>
                    </a:p>
                  </a:txBody>
                  <a:tcPr/>
                </a:tc>
                <a:tc hMerge="1">
                  <a:txBody>
                    <a:bodyPr/>
                    <a:lstStyle/>
                    <a:p>
                      <a:endParaRPr lang="en-US"/>
                    </a:p>
                  </a:txBody>
                  <a:tcPr/>
                </a:tc>
                <a:tc>
                  <a:txBody>
                    <a:bodyPr/>
                    <a:lstStyle/>
                    <a:p>
                      <a:pPr algn="l" fontAlgn="b"/>
                      <a:r>
                        <a:rPr lang="en-US" sz="1400" b="0" i="0" u="none" strike="noStrike" dirty="0">
                          <a:solidFill>
                            <a:srgbClr val="000000"/>
                          </a:solidFill>
                          <a:effectLst/>
                          <a:latin typeface="Arial" panose="020B0604020202020204" pitchFamily="34" charset="0"/>
                          <a:cs typeface="Arial" panose="020B0604020202020204" pitchFamily="34" charset="0"/>
                        </a:rPr>
                        <a:t>$45.94 </a:t>
                      </a:r>
                    </a:p>
                  </a:txBody>
                  <a:tcPr marL="182880" marR="9525" marT="9525" marB="91440" anchor="b">
                    <a:lnL>
                      <a:noFill/>
                    </a:lnL>
                    <a:lnR>
                      <a:noFill/>
                    </a:lnR>
                    <a:lnT>
                      <a:noFill/>
                    </a:lnT>
                    <a:lnB>
                      <a:noFill/>
                    </a:lnB>
                  </a:tcPr>
                </a:tc>
                <a:tc>
                  <a:txBody>
                    <a:bodyPr/>
                    <a:lstStyle/>
                    <a:p>
                      <a:pPr algn="l" fontAlgn="b"/>
                      <a:endParaRPr lang="en-US" sz="1400" b="0" i="0" u="none" strike="noStrike" dirty="0">
                        <a:solidFill>
                          <a:srgbClr val="000000"/>
                        </a:solidFill>
                        <a:effectLst/>
                        <a:latin typeface="Arial" panose="020B0604020202020204" pitchFamily="34" charset="0"/>
                        <a:cs typeface="Arial" panose="020B0604020202020204" pitchFamily="34" charset="0"/>
                      </a:endParaRPr>
                    </a:p>
                  </a:txBody>
                  <a:tcPr marL="182880" marR="9525" marT="9525" marB="91440" anchor="b">
                    <a:lnL>
                      <a:noFill/>
                    </a:lnL>
                    <a:lnR>
                      <a:noFill/>
                    </a:lnR>
                    <a:lnT>
                      <a:noFill/>
                    </a:lnT>
                    <a:lnB>
                      <a:noFill/>
                    </a:lnB>
                  </a:tcPr>
                </a:tc>
                <a:tc>
                  <a:txBody>
                    <a:bodyPr/>
                    <a:lstStyle/>
                    <a:p>
                      <a:pPr algn="l" fontAlgn="b"/>
                      <a:r>
                        <a:rPr lang="en-US" sz="1400" b="0" i="0" u="none" strike="noStrike" dirty="0">
                          <a:solidFill>
                            <a:srgbClr val="000000"/>
                          </a:solidFill>
                          <a:effectLst/>
                          <a:latin typeface="Arial" panose="020B0604020202020204" pitchFamily="34" charset="0"/>
                          <a:cs typeface="Arial" panose="020B0604020202020204" pitchFamily="34" charset="0"/>
                        </a:rPr>
                        <a:t>$78.00</a:t>
                      </a:r>
                    </a:p>
                  </a:txBody>
                  <a:tcPr marL="182880" marR="9525" marT="9525" marB="91440" anchor="b">
                    <a:lnL>
                      <a:noFill/>
                    </a:lnL>
                    <a:lnR>
                      <a:noFill/>
                    </a:lnR>
                    <a:lnT>
                      <a:noFill/>
                    </a:lnT>
                    <a:lnB>
                      <a:noFill/>
                    </a:lnB>
                  </a:tcPr>
                </a:tc>
                <a:tc>
                  <a:txBody>
                    <a:bodyPr/>
                    <a:lstStyle/>
                    <a:p>
                      <a:pPr algn="l" fontAlgn="b"/>
                      <a:r>
                        <a:rPr lang="en-US" sz="1100" b="0" i="0" u="none" strike="noStrike" dirty="0">
                          <a:solidFill>
                            <a:srgbClr val="000000"/>
                          </a:solidFill>
                          <a:effectLst/>
                          <a:latin typeface="Times New Roman" panose="02020603050405020304" pitchFamily="18" charset="0"/>
                        </a:rPr>
                        <a:t> </a:t>
                      </a:r>
                    </a:p>
                  </a:txBody>
                  <a:tcPr marL="182880" marR="9525" marT="9525" marB="9144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940419281"/>
                  </a:ext>
                </a:extLst>
              </a:tr>
              <a:tr h="681156">
                <a:tc gridSpan="3">
                  <a:txBody>
                    <a:bodyPr/>
                    <a:lstStyle/>
                    <a:p>
                      <a:pPr algn="l" fontAlgn="b"/>
                      <a:r>
                        <a:rPr lang="en-US" sz="1400" b="0" i="0" u="none" strike="noStrike" dirty="0">
                          <a:solidFill>
                            <a:srgbClr val="000000"/>
                          </a:solidFill>
                          <a:effectLst/>
                          <a:latin typeface="Arial" panose="020B0604020202020204" pitchFamily="34" charset="0"/>
                          <a:cs typeface="Arial" panose="020B0604020202020204" pitchFamily="34" charset="0"/>
                        </a:rPr>
                        <a:t>Family</a:t>
                      </a:r>
                    </a:p>
                  </a:txBody>
                  <a:tcPr marL="182880" marR="9525" marT="9525" marB="9144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a:txBody>
                    <a:bodyPr/>
                    <a:lstStyle/>
                    <a:p>
                      <a:pPr algn="l" fontAlgn="b"/>
                      <a:r>
                        <a:rPr lang="en-US" sz="1400" b="0" i="0" u="none" strike="noStrike" dirty="0">
                          <a:solidFill>
                            <a:srgbClr val="000000"/>
                          </a:solidFill>
                          <a:effectLst/>
                          <a:latin typeface="Arial" panose="020B0604020202020204" pitchFamily="34" charset="0"/>
                          <a:cs typeface="Arial" panose="020B0604020202020204" pitchFamily="34" charset="0"/>
                        </a:rPr>
                        <a:t>$73.22 </a:t>
                      </a:r>
                    </a:p>
                  </a:txBody>
                  <a:tcPr marL="182880" marR="9525" marT="9525" marB="9144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r>
                        <a:rPr lang="en-US" sz="1400" b="0" i="0" u="none" strike="noStrike" dirty="0">
                          <a:solidFill>
                            <a:srgbClr val="000000"/>
                          </a:solidFill>
                          <a:effectLst/>
                          <a:latin typeface="Arial" panose="020B0604020202020204" pitchFamily="34" charset="0"/>
                          <a:cs typeface="Arial" panose="020B0604020202020204" pitchFamily="34" charset="0"/>
                        </a:rPr>
                        <a:t> </a:t>
                      </a:r>
                    </a:p>
                  </a:txBody>
                  <a:tcPr marL="182880" marR="9525" marT="9525" marB="9144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r>
                        <a:rPr lang="en-US" sz="1400" b="0" i="0" u="none" strike="noStrike" dirty="0">
                          <a:solidFill>
                            <a:srgbClr val="000000"/>
                          </a:solidFill>
                          <a:effectLst/>
                          <a:latin typeface="Arial" panose="020B0604020202020204" pitchFamily="34" charset="0"/>
                          <a:cs typeface="Arial" panose="020B0604020202020204" pitchFamily="34" charset="0"/>
                        </a:rPr>
                        <a:t> $123.00 </a:t>
                      </a:r>
                    </a:p>
                  </a:txBody>
                  <a:tcPr marL="182880" marR="9525" marT="9525" marB="9144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r>
                        <a:rPr lang="en-US" sz="1100" b="0" i="0" u="none" strike="noStrike" dirty="0">
                          <a:solidFill>
                            <a:srgbClr val="000000"/>
                          </a:solidFill>
                          <a:effectLst/>
                          <a:latin typeface="Times New Roman" panose="02020603050405020304" pitchFamily="18" charset="0"/>
                        </a:rPr>
                        <a:t> </a:t>
                      </a:r>
                    </a:p>
                  </a:txBody>
                  <a:tcPr marL="182880" marR="9525" marT="9525" marB="9144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30712713"/>
                  </a:ext>
                </a:extLst>
              </a:tr>
            </a:tbl>
          </a:graphicData>
        </a:graphic>
      </p:graphicFrame>
      <p:graphicFrame>
        <p:nvGraphicFramePr>
          <p:cNvPr id="20" name="Table 19">
            <a:extLst>
              <a:ext uri="{FF2B5EF4-FFF2-40B4-BE49-F238E27FC236}">
                <a16:creationId xmlns:a16="http://schemas.microsoft.com/office/drawing/2014/main" id="{A854E081-A854-4578-9DE5-BF58C1311555}"/>
              </a:ext>
            </a:extLst>
          </p:cNvPr>
          <p:cNvGraphicFramePr>
            <a:graphicFrameLocks noGrp="1"/>
          </p:cNvGraphicFramePr>
          <p:nvPr>
            <p:extLst>
              <p:ext uri="{D42A27DB-BD31-4B8C-83A1-F6EECF244321}">
                <p14:modId xmlns:p14="http://schemas.microsoft.com/office/powerpoint/2010/main" val="2307568471"/>
              </p:ext>
            </p:extLst>
          </p:nvPr>
        </p:nvGraphicFramePr>
        <p:xfrm>
          <a:off x="6602821" y="2718838"/>
          <a:ext cx="3695599" cy="3555986"/>
        </p:xfrm>
        <a:graphic>
          <a:graphicData uri="http://schemas.openxmlformats.org/drawingml/2006/table">
            <a:tbl>
              <a:tblPr/>
              <a:tblGrid>
                <a:gridCol w="1730693">
                  <a:extLst>
                    <a:ext uri="{9D8B030D-6E8A-4147-A177-3AD203B41FA5}">
                      <a16:colId xmlns:a16="http://schemas.microsoft.com/office/drawing/2014/main" val="3847612561"/>
                    </a:ext>
                  </a:extLst>
                </a:gridCol>
                <a:gridCol w="807847">
                  <a:extLst>
                    <a:ext uri="{9D8B030D-6E8A-4147-A177-3AD203B41FA5}">
                      <a16:colId xmlns:a16="http://schemas.microsoft.com/office/drawing/2014/main" val="3336240783"/>
                    </a:ext>
                  </a:extLst>
                </a:gridCol>
                <a:gridCol w="245154">
                  <a:extLst>
                    <a:ext uri="{9D8B030D-6E8A-4147-A177-3AD203B41FA5}">
                      <a16:colId xmlns:a16="http://schemas.microsoft.com/office/drawing/2014/main" val="4106512560"/>
                    </a:ext>
                  </a:extLst>
                </a:gridCol>
                <a:gridCol w="385680">
                  <a:extLst>
                    <a:ext uri="{9D8B030D-6E8A-4147-A177-3AD203B41FA5}">
                      <a16:colId xmlns:a16="http://schemas.microsoft.com/office/drawing/2014/main" val="852351"/>
                    </a:ext>
                  </a:extLst>
                </a:gridCol>
                <a:gridCol w="526225">
                  <a:extLst>
                    <a:ext uri="{9D8B030D-6E8A-4147-A177-3AD203B41FA5}">
                      <a16:colId xmlns:a16="http://schemas.microsoft.com/office/drawing/2014/main" val="2420419675"/>
                    </a:ext>
                  </a:extLst>
                </a:gridCol>
              </a:tblGrid>
              <a:tr h="602963">
                <a:tc gridSpan="5">
                  <a:txBody>
                    <a:bodyPr/>
                    <a:lstStyle/>
                    <a:p>
                      <a:pPr algn="ctr" fontAlgn="b"/>
                      <a:r>
                        <a:rPr lang="en-US" sz="1400" b="1" i="0" u="none" strike="noStrike" dirty="0">
                          <a:solidFill>
                            <a:srgbClr val="000000"/>
                          </a:solidFill>
                          <a:effectLst/>
                          <a:latin typeface="Arial" panose="020B0604020202020204" pitchFamily="34" charset="0"/>
                          <a:cs typeface="Arial" panose="020B0604020202020204" pitchFamily="34" charset="0"/>
                        </a:rPr>
                        <a:t>MetLife</a:t>
                      </a:r>
                    </a:p>
                  </a:txBody>
                  <a:tcPr marL="182880" marR="0" marT="91440" marB="9144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2636586"/>
                  </a:ext>
                </a:extLst>
              </a:tr>
              <a:tr h="614430">
                <a:tc>
                  <a:txBody>
                    <a:bodyPr/>
                    <a:lstStyle/>
                    <a:p>
                      <a:pPr algn="l" fontAlgn="b"/>
                      <a:r>
                        <a:rPr lang="en-US" sz="1400" b="0" i="0" u="none" strike="noStrike" dirty="0">
                          <a:solidFill>
                            <a:srgbClr val="000000"/>
                          </a:solidFill>
                          <a:effectLst/>
                          <a:latin typeface="Arial" panose="020B0604020202020204" pitchFamily="34" charset="0"/>
                          <a:cs typeface="Arial" panose="020B0604020202020204" pitchFamily="34" charset="0"/>
                        </a:rPr>
                        <a:t>Employee Only</a:t>
                      </a:r>
                    </a:p>
                  </a:txBody>
                  <a:tcPr marL="182880" marR="0" marT="91440" marB="9144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gridSpan="2">
                  <a:txBody>
                    <a:bodyPr/>
                    <a:lstStyle/>
                    <a:p>
                      <a:pPr algn="l" fontAlgn="b"/>
                      <a:r>
                        <a:rPr lang="en-US" sz="1400" b="0" i="0" u="none" strike="noStrike" dirty="0">
                          <a:solidFill>
                            <a:srgbClr val="000000"/>
                          </a:solidFill>
                          <a:effectLst/>
                          <a:latin typeface="Arial" panose="020B0604020202020204" pitchFamily="34" charset="0"/>
                          <a:cs typeface="Arial" panose="020B0604020202020204" pitchFamily="34" charset="0"/>
                        </a:rPr>
                        <a:t>$37.96 </a:t>
                      </a:r>
                      <a:r>
                        <a:rPr lang="en-US" sz="1400" b="0" i="0" u="none" strike="noStrike" dirty="0">
                          <a:solidFill>
                            <a:srgbClr val="FF0000"/>
                          </a:solidFill>
                          <a:effectLst/>
                          <a:latin typeface="Arial" panose="020B0604020202020204" pitchFamily="34" charset="0"/>
                          <a:cs typeface="Arial" panose="020B0604020202020204" pitchFamily="34" charset="0"/>
                        </a:rPr>
                        <a:t>  </a:t>
                      </a:r>
                    </a:p>
                  </a:txBody>
                  <a:tcPr marL="182880" marR="0" marT="91440" marB="9144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l" fontAlgn="b"/>
                      <a:endParaRPr lang="en-US" sz="1100" b="0" i="0" u="none" strike="noStrike">
                        <a:solidFill>
                          <a:srgbClr val="000000"/>
                        </a:solidFill>
                        <a:effectLst/>
                        <a:latin typeface="Times New Roman" panose="02020603050405020304" pitchFamily="18" charset="0"/>
                      </a:endParaRPr>
                    </a:p>
                  </a:txBody>
                  <a:tcPr marL="9525" marR="9525" marT="9525" marB="0" anchor="b">
                    <a:lnL>
                      <a:noFill/>
                    </a:lnL>
                    <a:lnR>
                      <a:noFill/>
                    </a:lnR>
                    <a:lnB>
                      <a:noFill/>
                    </a:lnB>
                  </a:tcPr>
                </a:tc>
                <a:tc>
                  <a:txBody>
                    <a:bodyPr/>
                    <a:lstStyle/>
                    <a:p>
                      <a:pPr algn="l" fontAlgn="b"/>
                      <a:endParaRPr lang="en-US" sz="1400" b="0" i="0" u="none" strike="noStrike" dirty="0">
                        <a:solidFill>
                          <a:srgbClr val="000000"/>
                        </a:solidFill>
                        <a:effectLst/>
                        <a:latin typeface="Arial" panose="020B0604020202020204" pitchFamily="34" charset="0"/>
                        <a:cs typeface="Arial" panose="020B0604020202020204" pitchFamily="34" charset="0"/>
                      </a:endParaRPr>
                    </a:p>
                  </a:txBody>
                  <a:tcPr marL="182880" marR="0" marT="91440" marB="91440" anchor="b">
                    <a:lnL>
                      <a:noFill/>
                    </a:lnL>
                    <a:lnR>
                      <a:noFill/>
                    </a:lnR>
                    <a:lnB>
                      <a:noFill/>
                    </a:lnB>
                  </a:tcPr>
                </a:tc>
                <a:tc>
                  <a:txBody>
                    <a:bodyPr/>
                    <a:lstStyle/>
                    <a:p>
                      <a:pPr algn="l" fontAlgn="b"/>
                      <a:r>
                        <a:rPr lang="en-US" sz="1100" b="0" i="0" u="none" strike="noStrike" dirty="0">
                          <a:solidFill>
                            <a:srgbClr val="000000"/>
                          </a:solidFill>
                          <a:effectLst/>
                          <a:latin typeface="Times New Roman" panose="02020603050405020304" pitchFamily="18" charset="0"/>
                        </a:rPr>
                        <a:t> </a:t>
                      </a:r>
                    </a:p>
                  </a:txBody>
                  <a:tcPr marL="182880" marR="0" marT="91440" marB="91440" anchor="b">
                    <a:lnL>
                      <a:noFill/>
                    </a:lnL>
                    <a:lnR w="12700" cap="flat" cmpd="sng" algn="ctr">
                      <a:solidFill>
                        <a:srgbClr val="000000"/>
                      </a:solidFill>
                      <a:prstDash val="solid"/>
                      <a:round/>
                      <a:headEnd type="none" w="med" len="med"/>
                      <a:tailEnd type="none" w="med" len="med"/>
                    </a:lnR>
                    <a:lnB>
                      <a:noFill/>
                    </a:lnB>
                  </a:tcPr>
                </a:tc>
                <a:extLst>
                  <a:ext uri="{0D108BD9-81ED-4DB2-BD59-A6C34878D82A}">
                    <a16:rowId xmlns:a16="http://schemas.microsoft.com/office/drawing/2014/main" val="3912879294"/>
                  </a:ext>
                </a:extLst>
              </a:tr>
              <a:tr h="647720">
                <a:tc>
                  <a:txBody>
                    <a:bodyPr/>
                    <a:lstStyle/>
                    <a:p>
                      <a:pPr algn="l" fontAlgn="b"/>
                      <a:r>
                        <a:rPr lang="en-US" sz="1400" b="0" i="0" u="none" strike="noStrike" dirty="0">
                          <a:solidFill>
                            <a:srgbClr val="000000"/>
                          </a:solidFill>
                          <a:effectLst/>
                          <a:latin typeface="Arial" panose="020B0604020202020204" pitchFamily="34" charset="0"/>
                          <a:cs typeface="Arial" panose="020B0604020202020204" pitchFamily="34" charset="0"/>
                        </a:rPr>
                        <a:t>Employee/ Spouse</a:t>
                      </a:r>
                    </a:p>
                  </a:txBody>
                  <a:tcPr marL="182880" marR="0" marT="91440" marB="91440" anchor="ctr">
                    <a:lnL w="12700" cap="flat" cmpd="sng" algn="ctr">
                      <a:solidFill>
                        <a:srgbClr val="000000"/>
                      </a:solidFill>
                      <a:prstDash val="solid"/>
                      <a:round/>
                      <a:headEnd type="none" w="med" len="med"/>
                      <a:tailEnd type="none" w="med" len="med"/>
                    </a:lnL>
                    <a:lnR>
                      <a:noFill/>
                    </a:lnR>
                    <a:lnT>
                      <a:noFill/>
                    </a:lnT>
                    <a:lnB>
                      <a:noFill/>
                    </a:lnB>
                  </a:tcPr>
                </a:tc>
                <a:tc gridSpan="2">
                  <a:txBody>
                    <a:bodyPr/>
                    <a:lstStyle/>
                    <a:p>
                      <a:pPr algn="l" fontAlgn="b"/>
                      <a:r>
                        <a:rPr lang="en-US" sz="1400" b="0" i="0" u="none" strike="noStrike" dirty="0">
                          <a:solidFill>
                            <a:srgbClr val="000000"/>
                          </a:solidFill>
                          <a:effectLst/>
                          <a:latin typeface="Arial" panose="020B0604020202020204" pitchFamily="34" charset="0"/>
                          <a:cs typeface="Arial" panose="020B0604020202020204" pitchFamily="34" charset="0"/>
                        </a:rPr>
                        <a:t>$74.54</a:t>
                      </a:r>
                    </a:p>
                  </a:txBody>
                  <a:tcPr marL="182880" marR="0" marT="91440" marB="91440" anchor="ctr">
                    <a:lnL>
                      <a:noFill/>
                    </a:lnL>
                    <a:lnR>
                      <a:noFill/>
                    </a:lnR>
                    <a:lnT>
                      <a:noFill/>
                    </a:lnT>
                    <a:lnB>
                      <a:noFill/>
                    </a:lnB>
                  </a:tcPr>
                </a:tc>
                <a:tc hMerge="1">
                  <a:txBody>
                    <a:bodyPr/>
                    <a:lstStyle/>
                    <a:p>
                      <a:pPr algn="l" fontAlgn="b"/>
                      <a:endParaRPr lang="en-US" sz="1100" b="0" i="0" u="none" strike="noStrike">
                        <a:solidFill>
                          <a:srgbClr val="000000"/>
                        </a:solidFill>
                        <a:effectLst/>
                        <a:latin typeface="Times New Roman" panose="02020603050405020304" pitchFamily="18" charset="0"/>
                      </a:endParaRPr>
                    </a:p>
                  </a:txBody>
                  <a:tcPr marL="9525" marR="9525" marT="9525" marB="0" anchor="b">
                    <a:lnL>
                      <a:noFill/>
                    </a:lnL>
                    <a:lnR>
                      <a:noFill/>
                    </a:lnR>
                    <a:lnT>
                      <a:noFill/>
                    </a:lnT>
                    <a:lnB>
                      <a:noFill/>
                    </a:lnB>
                  </a:tcPr>
                </a:tc>
                <a:tc>
                  <a:txBody>
                    <a:bodyPr/>
                    <a:lstStyle/>
                    <a:p>
                      <a:pPr algn="l" fontAlgn="b"/>
                      <a:endParaRPr lang="en-US" sz="1400" b="0" i="0" u="none" strike="noStrike" dirty="0">
                        <a:solidFill>
                          <a:srgbClr val="000000"/>
                        </a:solidFill>
                        <a:effectLst/>
                        <a:latin typeface="Arial" panose="020B0604020202020204" pitchFamily="34" charset="0"/>
                        <a:cs typeface="Arial" panose="020B0604020202020204" pitchFamily="34" charset="0"/>
                      </a:endParaRPr>
                    </a:p>
                  </a:txBody>
                  <a:tcPr marL="182880" marR="0" marT="91440" marB="91440" anchor="b">
                    <a:lnL>
                      <a:noFill/>
                    </a:lnL>
                    <a:lnR>
                      <a:noFill/>
                    </a:lnR>
                    <a:lnT>
                      <a:noFill/>
                    </a:lnT>
                    <a:lnB>
                      <a:noFill/>
                    </a:lnB>
                  </a:tcPr>
                </a:tc>
                <a:tc>
                  <a:txBody>
                    <a:bodyPr/>
                    <a:lstStyle/>
                    <a:p>
                      <a:pPr algn="l" fontAlgn="b"/>
                      <a:r>
                        <a:rPr lang="en-US" sz="1100" b="0" i="0" u="none" strike="noStrike" dirty="0">
                          <a:solidFill>
                            <a:srgbClr val="000000"/>
                          </a:solidFill>
                          <a:effectLst/>
                          <a:latin typeface="Times New Roman" panose="02020603050405020304" pitchFamily="18" charset="0"/>
                        </a:rPr>
                        <a:t> </a:t>
                      </a:r>
                    </a:p>
                  </a:txBody>
                  <a:tcPr marL="182880" marR="0" marT="91440" marB="9144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641927749"/>
                  </a:ext>
                </a:extLst>
              </a:tr>
              <a:tr h="647720">
                <a:tc>
                  <a:txBody>
                    <a:bodyPr/>
                    <a:lstStyle/>
                    <a:p>
                      <a:pPr algn="l" fontAlgn="b"/>
                      <a:r>
                        <a:rPr lang="en-US" sz="1400" b="0" i="0" u="none" strike="noStrike" dirty="0">
                          <a:solidFill>
                            <a:srgbClr val="000000"/>
                          </a:solidFill>
                          <a:effectLst/>
                          <a:latin typeface="Arial" panose="020B0604020202020204" pitchFamily="34" charset="0"/>
                          <a:cs typeface="Arial" panose="020B0604020202020204" pitchFamily="34" charset="0"/>
                        </a:rPr>
                        <a:t>Employee/Children</a:t>
                      </a:r>
                    </a:p>
                  </a:txBody>
                  <a:tcPr marL="182880" marR="0" marT="91440" marB="91440" anchor="ctr">
                    <a:lnL w="12700" cap="flat" cmpd="sng" algn="ctr">
                      <a:solidFill>
                        <a:srgbClr val="000000"/>
                      </a:solidFill>
                      <a:prstDash val="solid"/>
                      <a:round/>
                      <a:headEnd type="none" w="med" len="med"/>
                      <a:tailEnd type="none" w="med" len="med"/>
                    </a:lnL>
                    <a:lnR>
                      <a:noFill/>
                    </a:lnR>
                    <a:lnT>
                      <a:noFill/>
                    </a:lnT>
                    <a:lnB>
                      <a:noFill/>
                    </a:lnB>
                  </a:tcPr>
                </a:tc>
                <a:tc gridSpan="2">
                  <a:txBody>
                    <a:bodyPr/>
                    <a:lstStyle/>
                    <a:p>
                      <a:pPr algn="l" fontAlgn="b"/>
                      <a:r>
                        <a:rPr lang="en-US" sz="1400" b="0" i="0" u="none" strike="noStrike" dirty="0">
                          <a:solidFill>
                            <a:srgbClr val="000000"/>
                          </a:solidFill>
                          <a:effectLst/>
                          <a:latin typeface="Arial" panose="020B0604020202020204" pitchFamily="34" charset="0"/>
                          <a:cs typeface="Arial" panose="020B0604020202020204" pitchFamily="34" charset="0"/>
                        </a:rPr>
                        <a:t>$75.16</a:t>
                      </a:r>
                    </a:p>
                  </a:txBody>
                  <a:tcPr marL="182880" marR="0" marT="91440" marB="91440" anchor="ctr">
                    <a:lnL>
                      <a:noFill/>
                    </a:lnL>
                    <a:lnR>
                      <a:noFill/>
                    </a:lnR>
                    <a:lnT>
                      <a:noFill/>
                    </a:lnT>
                    <a:lnB>
                      <a:noFill/>
                    </a:lnB>
                  </a:tcPr>
                </a:tc>
                <a:tc hMerge="1">
                  <a:txBody>
                    <a:bodyPr/>
                    <a:lstStyle/>
                    <a:p>
                      <a:pPr algn="l" fontAlgn="b"/>
                      <a:endParaRPr lang="en-US" sz="1100" b="0" i="0" u="none" strike="noStrike">
                        <a:solidFill>
                          <a:srgbClr val="000000"/>
                        </a:solidFill>
                        <a:effectLst/>
                        <a:latin typeface="Times New Roman" panose="02020603050405020304" pitchFamily="18" charset="0"/>
                      </a:endParaRPr>
                    </a:p>
                  </a:txBody>
                  <a:tcPr marL="9525" marR="9525" marT="9525" marB="0" anchor="b">
                    <a:lnL>
                      <a:noFill/>
                    </a:lnL>
                    <a:lnR>
                      <a:noFill/>
                    </a:lnR>
                    <a:lnT>
                      <a:noFill/>
                    </a:lnT>
                    <a:lnB>
                      <a:noFill/>
                    </a:lnB>
                  </a:tcPr>
                </a:tc>
                <a:tc>
                  <a:txBody>
                    <a:bodyPr/>
                    <a:lstStyle/>
                    <a:p>
                      <a:pPr algn="l" fontAlgn="b"/>
                      <a:endParaRPr lang="en-US" sz="1400" b="0" i="0" u="none" strike="noStrike" dirty="0">
                        <a:solidFill>
                          <a:srgbClr val="000000"/>
                        </a:solidFill>
                        <a:effectLst/>
                        <a:latin typeface="Arial" panose="020B0604020202020204" pitchFamily="34" charset="0"/>
                        <a:cs typeface="Arial" panose="020B0604020202020204" pitchFamily="34" charset="0"/>
                      </a:endParaRPr>
                    </a:p>
                  </a:txBody>
                  <a:tcPr marL="182880" marR="0" marT="91440" marB="91440" anchor="b">
                    <a:lnL>
                      <a:noFill/>
                    </a:lnL>
                    <a:lnR>
                      <a:noFill/>
                    </a:lnR>
                    <a:lnT>
                      <a:noFill/>
                    </a:lnT>
                    <a:lnB>
                      <a:noFill/>
                    </a:lnB>
                  </a:tcPr>
                </a:tc>
                <a:tc>
                  <a:txBody>
                    <a:bodyPr/>
                    <a:lstStyle/>
                    <a:p>
                      <a:pPr algn="l" fontAlgn="b"/>
                      <a:endParaRPr lang="en-US" sz="1100" b="0" i="0" u="none" strike="noStrike" dirty="0">
                        <a:solidFill>
                          <a:srgbClr val="000000"/>
                        </a:solidFill>
                        <a:effectLst/>
                        <a:latin typeface="Times New Roman" panose="02020603050405020304" pitchFamily="18" charset="0"/>
                      </a:endParaRPr>
                    </a:p>
                  </a:txBody>
                  <a:tcPr marL="182880" marR="0" marT="91440" marB="9144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595693305"/>
                  </a:ext>
                </a:extLst>
              </a:tr>
              <a:tr h="1043153">
                <a:tc>
                  <a:txBody>
                    <a:bodyPr/>
                    <a:lstStyle/>
                    <a:p>
                      <a:pPr algn="l" fontAlgn="b"/>
                      <a:r>
                        <a:rPr lang="en-US" sz="1400" b="0" i="0" u="none" strike="noStrike" dirty="0">
                          <a:solidFill>
                            <a:srgbClr val="000000"/>
                          </a:solidFill>
                          <a:effectLst/>
                          <a:latin typeface="Arial" panose="020B0604020202020204" pitchFamily="34" charset="0"/>
                          <a:cs typeface="Arial" panose="020B0604020202020204" pitchFamily="34" charset="0"/>
                        </a:rPr>
                        <a:t>Family</a:t>
                      </a:r>
                    </a:p>
                  </a:txBody>
                  <a:tcPr marL="182880" marR="0" marT="91440" marB="9144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gridSpan="2">
                  <a:txBody>
                    <a:bodyPr/>
                    <a:lstStyle/>
                    <a:p>
                      <a:pPr algn="l" fontAlgn="b"/>
                      <a:r>
                        <a:rPr lang="en-US" sz="1400" b="0" i="0" u="none" strike="noStrike" dirty="0">
                          <a:solidFill>
                            <a:srgbClr val="000000"/>
                          </a:solidFill>
                          <a:effectLst/>
                          <a:latin typeface="Arial" panose="020B0604020202020204" pitchFamily="34" charset="0"/>
                          <a:cs typeface="Arial" panose="020B0604020202020204" pitchFamily="34" charset="0"/>
                        </a:rPr>
                        <a:t>$121.77  </a:t>
                      </a:r>
                    </a:p>
                  </a:txBody>
                  <a:tcPr marL="182880" marR="0" marT="91440" marB="91440" anchor="ctr">
                    <a:lnL>
                      <a:noFill/>
                    </a:lnL>
                    <a:lnR>
                      <a:noFill/>
                    </a:lnR>
                    <a:lnT>
                      <a:noFill/>
                    </a:lnT>
                    <a:lnB w="12700" cap="flat" cmpd="sng" algn="ctr">
                      <a:solidFill>
                        <a:srgbClr val="000000"/>
                      </a:solidFill>
                      <a:prstDash val="solid"/>
                      <a:round/>
                      <a:headEnd type="none" w="med" len="med"/>
                      <a:tailEnd type="none" w="med" len="med"/>
                    </a:lnB>
                  </a:tcPr>
                </a:tc>
                <a:tc hMerge="1">
                  <a:txBody>
                    <a:bodyPr/>
                    <a:lstStyle/>
                    <a:p>
                      <a:pPr algn="l" fontAlgn="b"/>
                      <a:r>
                        <a:rPr lang="en-US" sz="1100" b="0" i="0" u="none" strike="noStrike" dirty="0">
                          <a:solidFill>
                            <a:srgbClr val="000000"/>
                          </a:solidFill>
                          <a:effectLst/>
                          <a:latin typeface="Times New Roman" panose="02020603050405020304" pitchFamily="18" charset="0"/>
                        </a:rPr>
                        <a:t> </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r>
                        <a:rPr lang="en-US" sz="1400" b="0" i="0" u="none" strike="noStrike" dirty="0">
                          <a:solidFill>
                            <a:srgbClr val="000000"/>
                          </a:solidFill>
                          <a:effectLst/>
                          <a:latin typeface="Arial" panose="020B0604020202020204" pitchFamily="34" charset="0"/>
                          <a:cs typeface="Arial" panose="020B0604020202020204" pitchFamily="34" charset="0"/>
                        </a:rPr>
                        <a:t> </a:t>
                      </a:r>
                    </a:p>
                  </a:txBody>
                  <a:tcPr marL="182880" marR="0" marT="91440" marB="9144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r>
                        <a:rPr lang="en-US" sz="1100" b="0" i="0" u="none" strike="noStrike" dirty="0">
                          <a:solidFill>
                            <a:srgbClr val="000000"/>
                          </a:solidFill>
                          <a:effectLst/>
                          <a:latin typeface="Times New Roman" panose="02020603050405020304" pitchFamily="18" charset="0"/>
                        </a:rPr>
                        <a:t> </a:t>
                      </a:r>
                    </a:p>
                  </a:txBody>
                  <a:tcPr marL="182880" marR="0" marT="91440" marB="9144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34873266"/>
                  </a:ext>
                </a:extLst>
              </a:tr>
            </a:tbl>
          </a:graphicData>
        </a:graphic>
      </p:graphicFrame>
    </p:spTree>
    <p:extLst>
      <p:ext uri="{BB962C8B-B14F-4D97-AF65-F5344CB8AC3E}">
        <p14:creationId xmlns:p14="http://schemas.microsoft.com/office/powerpoint/2010/main" val="14785082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64E133E-683B-8745-BEA9-B419D19CDCC2}"/>
              </a:ext>
            </a:extLst>
          </p:cNvPr>
          <p:cNvPicPr>
            <a:picLocks noChangeAspect="1"/>
          </p:cNvPicPr>
          <p:nvPr/>
        </p:nvPicPr>
        <p:blipFill>
          <a:blip r:embed="rId2"/>
          <a:stretch>
            <a:fillRect/>
          </a:stretch>
        </p:blipFill>
        <p:spPr>
          <a:xfrm>
            <a:off x="10653486" y="5246916"/>
            <a:ext cx="1538514" cy="1538514"/>
          </a:xfrm>
          <a:prstGeom prst="rect">
            <a:avLst/>
          </a:prstGeom>
        </p:spPr>
      </p:pic>
      <p:sp>
        <p:nvSpPr>
          <p:cNvPr id="5" name="Rectangle 4">
            <a:extLst>
              <a:ext uri="{FF2B5EF4-FFF2-40B4-BE49-F238E27FC236}">
                <a16:creationId xmlns:a16="http://schemas.microsoft.com/office/drawing/2014/main" id="{205A6E14-1441-3E48-B79C-FF63179B035C}"/>
              </a:ext>
            </a:extLst>
          </p:cNvPr>
          <p:cNvSpPr/>
          <p:nvPr/>
        </p:nvSpPr>
        <p:spPr>
          <a:xfrm>
            <a:off x="775207" y="207020"/>
            <a:ext cx="10047943" cy="1323439"/>
          </a:xfrm>
          <a:prstGeom prst="rect">
            <a:avLst/>
          </a:prstGeom>
        </p:spPr>
        <p:txBody>
          <a:bodyPr wrap="none">
            <a:spAutoFit/>
          </a:bodyPr>
          <a:lstStyle/>
          <a:p>
            <a:pPr>
              <a:defRPr sz="2800" b="1">
                <a:solidFill>
                  <a:schemeClr val="accent3"/>
                </a:solidFill>
              </a:defRPr>
            </a:pPr>
            <a:r>
              <a:rPr lang="en-US" sz="4000" dirty="0">
                <a:solidFill>
                  <a:srgbClr val="0F3C61"/>
                </a:solidFill>
                <a:latin typeface="Arial" charset="0"/>
                <a:ea typeface="Arial" charset="0"/>
                <a:cs typeface="Arial" charset="0"/>
              </a:rPr>
              <a:t>NC Teachers and State Employees </a:t>
            </a:r>
          </a:p>
          <a:p>
            <a:pPr>
              <a:defRPr sz="2800" b="1">
                <a:solidFill>
                  <a:schemeClr val="accent3"/>
                </a:solidFill>
              </a:defRPr>
            </a:pPr>
            <a:r>
              <a:rPr lang="en-US" sz="4000" dirty="0">
                <a:solidFill>
                  <a:srgbClr val="0F3C61"/>
                </a:solidFill>
                <a:latin typeface="Arial" charset="0"/>
                <a:ea typeface="Arial" charset="0"/>
                <a:cs typeface="Arial" charset="0"/>
              </a:rPr>
              <a:t>Retirement (TSERS, 401k and 457) Plans</a:t>
            </a:r>
          </a:p>
        </p:txBody>
      </p:sp>
      <p:sp>
        <p:nvSpPr>
          <p:cNvPr id="8" name="Rectangle 7">
            <a:extLst>
              <a:ext uri="{FF2B5EF4-FFF2-40B4-BE49-F238E27FC236}">
                <a16:creationId xmlns:a16="http://schemas.microsoft.com/office/drawing/2014/main" id="{884ED840-2ABD-E442-BF33-352BF6665FAF}"/>
              </a:ext>
            </a:extLst>
          </p:cNvPr>
          <p:cNvSpPr/>
          <p:nvPr/>
        </p:nvSpPr>
        <p:spPr>
          <a:xfrm>
            <a:off x="858906" y="1530459"/>
            <a:ext cx="3592399" cy="3908762"/>
          </a:xfrm>
          <a:prstGeom prst="rect">
            <a:avLst/>
          </a:prstGeom>
        </p:spPr>
        <p:txBody>
          <a:bodyPr wrap="square">
            <a:spAutoFit/>
          </a:bodyPr>
          <a:lstStyle/>
          <a:p>
            <a:r>
              <a:rPr lang="en-US" sz="1600" b="1" dirty="0">
                <a:solidFill>
                  <a:srgbClr val="397AAC"/>
                </a:solidFill>
                <a:latin typeface="Arial" panose="020B0604020202020204" pitchFamily="34" charset="0"/>
                <a:cs typeface="Arial" panose="020B0604020202020204" pitchFamily="34" charset="0"/>
              </a:rPr>
              <a:t>TSERS</a:t>
            </a:r>
          </a:p>
          <a:p>
            <a:endParaRPr lang="en-US" sz="1200" dirty="0">
              <a:solidFill>
                <a:srgbClr val="33485D"/>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200" dirty="0">
                <a:solidFill>
                  <a:srgbClr val="33485D"/>
                </a:solidFill>
                <a:latin typeface="Arial" panose="020B0604020202020204" pitchFamily="34" charset="0"/>
                <a:cs typeface="Arial" panose="020B0604020202020204" pitchFamily="34" charset="0"/>
              </a:rPr>
              <a:t>Your share of the retirement contributions is currently 6% of your pay and is automatically deducted from your monthly paycheck.</a:t>
            </a:r>
          </a:p>
          <a:p>
            <a:endParaRPr lang="en-US" sz="1200" dirty="0">
              <a:solidFill>
                <a:srgbClr val="33485D"/>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200" dirty="0">
                <a:solidFill>
                  <a:srgbClr val="33485D"/>
                </a:solidFill>
                <a:latin typeface="Arial" panose="020B0604020202020204" pitchFamily="34" charset="0"/>
                <a:cs typeface="Arial" panose="020B0604020202020204" pitchFamily="34" charset="0"/>
              </a:rPr>
              <a:t>Retirement contributions are deducted from your pay before taxes are calculated. Taxes are paid on retirement contributions only when you begin receiving monthly retirement benefits, or if you elect a refund of your retirement contributions.</a:t>
            </a:r>
          </a:p>
          <a:p>
            <a:pPr marL="285750" indent="-285750">
              <a:buFont typeface="Arial" panose="020B0604020202020204" pitchFamily="34" charset="0"/>
              <a:buChar char="•"/>
            </a:pPr>
            <a:endParaRPr lang="en-US" sz="1200" dirty="0">
              <a:solidFill>
                <a:srgbClr val="33485D"/>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200" dirty="0">
                <a:solidFill>
                  <a:srgbClr val="33485D"/>
                </a:solidFill>
                <a:latin typeface="Arial" panose="020B0604020202020204" pitchFamily="34" charset="0"/>
                <a:cs typeface="Arial" panose="020B0604020202020204" pitchFamily="34" charset="0"/>
              </a:rPr>
              <a:t>Printable TSERS statements are available by signing into the ORBIT portal. Click on “View Account History” for a snapshot of your creditable service and account balance, or click on “View Annual Benefits Statement” for the prior year’s year-end statement.</a:t>
            </a:r>
          </a:p>
          <a:p>
            <a:endParaRPr lang="en-US" sz="1600" dirty="0">
              <a:solidFill>
                <a:srgbClr val="33485D"/>
              </a:solidFill>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4F664521-32FB-6F4F-9039-565BC8BCF018}"/>
              </a:ext>
            </a:extLst>
          </p:cNvPr>
          <p:cNvSpPr/>
          <p:nvPr/>
        </p:nvSpPr>
        <p:spPr>
          <a:xfrm>
            <a:off x="4535003" y="1530459"/>
            <a:ext cx="3734698" cy="2923877"/>
          </a:xfrm>
          <a:prstGeom prst="rect">
            <a:avLst/>
          </a:prstGeom>
        </p:spPr>
        <p:txBody>
          <a:bodyPr wrap="square">
            <a:spAutoFit/>
          </a:bodyPr>
          <a:lstStyle/>
          <a:p>
            <a:r>
              <a:rPr lang="en-US" sz="1600" b="1" dirty="0">
                <a:solidFill>
                  <a:srgbClr val="397AAC"/>
                </a:solidFill>
                <a:latin typeface="Arial" panose="020B0604020202020204" pitchFamily="34" charset="0"/>
                <a:cs typeface="Arial" panose="020B0604020202020204" pitchFamily="34" charset="0"/>
              </a:rPr>
              <a:t>401k/457 Plans</a:t>
            </a:r>
            <a:endParaRPr lang="en-US" sz="1200" dirty="0">
              <a:solidFill>
                <a:srgbClr val="397AAC"/>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1200" dirty="0">
              <a:solidFill>
                <a:srgbClr val="33485D"/>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200" dirty="0">
                <a:solidFill>
                  <a:srgbClr val="33485D"/>
                </a:solidFill>
                <a:latin typeface="Arial" panose="020B0604020202020204" pitchFamily="34" charset="0"/>
                <a:cs typeface="Arial" panose="020B0604020202020204" pitchFamily="34" charset="0"/>
              </a:rPr>
              <a:t>Contributions and loan repayment plans will remain the same. </a:t>
            </a:r>
          </a:p>
          <a:p>
            <a:pPr marL="285750" indent="-285750">
              <a:buFont typeface="Arial" panose="020B0604020202020204" pitchFamily="34" charset="0"/>
              <a:buChar char="•"/>
            </a:pPr>
            <a:endParaRPr lang="en-US" sz="1200" dirty="0">
              <a:solidFill>
                <a:srgbClr val="33485D"/>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200" dirty="0">
                <a:solidFill>
                  <a:srgbClr val="33485D"/>
                </a:solidFill>
                <a:latin typeface="Arial" panose="020B0604020202020204" pitchFamily="34" charset="0"/>
                <a:cs typeface="Arial" panose="020B0604020202020204" pitchFamily="34" charset="0"/>
              </a:rPr>
              <a:t>Your plan overview will convert from Department of Public Safety to the Department of Information Technology after the transfer. </a:t>
            </a:r>
          </a:p>
          <a:p>
            <a:pPr marL="285750" indent="-285750">
              <a:buFont typeface="Arial" panose="020B0604020202020204" pitchFamily="34" charset="0"/>
              <a:buChar char="•"/>
            </a:pPr>
            <a:endParaRPr lang="en-US" sz="1200" dirty="0">
              <a:solidFill>
                <a:srgbClr val="33485D"/>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200" dirty="0">
                <a:solidFill>
                  <a:srgbClr val="33485D"/>
                </a:solidFill>
                <a:latin typeface="Arial" panose="020B0604020202020204" pitchFamily="34" charset="0"/>
                <a:cs typeface="Arial" panose="020B0604020202020204" pitchFamily="34" charset="0"/>
              </a:rPr>
              <a:t>You may change or stop your contributions at any time.</a:t>
            </a:r>
          </a:p>
          <a:p>
            <a:pPr marL="285750" indent="-285750">
              <a:buFont typeface="Arial" panose="020B0604020202020204" pitchFamily="34" charset="0"/>
              <a:buChar char="•"/>
            </a:pPr>
            <a:endParaRPr lang="en-US" sz="1200" dirty="0">
              <a:solidFill>
                <a:srgbClr val="33485D"/>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200" dirty="0">
                <a:solidFill>
                  <a:srgbClr val="33485D"/>
                </a:solidFill>
                <a:latin typeface="Arial" panose="020B0604020202020204" pitchFamily="34" charset="0"/>
                <a:cs typeface="Arial" panose="020B0604020202020204" pitchFamily="34" charset="0"/>
              </a:rPr>
              <a:t>Employees should review their Account Summary online for detailed plan information. </a:t>
            </a:r>
          </a:p>
          <a:p>
            <a:endParaRPr lang="en-US" sz="1200" dirty="0">
              <a:solidFill>
                <a:srgbClr val="33485D"/>
              </a:solidFill>
              <a:latin typeface="Arial" panose="020B0604020202020204" pitchFamily="34" charset="0"/>
              <a:cs typeface="Arial" panose="020B0604020202020204" pitchFamily="34" charset="0"/>
            </a:endParaRPr>
          </a:p>
        </p:txBody>
      </p:sp>
      <p:sp>
        <p:nvSpPr>
          <p:cNvPr id="11" name="Rectangle 10">
            <a:extLst>
              <a:ext uri="{FF2B5EF4-FFF2-40B4-BE49-F238E27FC236}">
                <a16:creationId xmlns:a16="http://schemas.microsoft.com/office/drawing/2014/main" id="{1DE2DCA0-BAD5-0341-BDE0-E1BEB1CEFC77}"/>
              </a:ext>
            </a:extLst>
          </p:cNvPr>
          <p:cNvSpPr/>
          <p:nvPr/>
        </p:nvSpPr>
        <p:spPr>
          <a:xfrm>
            <a:off x="8269701" y="1530459"/>
            <a:ext cx="3922299" cy="3908762"/>
          </a:xfrm>
          <a:prstGeom prst="rect">
            <a:avLst/>
          </a:prstGeom>
        </p:spPr>
        <p:txBody>
          <a:bodyPr wrap="square">
            <a:spAutoFit/>
          </a:bodyPr>
          <a:lstStyle/>
          <a:p>
            <a:r>
              <a:rPr lang="en-US" sz="1600" b="1" dirty="0">
                <a:solidFill>
                  <a:srgbClr val="397AAC"/>
                </a:solidFill>
                <a:latin typeface="Arial" panose="020B0604020202020204" pitchFamily="34" charset="0"/>
                <a:cs typeface="Arial" panose="020B0604020202020204" pitchFamily="34" charset="0"/>
              </a:rPr>
              <a:t>Helpful Links and Contacts</a:t>
            </a:r>
          </a:p>
          <a:p>
            <a:endParaRPr lang="en-US" sz="1600" dirty="0">
              <a:solidFill>
                <a:srgbClr val="33485D"/>
              </a:solidFill>
              <a:latin typeface="Arial" panose="020B0604020202020204" pitchFamily="34" charset="0"/>
              <a:cs typeface="Arial" panose="020B0604020202020204" pitchFamily="34" charset="0"/>
            </a:endParaRPr>
          </a:p>
          <a:p>
            <a:r>
              <a:rPr lang="en-US" sz="1200" b="1" u="sng" dirty="0">
                <a:solidFill>
                  <a:srgbClr val="33485D"/>
                </a:solidFill>
                <a:latin typeface="Arial" panose="020B0604020202020204" pitchFamily="34" charset="0"/>
                <a:cs typeface="Arial" panose="020B0604020202020204" pitchFamily="34" charset="0"/>
              </a:rPr>
              <a:t>Retirement Information:</a:t>
            </a:r>
            <a:endParaRPr lang="en-US" sz="1200" b="1" u="sng" dirty="0">
              <a:solidFill>
                <a:srgbClr val="33485D"/>
              </a:solidFill>
              <a:latin typeface="Arial" panose="020B0604020202020204" pitchFamily="34" charset="0"/>
              <a:cs typeface="Arial" panose="020B0604020202020204" pitchFamily="34" charset="0"/>
              <a:hlinkClick r:id="rId3"/>
            </a:endParaRPr>
          </a:p>
          <a:p>
            <a:r>
              <a:rPr lang="en-US" sz="1200" dirty="0">
                <a:latin typeface="Arial" panose="020B0604020202020204" pitchFamily="34" charset="0"/>
                <a:cs typeface="Arial" panose="020B0604020202020204" pitchFamily="34" charset="0"/>
                <a:hlinkClick r:id="rId3"/>
              </a:rPr>
              <a:t>http://myncretirement.com/</a:t>
            </a:r>
            <a:endParaRPr lang="en-US" sz="1200" dirty="0">
              <a:latin typeface="Arial" panose="020B0604020202020204" pitchFamily="34" charset="0"/>
              <a:cs typeface="Arial" panose="020B0604020202020204" pitchFamily="34" charset="0"/>
            </a:endParaRPr>
          </a:p>
          <a:p>
            <a:r>
              <a:rPr lang="en-US" sz="1200" dirty="0">
                <a:latin typeface="Arial" panose="020B0604020202020204" pitchFamily="34" charset="0"/>
                <a:cs typeface="Arial" panose="020B0604020202020204" pitchFamily="34" charset="0"/>
                <a:hlinkClick r:id="rId4"/>
              </a:rPr>
              <a:t>https://orbit.myncretirement.com/ORBIT.Internet.SS/</a:t>
            </a:r>
            <a:endParaRPr lang="en-US" sz="1200" dirty="0">
              <a:latin typeface="Arial" panose="020B0604020202020204" pitchFamily="34" charset="0"/>
              <a:cs typeface="Arial" panose="020B0604020202020204" pitchFamily="34" charset="0"/>
            </a:endParaRPr>
          </a:p>
          <a:p>
            <a:endParaRPr lang="en-US" sz="1200" dirty="0">
              <a:latin typeface="Arial" panose="020B0604020202020204" pitchFamily="34" charset="0"/>
              <a:cs typeface="Arial" panose="020B0604020202020204" pitchFamily="34" charset="0"/>
            </a:endParaRPr>
          </a:p>
          <a:p>
            <a:r>
              <a:rPr lang="en-US" sz="1200" dirty="0">
                <a:solidFill>
                  <a:srgbClr val="33485D"/>
                </a:solidFill>
                <a:latin typeface="Arial" panose="020B0604020202020204" pitchFamily="34" charset="0"/>
                <a:cs typeface="Arial" panose="020B0604020202020204" pitchFamily="34" charset="0"/>
              </a:rPr>
              <a:t>NC Department of State Treasurer: (919) 814-4000</a:t>
            </a:r>
          </a:p>
          <a:p>
            <a:endParaRPr lang="en-US" sz="1200" dirty="0">
              <a:latin typeface="Arial" panose="020B0604020202020204" pitchFamily="34" charset="0"/>
              <a:cs typeface="Arial" panose="020B0604020202020204" pitchFamily="34" charset="0"/>
            </a:endParaRPr>
          </a:p>
          <a:p>
            <a:r>
              <a:rPr lang="en-US" sz="1200" b="1" u="sng" dirty="0">
                <a:solidFill>
                  <a:srgbClr val="33485D"/>
                </a:solidFill>
                <a:latin typeface="Arial" panose="020B0604020202020204" pitchFamily="34" charset="0"/>
                <a:cs typeface="Arial" panose="020B0604020202020204" pitchFamily="34" charset="0"/>
              </a:rPr>
              <a:t>Retirement Systems Division Phone: </a:t>
            </a:r>
          </a:p>
          <a:p>
            <a:r>
              <a:rPr lang="en-US" sz="1200" dirty="0">
                <a:solidFill>
                  <a:srgbClr val="33485D"/>
                </a:solidFill>
                <a:latin typeface="Arial" panose="020B0604020202020204" pitchFamily="34" charset="0"/>
                <a:cs typeface="Arial" panose="020B0604020202020204" pitchFamily="34" charset="0"/>
              </a:rPr>
              <a:t>1-877-NCSECURE (1-877-627-3287) </a:t>
            </a:r>
          </a:p>
          <a:p>
            <a:r>
              <a:rPr lang="en-US" sz="1200" dirty="0">
                <a:solidFill>
                  <a:srgbClr val="33485D"/>
                </a:solidFill>
                <a:latin typeface="Arial" panose="020B0604020202020204" pitchFamily="34" charset="0"/>
                <a:cs typeface="Arial" panose="020B0604020202020204" pitchFamily="34" charset="0"/>
              </a:rPr>
              <a:t>8:00 a.m. - 5:30 p.m.</a:t>
            </a:r>
          </a:p>
          <a:p>
            <a:r>
              <a:rPr lang="en-US" sz="1200" dirty="0">
                <a:solidFill>
                  <a:srgbClr val="33485D"/>
                </a:solidFill>
                <a:latin typeface="Arial" panose="020B0604020202020204" pitchFamily="34" charset="0"/>
                <a:cs typeface="Arial" panose="020B0604020202020204" pitchFamily="34" charset="0"/>
              </a:rPr>
              <a:t>Email: </a:t>
            </a:r>
            <a:r>
              <a:rPr lang="en-US" sz="1200" dirty="0">
                <a:latin typeface="Arial" panose="020B0604020202020204" pitchFamily="34" charset="0"/>
                <a:cs typeface="Arial" panose="020B0604020202020204" pitchFamily="34" charset="0"/>
                <a:hlinkClick r:id="rId5"/>
              </a:rPr>
              <a:t>nc.retirement@nctreasurer.com</a:t>
            </a:r>
          </a:p>
          <a:p>
            <a:endParaRPr lang="en-US" sz="1200" b="1" dirty="0">
              <a:latin typeface="Arial" panose="020B0604020202020204" pitchFamily="34" charset="0"/>
              <a:cs typeface="Arial" panose="020B0604020202020204" pitchFamily="34" charset="0"/>
            </a:endParaRPr>
          </a:p>
          <a:p>
            <a:r>
              <a:rPr lang="en-US" sz="1200" b="1" u="sng" dirty="0">
                <a:solidFill>
                  <a:srgbClr val="33485D"/>
                </a:solidFill>
                <a:latin typeface="Arial" panose="020B0604020202020204" pitchFamily="34" charset="0"/>
                <a:cs typeface="Arial" panose="020B0604020202020204" pitchFamily="34" charset="0"/>
              </a:rPr>
              <a:t>Prudential Benefits Information (401K/457):</a:t>
            </a:r>
            <a:endParaRPr lang="en-US" sz="1200" u="sng" dirty="0">
              <a:solidFill>
                <a:srgbClr val="33485D"/>
              </a:solidFill>
              <a:latin typeface="Arial" panose="020B0604020202020204" pitchFamily="34" charset="0"/>
              <a:cs typeface="Arial" panose="020B0604020202020204" pitchFamily="34" charset="0"/>
              <a:hlinkClick r:id="rId5"/>
            </a:endParaRPr>
          </a:p>
          <a:p>
            <a:r>
              <a:rPr lang="en-US" sz="1200" dirty="0">
                <a:solidFill>
                  <a:srgbClr val="33485D"/>
                </a:solidFill>
                <a:latin typeface="Arial" panose="020B0604020202020204" pitchFamily="34" charset="0"/>
                <a:cs typeface="Arial" panose="020B0604020202020204" pitchFamily="34" charset="0"/>
              </a:rPr>
              <a:t>Call 866-NCPlans (866-627-5267) toll free, or visit </a:t>
            </a:r>
            <a:r>
              <a:rPr lang="en-US" sz="1200" dirty="0">
                <a:solidFill>
                  <a:srgbClr val="33485D"/>
                </a:solidFill>
                <a:latin typeface="Arial" panose="020B0604020202020204" pitchFamily="34" charset="0"/>
                <a:cs typeface="Arial" panose="020B0604020202020204" pitchFamily="34" charset="0"/>
                <a:hlinkClick r:id="rId6"/>
              </a:rPr>
              <a:t>www.NCPlans.prudential.com</a:t>
            </a:r>
            <a:endParaRPr lang="en-US" sz="1200" dirty="0">
              <a:solidFill>
                <a:srgbClr val="33485D"/>
              </a:solidFill>
              <a:latin typeface="Arial" panose="020B0604020202020204" pitchFamily="34" charset="0"/>
              <a:cs typeface="Arial" panose="020B0604020202020204" pitchFamily="34" charset="0"/>
            </a:endParaRPr>
          </a:p>
          <a:p>
            <a:endParaRPr lang="en-US" sz="1200" dirty="0">
              <a:solidFill>
                <a:srgbClr val="33485D"/>
              </a:solidFill>
              <a:highlight>
                <a:srgbClr val="00FFFF"/>
              </a:highlight>
              <a:latin typeface="Arial" panose="020B0604020202020204" pitchFamily="34" charset="0"/>
              <a:cs typeface="Arial" panose="020B0604020202020204" pitchFamily="34" charset="0"/>
            </a:endParaRPr>
          </a:p>
          <a:p>
            <a:r>
              <a:rPr lang="en-US" sz="1200" dirty="0">
                <a:solidFill>
                  <a:srgbClr val="33485D"/>
                </a:solidFill>
                <a:latin typeface="Arial" panose="020B0604020202020204" pitchFamily="34" charset="0"/>
                <a:cs typeface="Arial" panose="020B0604020202020204" pitchFamily="34" charset="0"/>
              </a:rPr>
              <a:t>Self Service account access for Prudential</a:t>
            </a:r>
            <a:r>
              <a:rPr lang="en-US" sz="1200" dirty="0">
                <a:solidFill>
                  <a:srgbClr val="33485D"/>
                </a:solidFill>
                <a:highlight>
                  <a:srgbClr val="00FFFF"/>
                </a:highlight>
                <a:latin typeface="Arial" panose="020B0604020202020204" pitchFamily="34" charset="0"/>
                <a:cs typeface="Arial" panose="020B0604020202020204" pitchFamily="34" charset="0"/>
              </a:rPr>
              <a:t>: </a:t>
            </a:r>
          </a:p>
          <a:p>
            <a:r>
              <a:rPr lang="en-US" sz="1200" dirty="0">
                <a:latin typeface="Arial" panose="020B0604020202020204" pitchFamily="34" charset="0"/>
                <a:cs typeface="Arial" panose="020B0604020202020204" pitchFamily="34" charset="0"/>
                <a:hlinkClick r:id="rId7"/>
              </a:rPr>
              <a:t>https://ssologin.prudential.com/app/retirementrba/Login.fcc</a:t>
            </a:r>
            <a:endParaRPr lang="en-US"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753785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7F86998-8BEA-4232-B8F9-9514E02036CD}"/>
              </a:ext>
            </a:extLst>
          </p:cNvPr>
          <p:cNvSpPr txBox="1"/>
          <p:nvPr/>
        </p:nvSpPr>
        <p:spPr>
          <a:xfrm>
            <a:off x="127592" y="941233"/>
            <a:ext cx="10450762" cy="6032421"/>
          </a:xfrm>
          <a:prstGeom prst="rect">
            <a:avLst/>
          </a:prstGeom>
          <a:noFill/>
        </p:spPr>
        <p:txBody>
          <a:bodyPr wrap="square" rtlCol="0">
            <a:spAutoFit/>
          </a:bodyPr>
          <a:lstStyle/>
          <a:p>
            <a:pPr algn="ctr"/>
            <a:r>
              <a:rPr lang="en-US" sz="1600" u="sng" dirty="0">
                <a:solidFill>
                  <a:srgbClr val="33485D"/>
                </a:solidFill>
                <a:latin typeface="Arial" panose="020B0604020202020204" pitchFamily="34" charset="0"/>
                <a:cs typeface="Arial" panose="020B0604020202020204" pitchFamily="34" charset="0"/>
              </a:rPr>
              <a:t>DIT HUMAN RESOURCES</a:t>
            </a:r>
          </a:p>
          <a:p>
            <a:pPr algn="ctr"/>
            <a:endParaRPr lang="en-US" sz="1600" u="sng" dirty="0">
              <a:solidFill>
                <a:srgbClr val="33485D"/>
              </a:solidFill>
              <a:latin typeface="Arial" panose="020B0604020202020204" pitchFamily="34" charset="0"/>
              <a:cs typeface="Arial" panose="020B0604020202020204" pitchFamily="34" charset="0"/>
            </a:endParaRPr>
          </a:p>
          <a:p>
            <a:r>
              <a:rPr lang="en-US" sz="1600" dirty="0">
                <a:solidFill>
                  <a:srgbClr val="33485D"/>
                </a:solidFill>
                <a:latin typeface="Arial" panose="020B0604020202020204" pitchFamily="34" charset="0"/>
                <a:cs typeface="Arial" panose="020B0604020202020204" pitchFamily="34" charset="0"/>
              </a:rPr>
              <a:t>Joey Harrison			DIT HR Director			919-754-6575		 </a:t>
            </a:r>
          </a:p>
          <a:p>
            <a:r>
              <a:rPr lang="en-US" sz="1600" dirty="0">
                <a:solidFill>
                  <a:srgbClr val="33485D"/>
                </a:solidFill>
                <a:latin typeface="Arial" panose="020B0604020202020204" pitchFamily="34" charset="0"/>
                <a:cs typeface="Arial" panose="020B0604020202020204" pitchFamily="34" charset="0"/>
              </a:rPr>
              <a:t>Angela McCray </a:t>
            </a:r>
            <a:r>
              <a:rPr lang="en-US" dirty="0">
                <a:solidFill>
                  <a:srgbClr val="33485D"/>
                </a:solidFill>
                <a:latin typeface="Arial" panose="020B0604020202020204" pitchFamily="34" charset="0"/>
                <a:cs typeface="Arial" panose="020B0604020202020204" pitchFamily="34" charset="0"/>
              </a:rPr>
              <a:t>			</a:t>
            </a:r>
            <a:r>
              <a:rPr lang="en-US" sz="1600" dirty="0">
                <a:solidFill>
                  <a:srgbClr val="33485D"/>
                </a:solidFill>
                <a:latin typeface="Arial" panose="020B0604020202020204" pitchFamily="34" charset="0"/>
                <a:cs typeface="Arial" panose="020B0604020202020204" pitchFamily="34" charset="0"/>
              </a:rPr>
              <a:t>Class/Comp/Recruitment Manager 	919-754-6389</a:t>
            </a:r>
          </a:p>
          <a:p>
            <a:r>
              <a:rPr lang="en-US" sz="1600" dirty="0">
                <a:solidFill>
                  <a:srgbClr val="33485D"/>
                </a:solidFill>
                <a:latin typeface="Arial" panose="020B0604020202020204" pitchFamily="34" charset="0"/>
                <a:cs typeface="Arial" panose="020B0604020202020204" pitchFamily="34" charset="0"/>
              </a:rPr>
              <a:t>Daphine Richardson		ER/EEO/Benefits/LMS Manager	919-754-6339</a:t>
            </a:r>
          </a:p>
          <a:p>
            <a:r>
              <a:rPr lang="en-US" sz="1600" dirty="0">
                <a:solidFill>
                  <a:srgbClr val="33485D"/>
                </a:solidFill>
                <a:latin typeface="Arial" panose="020B0604020202020204" pitchFamily="34" charset="0"/>
                <a:cs typeface="Arial" panose="020B0604020202020204" pitchFamily="34" charset="0"/>
              </a:rPr>
              <a:t>David Gaines			Classification  			919-754-6617</a:t>
            </a:r>
          </a:p>
          <a:p>
            <a:r>
              <a:rPr lang="en-US" sz="1600" dirty="0">
                <a:solidFill>
                  <a:srgbClr val="33485D"/>
                </a:solidFill>
                <a:latin typeface="Arial" panose="020B0604020202020204" pitchFamily="34" charset="0"/>
                <a:cs typeface="Arial" panose="020B0604020202020204" pitchFamily="34" charset="0"/>
              </a:rPr>
              <a:t>Kim Sprague			Recruitment and Salary Admin.  	919-754-6708</a:t>
            </a:r>
          </a:p>
          <a:p>
            <a:r>
              <a:rPr lang="en-US" sz="1600" dirty="0">
                <a:solidFill>
                  <a:srgbClr val="33485D"/>
                </a:solidFill>
                <a:latin typeface="Arial" panose="020B0604020202020204" pitchFamily="34" charset="0"/>
                <a:cs typeface="Arial" panose="020B0604020202020204" pitchFamily="34" charset="0"/>
              </a:rPr>
              <a:t>Winky Guan			Recruitment and Salary Admin  	919-754-6439</a:t>
            </a:r>
          </a:p>
          <a:p>
            <a:r>
              <a:rPr lang="en-US" sz="1600" dirty="0">
                <a:solidFill>
                  <a:srgbClr val="33485D"/>
                </a:solidFill>
                <a:latin typeface="Arial" panose="020B0604020202020204" pitchFamily="34" charset="0"/>
                <a:cs typeface="Arial" panose="020B0604020202020204" pitchFamily="34" charset="0"/>
              </a:rPr>
              <a:t>Evangeline Phillips			Employee Relations  		919-754-6384</a:t>
            </a:r>
          </a:p>
          <a:p>
            <a:r>
              <a:rPr lang="en-US" sz="1600" dirty="0">
                <a:solidFill>
                  <a:srgbClr val="33485D"/>
                </a:solidFill>
                <a:latin typeface="Arial" panose="020B0604020202020204" pitchFamily="34" charset="0"/>
                <a:cs typeface="Arial" panose="020B0604020202020204" pitchFamily="34" charset="0"/>
              </a:rPr>
              <a:t>Veronica Watson			Benefits  				919-754-6396</a:t>
            </a:r>
          </a:p>
          <a:p>
            <a:r>
              <a:rPr lang="en-US" sz="1600" dirty="0">
                <a:solidFill>
                  <a:srgbClr val="33485D"/>
                </a:solidFill>
                <a:latin typeface="Arial" panose="020B0604020202020204" pitchFamily="34" charset="0"/>
                <a:cs typeface="Arial" panose="020B0604020202020204" pitchFamily="34" charset="0"/>
              </a:rPr>
              <a:t>Jennifer Yon-Utley			Files, Onboarding/Offboarding  	919-754-6366</a:t>
            </a:r>
          </a:p>
          <a:p>
            <a:r>
              <a:rPr lang="en-US" sz="1600" dirty="0">
                <a:solidFill>
                  <a:srgbClr val="33485D"/>
                </a:solidFill>
                <a:latin typeface="Arial" panose="020B0604020202020204" pitchFamily="34" charset="0"/>
                <a:cs typeface="Arial" panose="020B0604020202020204" pitchFamily="34" charset="0"/>
              </a:rPr>
              <a:t>Sabrina Bridges			Training/LMS   			919-754-6392</a:t>
            </a:r>
          </a:p>
          <a:p>
            <a:r>
              <a:rPr lang="en-US" sz="1600" dirty="0">
                <a:solidFill>
                  <a:srgbClr val="33485D"/>
                </a:solidFill>
                <a:latin typeface="Arial" panose="020B0604020202020204" pitchFamily="34" charset="0"/>
                <a:cs typeface="Arial" panose="020B0604020202020204" pitchFamily="34" charset="0"/>
              </a:rPr>
              <a:t>Deanna Putney			NCVIP  				919-754-6381</a:t>
            </a:r>
          </a:p>
          <a:p>
            <a:r>
              <a:rPr lang="en-US" sz="1600" dirty="0">
                <a:solidFill>
                  <a:srgbClr val="33485D"/>
                </a:solidFill>
                <a:latin typeface="Arial" panose="020B0604020202020204" pitchFamily="34" charset="0"/>
                <a:cs typeface="Arial" panose="020B0604020202020204" pitchFamily="34" charset="0"/>
              </a:rPr>
              <a:t>Lorrie Goldsmith			Optimization  			919-754-6606</a:t>
            </a:r>
          </a:p>
          <a:p>
            <a:endParaRPr lang="en-US" sz="1600" dirty="0">
              <a:solidFill>
                <a:srgbClr val="33485D"/>
              </a:solidFill>
              <a:latin typeface="Arial" panose="020B0604020202020204" pitchFamily="34" charset="0"/>
              <a:cs typeface="Arial" panose="020B0604020202020204" pitchFamily="34" charset="0"/>
            </a:endParaRPr>
          </a:p>
          <a:p>
            <a:pPr algn="ctr"/>
            <a:r>
              <a:rPr lang="en-US" sz="1600" u="sng" dirty="0">
                <a:solidFill>
                  <a:srgbClr val="33485D"/>
                </a:solidFill>
                <a:latin typeface="Arial" panose="020B0604020202020204" pitchFamily="34" charset="0"/>
                <a:cs typeface="Arial" panose="020B0604020202020204" pitchFamily="34" charset="0"/>
              </a:rPr>
              <a:t>DIT PAYROLL / TIME</a:t>
            </a:r>
          </a:p>
          <a:p>
            <a:pPr algn="ctr"/>
            <a:endParaRPr lang="en-US" sz="1600" u="sng" dirty="0">
              <a:solidFill>
                <a:srgbClr val="33485D"/>
              </a:solidFill>
              <a:latin typeface="Arial" panose="020B0604020202020204" pitchFamily="34" charset="0"/>
              <a:cs typeface="Arial" panose="020B0604020202020204" pitchFamily="34" charset="0"/>
            </a:endParaRPr>
          </a:p>
          <a:p>
            <a:r>
              <a:rPr lang="en-US" sz="1600" dirty="0">
                <a:solidFill>
                  <a:srgbClr val="33485D"/>
                </a:solidFill>
                <a:latin typeface="Arial" panose="020B0604020202020204" pitchFamily="34" charset="0"/>
                <a:cs typeface="Arial" panose="020B0604020202020204" pitchFamily="34" charset="0"/>
              </a:rPr>
              <a:t>Ron Jackson			Senior Budget Analyst 		919-754-6525</a:t>
            </a:r>
          </a:p>
          <a:p>
            <a:r>
              <a:rPr lang="en-US" sz="1600" dirty="0">
                <a:solidFill>
                  <a:srgbClr val="33485D"/>
                </a:solidFill>
                <a:latin typeface="Arial" panose="020B0604020202020204" pitchFamily="34" charset="0"/>
                <a:cs typeface="Arial" panose="020B0604020202020204" pitchFamily="34" charset="0"/>
              </a:rPr>
              <a:t>Gloria Williams			Payroll Accountant 			919-754-6738</a:t>
            </a:r>
          </a:p>
          <a:p>
            <a:r>
              <a:rPr lang="en-US" sz="1600" dirty="0">
                <a:solidFill>
                  <a:srgbClr val="33485D"/>
                </a:solidFill>
                <a:latin typeface="Arial" panose="020B0604020202020204" pitchFamily="34" charset="0"/>
                <a:cs typeface="Arial" panose="020B0604020202020204" pitchFamily="34" charset="0"/>
              </a:rPr>
              <a:t>Sarah Lang 			Payroll Accountant 			919-754-6711</a:t>
            </a:r>
          </a:p>
          <a:p>
            <a:endParaRPr lang="en-US" sz="1600" dirty="0">
              <a:solidFill>
                <a:srgbClr val="FF0000"/>
              </a:solidFill>
            </a:endParaRPr>
          </a:p>
          <a:p>
            <a:pPr algn="ctr"/>
            <a:r>
              <a:rPr lang="en-US" sz="1600" b="1" dirty="0" err="1">
                <a:solidFill>
                  <a:srgbClr val="33485D"/>
                </a:solidFill>
                <a:latin typeface="Arial" panose="020B0604020202020204" pitchFamily="34" charset="0"/>
                <a:cs typeface="Arial" panose="020B0604020202020204" pitchFamily="34" charset="0"/>
              </a:rPr>
              <a:t>DIT.Optimization-HR@nc.gov</a:t>
            </a:r>
            <a:r>
              <a:rPr lang="en-US" sz="1600" b="1" dirty="0">
                <a:solidFill>
                  <a:srgbClr val="33485D"/>
                </a:solidFill>
                <a:latin typeface="Arial" panose="020B0604020202020204" pitchFamily="34" charset="0"/>
                <a:cs typeface="Arial" panose="020B0604020202020204" pitchFamily="34" charset="0"/>
              </a:rPr>
              <a:t> – Questions related to Optimization/HR </a:t>
            </a:r>
          </a:p>
          <a:p>
            <a:endParaRPr lang="en-US" sz="1600" dirty="0">
              <a:solidFill>
                <a:srgbClr val="FF0000"/>
              </a:solidFill>
            </a:endParaRPr>
          </a:p>
          <a:p>
            <a:r>
              <a:rPr lang="en-US" sz="1600" dirty="0">
                <a:solidFill>
                  <a:srgbClr val="FF0000"/>
                </a:solidFill>
              </a:rPr>
              <a:t> </a:t>
            </a:r>
          </a:p>
        </p:txBody>
      </p:sp>
      <p:sp>
        <p:nvSpPr>
          <p:cNvPr id="4" name="Rectangle 3">
            <a:extLst>
              <a:ext uri="{FF2B5EF4-FFF2-40B4-BE49-F238E27FC236}">
                <a16:creationId xmlns:a16="http://schemas.microsoft.com/office/drawing/2014/main" id="{33F99E71-B872-5846-A034-819D4CF9551F}"/>
              </a:ext>
            </a:extLst>
          </p:cNvPr>
          <p:cNvSpPr/>
          <p:nvPr/>
        </p:nvSpPr>
        <p:spPr>
          <a:xfrm>
            <a:off x="775207" y="207020"/>
            <a:ext cx="5057795" cy="1323439"/>
          </a:xfrm>
          <a:prstGeom prst="rect">
            <a:avLst/>
          </a:prstGeom>
        </p:spPr>
        <p:txBody>
          <a:bodyPr wrap="none">
            <a:spAutoFit/>
          </a:bodyPr>
          <a:lstStyle/>
          <a:p>
            <a:pPr>
              <a:defRPr sz="2800" b="1">
                <a:solidFill>
                  <a:schemeClr val="accent3"/>
                </a:solidFill>
              </a:defRPr>
            </a:pPr>
            <a:r>
              <a:rPr lang="en-US" sz="4000" dirty="0">
                <a:solidFill>
                  <a:srgbClr val="0F3C61"/>
                </a:solidFill>
                <a:latin typeface="Arial" charset="0"/>
                <a:ea typeface="Arial" charset="0"/>
                <a:cs typeface="Arial" charset="0"/>
              </a:rPr>
              <a:t>Contact Information</a:t>
            </a:r>
          </a:p>
          <a:p>
            <a:pPr>
              <a:defRPr sz="2800" b="1">
                <a:solidFill>
                  <a:schemeClr val="accent3"/>
                </a:solidFill>
              </a:defRPr>
            </a:pPr>
            <a:endParaRPr lang="en-US" sz="4000" dirty="0">
              <a:solidFill>
                <a:srgbClr val="0F3C61"/>
              </a:solidFill>
              <a:latin typeface="Arial" charset="0"/>
              <a:ea typeface="Arial" charset="0"/>
              <a:cs typeface="Arial" charset="0"/>
            </a:endParaRPr>
          </a:p>
        </p:txBody>
      </p:sp>
    </p:spTree>
    <p:extLst>
      <p:ext uri="{BB962C8B-B14F-4D97-AF65-F5344CB8AC3E}">
        <p14:creationId xmlns:p14="http://schemas.microsoft.com/office/powerpoint/2010/main" val="1727147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64E133E-683B-8745-BEA9-B419D19CDCC2}"/>
              </a:ext>
            </a:extLst>
          </p:cNvPr>
          <p:cNvPicPr>
            <a:picLocks noChangeAspect="1"/>
          </p:cNvPicPr>
          <p:nvPr/>
        </p:nvPicPr>
        <p:blipFill>
          <a:blip r:embed="rId3"/>
          <a:stretch>
            <a:fillRect/>
          </a:stretch>
        </p:blipFill>
        <p:spPr>
          <a:xfrm>
            <a:off x="10653486" y="5246916"/>
            <a:ext cx="1538514" cy="1538514"/>
          </a:xfrm>
          <a:prstGeom prst="rect">
            <a:avLst/>
          </a:prstGeom>
        </p:spPr>
      </p:pic>
      <p:sp>
        <p:nvSpPr>
          <p:cNvPr id="5" name="Rectangle 4">
            <a:extLst>
              <a:ext uri="{FF2B5EF4-FFF2-40B4-BE49-F238E27FC236}">
                <a16:creationId xmlns:a16="http://schemas.microsoft.com/office/drawing/2014/main" id="{205A6E14-1441-3E48-B79C-FF63179B035C}"/>
              </a:ext>
            </a:extLst>
          </p:cNvPr>
          <p:cNvSpPr/>
          <p:nvPr/>
        </p:nvSpPr>
        <p:spPr>
          <a:xfrm>
            <a:off x="775207" y="207020"/>
            <a:ext cx="6538970" cy="707886"/>
          </a:xfrm>
          <a:prstGeom prst="rect">
            <a:avLst/>
          </a:prstGeom>
        </p:spPr>
        <p:txBody>
          <a:bodyPr wrap="none">
            <a:spAutoFit/>
          </a:bodyPr>
          <a:lstStyle/>
          <a:p>
            <a:pPr>
              <a:defRPr sz="2800" b="1">
                <a:solidFill>
                  <a:schemeClr val="accent3"/>
                </a:solidFill>
              </a:defRPr>
            </a:pPr>
            <a:r>
              <a:rPr lang="en-US" sz="4000" dirty="0">
                <a:solidFill>
                  <a:srgbClr val="0F3C61"/>
                </a:solidFill>
                <a:latin typeface="Arial" charset="0"/>
                <a:ea typeface="Arial" charset="0"/>
                <a:cs typeface="Arial" charset="0"/>
              </a:rPr>
              <a:t>NC DIT Human Resources</a:t>
            </a:r>
          </a:p>
        </p:txBody>
      </p:sp>
      <p:sp>
        <p:nvSpPr>
          <p:cNvPr id="2" name="TextBox 1">
            <a:extLst>
              <a:ext uri="{FF2B5EF4-FFF2-40B4-BE49-F238E27FC236}">
                <a16:creationId xmlns:a16="http://schemas.microsoft.com/office/drawing/2014/main" id="{A3E5AFCF-8AE7-1A41-8EEE-2169003214EA}"/>
              </a:ext>
            </a:extLst>
          </p:cNvPr>
          <p:cNvSpPr txBox="1"/>
          <p:nvPr/>
        </p:nvSpPr>
        <p:spPr>
          <a:xfrm>
            <a:off x="775206" y="936421"/>
            <a:ext cx="9878279" cy="584775"/>
          </a:xfrm>
          <a:prstGeom prst="rect">
            <a:avLst/>
          </a:prstGeom>
          <a:noFill/>
        </p:spPr>
        <p:txBody>
          <a:bodyPr wrap="square" rtlCol="0">
            <a:spAutoFit/>
          </a:bodyPr>
          <a:lstStyle/>
          <a:p>
            <a:r>
              <a:rPr lang="en-US" sz="1600" b="1" dirty="0">
                <a:solidFill>
                  <a:srgbClr val="397AAC"/>
                </a:solidFill>
                <a:latin typeface="Arial" panose="020B0604020202020204" pitchFamily="34" charset="0"/>
                <a:cs typeface="Arial" panose="020B0604020202020204" pitchFamily="34" charset="0"/>
              </a:rPr>
              <a:t>Please feel free to contact us with any questions and concerns regarding IT Optimization at </a:t>
            </a:r>
            <a:r>
              <a:rPr lang="en-US" sz="1600" b="1" dirty="0">
                <a:solidFill>
                  <a:srgbClr val="397AAC"/>
                </a:solidFill>
                <a:latin typeface="Arial" panose="020B0604020202020204" pitchFamily="34" charset="0"/>
                <a:cs typeface="Arial" panose="020B0604020202020204" pitchFamily="34" charset="0"/>
                <a:hlinkClick r:id="rId4"/>
              </a:rPr>
              <a:t>DIT.Optimization-HR@nc.gov</a:t>
            </a:r>
            <a:endParaRPr lang="en-US" sz="1600" b="1" dirty="0">
              <a:solidFill>
                <a:srgbClr val="397AAC"/>
              </a:solidFill>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337E0F05-7CD6-3B4E-A6E9-5873C7731032}"/>
              </a:ext>
            </a:extLst>
          </p:cNvPr>
          <p:cNvSpPr/>
          <p:nvPr/>
        </p:nvSpPr>
        <p:spPr>
          <a:xfrm>
            <a:off x="775203" y="1824117"/>
            <a:ext cx="7838467" cy="5324535"/>
          </a:xfrm>
          <a:prstGeom prst="rect">
            <a:avLst/>
          </a:prstGeom>
        </p:spPr>
        <p:txBody>
          <a:bodyPr wrap="square">
            <a:spAutoFit/>
          </a:bodyPr>
          <a:lstStyle/>
          <a:p>
            <a:r>
              <a:rPr lang="en-US" sz="2000" b="1" dirty="0">
                <a:solidFill>
                  <a:srgbClr val="33485D"/>
                </a:solidFill>
                <a:latin typeface="Arial" panose="020B0604020202020204" pitchFamily="34" charset="0"/>
                <a:cs typeface="Arial" panose="020B0604020202020204" pitchFamily="34" charset="0"/>
              </a:rPr>
              <a:t>DPS Optimization Website</a:t>
            </a:r>
          </a:p>
          <a:p>
            <a:endParaRPr lang="en-US" sz="2000" b="1" dirty="0">
              <a:solidFill>
                <a:srgbClr val="33485D"/>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dirty="0">
                <a:solidFill>
                  <a:srgbClr val="33485D"/>
                </a:solidFill>
                <a:latin typeface="Arial" panose="020B0604020202020204" pitchFamily="34" charset="0"/>
                <a:cs typeface="Arial" panose="020B0604020202020204" pitchFamily="34" charset="0"/>
                <a:hlinkClick r:id="rId5"/>
              </a:rPr>
              <a:t>https://it.nc.gov/programs/optimization/dps</a:t>
            </a:r>
            <a:endParaRPr lang="en-US" dirty="0">
              <a:solidFill>
                <a:srgbClr val="33485D"/>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endParaRPr lang="en-US" sz="2000" b="1" dirty="0">
              <a:solidFill>
                <a:srgbClr val="33485D"/>
              </a:solidFill>
              <a:latin typeface="Arial" panose="020B0604020202020204" pitchFamily="34" charset="0"/>
              <a:cs typeface="Arial" panose="020B0604020202020204" pitchFamily="34" charset="0"/>
            </a:endParaRPr>
          </a:p>
          <a:p>
            <a:r>
              <a:rPr lang="en-US" sz="2000" b="1" dirty="0">
                <a:solidFill>
                  <a:srgbClr val="33485D"/>
                </a:solidFill>
                <a:latin typeface="Arial" panose="020B0604020202020204" pitchFamily="34" charset="0"/>
                <a:cs typeface="Arial" panose="020B0604020202020204" pitchFamily="34" charset="0"/>
              </a:rPr>
              <a:t>Additional Useful Links</a:t>
            </a:r>
          </a:p>
          <a:p>
            <a:pPr marL="285750" indent="-285750">
              <a:buFont typeface="Arial" panose="020B0604020202020204" pitchFamily="34" charset="0"/>
              <a:buChar char="•"/>
            </a:pPr>
            <a:endParaRPr lang="en-US" sz="14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hlinkClick r:id="rId6"/>
              </a:rPr>
              <a:t>http://it.nc.gov/dit-dps-hr-documents-0</a:t>
            </a:r>
            <a:endParaRPr lang="en-US"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hlinkClick r:id="rId7"/>
              </a:rPr>
              <a:t>https://www.irs.gov/individuals/irs-withholding-calculator</a:t>
            </a:r>
            <a:endParaRPr lang="en-US"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hlinkClick r:id="rId8"/>
              </a:rPr>
              <a:t>https://ncadmin.nc.gov/government-agencies/parking-government-agencies/parking-resources/faqs-for-employees</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pPr algn="ctr"/>
            <a:endParaRPr lang="en-US" sz="1400" dirty="0">
              <a:latin typeface="Arial" panose="020B0604020202020204" pitchFamily="34" charset="0"/>
              <a:cs typeface="Arial" panose="020B0604020202020204" pitchFamily="34" charset="0"/>
            </a:endParaRPr>
          </a:p>
          <a:p>
            <a:r>
              <a:rPr lang="en-US" sz="2000" b="1" dirty="0">
                <a:solidFill>
                  <a:srgbClr val="33485D"/>
                </a:solidFill>
                <a:latin typeface="Arial" panose="020B0604020202020204" pitchFamily="34" charset="0"/>
                <a:cs typeface="Arial" panose="020B0604020202020204" pitchFamily="34" charset="0"/>
              </a:rPr>
              <a:t>HR/Payroll Questions:</a:t>
            </a:r>
          </a:p>
          <a:p>
            <a:endParaRPr lang="en-US" sz="2000" b="1" dirty="0">
              <a:solidFill>
                <a:srgbClr val="33485D"/>
              </a:solidFill>
              <a:latin typeface="Arial" panose="020B0604020202020204" pitchFamily="34" charset="0"/>
              <a:cs typeface="Arial" panose="020B0604020202020204" pitchFamily="34" charset="0"/>
            </a:endParaRPr>
          </a:p>
          <a:p>
            <a:r>
              <a:rPr lang="en-US" sz="1400" dirty="0">
                <a:solidFill>
                  <a:srgbClr val="33485D"/>
                </a:solidFill>
                <a:latin typeface="Arial" panose="020B0604020202020204" pitchFamily="34" charset="0"/>
                <a:cs typeface="Arial" panose="020B0604020202020204" pitchFamily="34" charset="0"/>
              </a:rPr>
              <a:t>BEST Shared Services</a:t>
            </a:r>
          </a:p>
          <a:p>
            <a:r>
              <a:rPr lang="en-US" sz="1400" dirty="0">
                <a:solidFill>
                  <a:srgbClr val="33485D"/>
                </a:solidFill>
                <a:latin typeface="Arial" panose="020B0604020202020204" pitchFamily="34" charset="0"/>
                <a:cs typeface="Arial" panose="020B0604020202020204" pitchFamily="34" charset="0"/>
              </a:rPr>
              <a:t>(919) 707-0707</a:t>
            </a:r>
          </a:p>
          <a:p>
            <a:r>
              <a:rPr lang="en-US" sz="1400" dirty="0">
                <a:solidFill>
                  <a:srgbClr val="33485D"/>
                </a:solidFill>
                <a:latin typeface="Arial" panose="020B0604020202020204" pitchFamily="34" charset="0"/>
                <a:cs typeface="Arial" panose="020B0604020202020204" pitchFamily="34" charset="0"/>
              </a:rPr>
              <a:t>866-622-3784</a:t>
            </a:r>
          </a:p>
          <a:p>
            <a:r>
              <a:rPr lang="en-US" sz="1400" dirty="0">
                <a:solidFill>
                  <a:srgbClr val="33485D"/>
                </a:solidFill>
                <a:latin typeface="Arial" panose="020B0604020202020204" pitchFamily="34" charset="0"/>
                <a:cs typeface="Arial" panose="020B0604020202020204" pitchFamily="34" charset="0"/>
              </a:rPr>
              <a:t>Hours: Mon-Fri 8:00 AM - 5:00 PM</a:t>
            </a:r>
          </a:p>
          <a:p>
            <a:r>
              <a:rPr lang="en-US" sz="1400" dirty="0">
                <a:latin typeface="Arial" panose="020B0604020202020204" pitchFamily="34" charset="0"/>
                <a:cs typeface="Arial" panose="020B0604020202020204" pitchFamily="34" charset="0"/>
                <a:hlinkClick r:id="rId9"/>
              </a:rPr>
              <a:t>best@osc.nc.gov</a:t>
            </a:r>
            <a:endParaRPr lang="en-US" sz="1400" dirty="0">
              <a:latin typeface="Arial" panose="020B0604020202020204" pitchFamily="34" charset="0"/>
              <a:cs typeface="Arial" panose="020B0604020202020204" pitchFamily="34" charset="0"/>
            </a:endParaRPr>
          </a:p>
          <a:p>
            <a:endParaRPr lang="en-US"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117311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198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64E133E-683B-8745-BEA9-B419D19CDCC2}"/>
              </a:ext>
            </a:extLst>
          </p:cNvPr>
          <p:cNvPicPr>
            <a:picLocks noChangeAspect="1"/>
          </p:cNvPicPr>
          <p:nvPr/>
        </p:nvPicPr>
        <p:blipFill>
          <a:blip r:embed="rId2"/>
          <a:stretch>
            <a:fillRect/>
          </a:stretch>
        </p:blipFill>
        <p:spPr>
          <a:xfrm>
            <a:off x="10653486" y="5246916"/>
            <a:ext cx="1538514" cy="1538514"/>
          </a:xfrm>
          <a:prstGeom prst="rect">
            <a:avLst/>
          </a:prstGeom>
        </p:spPr>
      </p:pic>
      <p:sp>
        <p:nvSpPr>
          <p:cNvPr id="5" name="Rectangle 4">
            <a:extLst>
              <a:ext uri="{FF2B5EF4-FFF2-40B4-BE49-F238E27FC236}">
                <a16:creationId xmlns:a16="http://schemas.microsoft.com/office/drawing/2014/main" id="{205A6E14-1441-3E48-B79C-FF63179B035C}"/>
              </a:ext>
            </a:extLst>
          </p:cNvPr>
          <p:cNvSpPr/>
          <p:nvPr/>
        </p:nvSpPr>
        <p:spPr>
          <a:xfrm>
            <a:off x="775207" y="207020"/>
            <a:ext cx="7308411" cy="707886"/>
          </a:xfrm>
          <a:prstGeom prst="rect">
            <a:avLst/>
          </a:prstGeom>
        </p:spPr>
        <p:txBody>
          <a:bodyPr wrap="none">
            <a:spAutoFit/>
          </a:bodyPr>
          <a:lstStyle/>
          <a:p>
            <a:pPr>
              <a:defRPr sz="2800" b="1">
                <a:solidFill>
                  <a:schemeClr val="accent3"/>
                </a:solidFill>
              </a:defRPr>
            </a:pPr>
            <a:r>
              <a:rPr lang="en-US" sz="4000" dirty="0">
                <a:solidFill>
                  <a:srgbClr val="0F3C61"/>
                </a:solidFill>
                <a:latin typeface="Arial" charset="0"/>
                <a:ea typeface="Arial" charset="0"/>
                <a:cs typeface="Arial" charset="0"/>
              </a:rPr>
              <a:t>NC DIT Executive Leadership</a:t>
            </a:r>
          </a:p>
        </p:txBody>
      </p:sp>
      <p:sp>
        <p:nvSpPr>
          <p:cNvPr id="6" name="Rectangle 5">
            <a:extLst>
              <a:ext uri="{FF2B5EF4-FFF2-40B4-BE49-F238E27FC236}">
                <a16:creationId xmlns:a16="http://schemas.microsoft.com/office/drawing/2014/main" id="{1490544E-91C1-5E4D-8183-D648989177E9}"/>
              </a:ext>
            </a:extLst>
          </p:cNvPr>
          <p:cNvSpPr/>
          <p:nvPr/>
        </p:nvSpPr>
        <p:spPr>
          <a:xfrm>
            <a:off x="377659" y="1100355"/>
            <a:ext cx="3058851" cy="523220"/>
          </a:xfrm>
          <a:prstGeom prst="rect">
            <a:avLst/>
          </a:prstGeom>
        </p:spPr>
        <p:txBody>
          <a:bodyPr wrap="none">
            <a:spAutoFit/>
          </a:bodyPr>
          <a:lstStyle/>
          <a:p>
            <a:pPr>
              <a:defRPr sz="2800" b="1">
                <a:solidFill>
                  <a:schemeClr val="accent3"/>
                </a:solidFill>
              </a:defRPr>
            </a:pPr>
            <a:r>
              <a:rPr lang="en-US" sz="2800" dirty="0">
                <a:solidFill>
                  <a:srgbClr val="397AAC"/>
                </a:solidFill>
                <a:latin typeface="Arial" charset="0"/>
                <a:ea typeface="Arial" charset="0"/>
                <a:cs typeface="Arial" charset="0"/>
              </a:rPr>
              <a:t>Glenn Poplawski</a:t>
            </a:r>
          </a:p>
        </p:txBody>
      </p:sp>
      <p:sp>
        <p:nvSpPr>
          <p:cNvPr id="9" name="Rectangle 8">
            <a:extLst>
              <a:ext uri="{FF2B5EF4-FFF2-40B4-BE49-F238E27FC236}">
                <a16:creationId xmlns:a16="http://schemas.microsoft.com/office/drawing/2014/main" id="{20EFFEAD-2B6C-784D-9640-FC670BD8290D}"/>
              </a:ext>
            </a:extLst>
          </p:cNvPr>
          <p:cNvSpPr/>
          <p:nvPr/>
        </p:nvSpPr>
        <p:spPr>
          <a:xfrm>
            <a:off x="88232" y="4049605"/>
            <a:ext cx="3656945" cy="400110"/>
          </a:xfrm>
          <a:prstGeom prst="rect">
            <a:avLst/>
          </a:prstGeom>
        </p:spPr>
        <p:txBody>
          <a:bodyPr wrap="square">
            <a:spAutoFit/>
          </a:bodyPr>
          <a:lstStyle/>
          <a:p>
            <a:pPr algn="ctr"/>
            <a:r>
              <a:rPr lang="en-US" sz="2000" dirty="0">
                <a:solidFill>
                  <a:srgbClr val="002060"/>
                </a:solidFill>
                <a:latin typeface="Arial" panose="020B0604020202020204" pitchFamily="34" charset="0"/>
                <a:cs typeface="Arial" panose="020B0604020202020204" pitchFamily="34" charset="0"/>
              </a:rPr>
              <a:t>State Solutions Director</a:t>
            </a:r>
          </a:p>
        </p:txBody>
      </p:sp>
      <p:sp>
        <p:nvSpPr>
          <p:cNvPr id="7" name="Rectangle 6">
            <a:extLst>
              <a:ext uri="{FF2B5EF4-FFF2-40B4-BE49-F238E27FC236}">
                <a16:creationId xmlns:a16="http://schemas.microsoft.com/office/drawing/2014/main" id="{8DB85B47-C525-3F43-9187-B14E29262992}"/>
              </a:ext>
            </a:extLst>
          </p:cNvPr>
          <p:cNvSpPr/>
          <p:nvPr/>
        </p:nvSpPr>
        <p:spPr>
          <a:xfrm>
            <a:off x="4895676" y="1100355"/>
            <a:ext cx="2360967" cy="523220"/>
          </a:xfrm>
          <a:prstGeom prst="rect">
            <a:avLst/>
          </a:prstGeom>
        </p:spPr>
        <p:txBody>
          <a:bodyPr wrap="none">
            <a:spAutoFit/>
          </a:bodyPr>
          <a:lstStyle/>
          <a:p>
            <a:pPr>
              <a:defRPr sz="2800" b="1">
                <a:solidFill>
                  <a:schemeClr val="accent3"/>
                </a:solidFill>
              </a:defRPr>
            </a:pPr>
            <a:r>
              <a:rPr lang="en-US" sz="2800" dirty="0">
                <a:solidFill>
                  <a:srgbClr val="397AAC"/>
                </a:solidFill>
                <a:latin typeface="Arial" charset="0"/>
                <a:ea typeface="Arial" charset="0"/>
                <a:cs typeface="Arial" charset="0"/>
              </a:rPr>
              <a:t>Trevor Minor</a:t>
            </a:r>
          </a:p>
        </p:txBody>
      </p:sp>
      <p:sp>
        <p:nvSpPr>
          <p:cNvPr id="8" name="Rectangle 7">
            <a:extLst>
              <a:ext uri="{FF2B5EF4-FFF2-40B4-BE49-F238E27FC236}">
                <a16:creationId xmlns:a16="http://schemas.microsoft.com/office/drawing/2014/main" id="{88453CA6-C3A4-A949-AFC8-B1802D7F9015}"/>
              </a:ext>
            </a:extLst>
          </p:cNvPr>
          <p:cNvSpPr/>
          <p:nvPr/>
        </p:nvSpPr>
        <p:spPr>
          <a:xfrm>
            <a:off x="9015576" y="1100572"/>
            <a:ext cx="2440092" cy="523220"/>
          </a:xfrm>
          <a:prstGeom prst="rect">
            <a:avLst/>
          </a:prstGeom>
        </p:spPr>
        <p:txBody>
          <a:bodyPr wrap="none">
            <a:spAutoFit/>
          </a:bodyPr>
          <a:lstStyle/>
          <a:p>
            <a:pPr>
              <a:defRPr sz="2800" b="1">
                <a:solidFill>
                  <a:schemeClr val="accent3"/>
                </a:solidFill>
              </a:defRPr>
            </a:pPr>
            <a:r>
              <a:rPr lang="en-US" sz="2800" dirty="0">
                <a:solidFill>
                  <a:srgbClr val="397AAC"/>
                </a:solidFill>
                <a:latin typeface="Arial" charset="0"/>
                <a:ea typeface="Arial" charset="0"/>
                <a:cs typeface="Arial" charset="0"/>
              </a:rPr>
              <a:t>Sarah </a:t>
            </a:r>
            <a:r>
              <a:rPr lang="en-US" sz="2800" dirty="0" err="1">
                <a:solidFill>
                  <a:srgbClr val="397AAC"/>
                </a:solidFill>
                <a:latin typeface="Arial" charset="0"/>
                <a:ea typeface="Arial" charset="0"/>
                <a:cs typeface="Arial" charset="0"/>
              </a:rPr>
              <a:t>Porper</a:t>
            </a:r>
            <a:endParaRPr lang="en-US" sz="2800" dirty="0">
              <a:solidFill>
                <a:srgbClr val="397AAC"/>
              </a:solidFill>
              <a:latin typeface="Arial" charset="0"/>
              <a:ea typeface="Arial" charset="0"/>
              <a:cs typeface="Arial" charset="0"/>
            </a:endParaRPr>
          </a:p>
        </p:txBody>
      </p:sp>
      <p:sp>
        <p:nvSpPr>
          <p:cNvPr id="14" name="Rectangle 13">
            <a:extLst>
              <a:ext uri="{FF2B5EF4-FFF2-40B4-BE49-F238E27FC236}">
                <a16:creationId xmlns:a16="http://schemas.microsoft.com/office/drawing/2014/main" id="{BA8E6801-9346-334E-AB9F-BCDEA072E977}"/>
              </a:ext>
            </a:extLst>
          </p:cNvPr>
          <p:cNvSpPr/>
          <p:nvPr/>
        </p:nvSpPr>
        <p:spPr>
          <a:xfrm>
            <a:off x="4361989" y="4049605"/>
            <a:ext cx="3656945" cy="400110"/>
          </a:xfrm>
          <a:prstGeom prst="rect">
            <a:avLst/>
          </a:prstGeom>
        </p:spPr>
        <p:txBody>
          <a:bodyPr wrap="square">
            <a:spAutoFit/>
          </a:bodyPr>
          <a:lstStyle/>
          <a:p>
            <a:pPr algn="ctr"/>
            <a:r>
              <a:rPr lang="en-US" sz="2000" dirty="0">
                <a:solidFill>
                  <a:srgbClr val="002060"/>
                </a:solidFill>
                <a:latin typeface="Arial" panose="020B0604020202020204" pitchFamily="34" charset="0"/>
                <a:cs typeface="Arial" panose="020B0604020202020204" pitchFamily="34" charset="0"/>
              </a:rPr>
              <a:t>Chief Financial Officer</a:t>
            </a:r>
          </a:p>
        </p:txBody>
      </p:sp>
      <p:sp>
        <p:nvSpPr>
          <p:cNvPr id="15" name="Rectangle 14">
            <a:extLst>
              <a:ext uri="{FF2B5EF4-FFF2-40B4-BE49-F238E27FC236}">
                <a16:creationId xmlns:a16="http://schemas.microsoft.com/office/drawing/2014/main" id="{363DA96E-9BC0-A74C-BAFC-AE6C2C276164}"/>
              </a:ext>
            </a:extLst>
          </p:cNvPr>
          <p:cNvSpPr/>
          <p:nvPr/>
        </p:nvSpPr>
        <p:spPr>
          <a:xfrm>
            <a:off x="8407149" y="4049605"/>
            <a:ext cx="3656945" cy="400110"/>
          </a:xfrm>
          <a:prstGeom prst="rect">
            <a:avLst/>
          </a:prstGeom>
        </p:spPr>
        <p:txBody>
          <a:bodyPr wrap="square">
            <a:spAutoFit/>
          </a:bodyPr>
          <a:lstStyle/>
          <a:p>
            <a:pPr algn="ctr"/>
            <a:r>
              <a:rPr lang="en-US" sz="2000" dirty="0">
                <a:solidFill>
                  <a:srgbClr val="002060"/>
                </a:solidFill>
                <a:latin typeface="Arial" panose="020B0604020202020204" pitchFamily="34" charset="0"/>
                <a:cs typeface="Arial" panose="020B0604020202020204" pitchFamily="34" charset="0"/>
              </a:rPr>
              <a:t>State Strategy Officer</a:t>
            </a:r>
          </a:p>
        </p:txBody>
      </p:sp>
      <p:sp>
        <p:nvSpPr>
          <p:cNvPr id="16" name="Rectangle 15">
            <a:extLst>
              <a:ext uri="{FF2B5EF4-FFF2-40B4-BE49-F238E27FC236}">
                <a16:creationId xmlns:a16="http://schemas.microsoft.com/office/drawing/2014/main" id="{5554F723-3594-7A43-AAAB-241DB371F7B7}"/>
              </a:ext>
            </a:extLst>
          </p:cNvPr>
          <p:cNvSpPr>
            <a:spLocks noChangeAspect="1"/>
          </p:cNvSpPr>
          <p:nvPr/>
        </p:nvSpPr>
        <p:spPr>
          <a:xfrm>
            <a:off x="729583" y="1809024"/>
            <a:ext cx="2374241" cy="2011680"/>
          </a:xfrm>
          <a:prstGeom prst="rect">
            <a:avLst/>
          </a:prstGeom>
          <a:blipFill rotWithShape="1">
            <a:blip r:embed="rId3"/>
            <a:srcRect/>
            <a:stretch>
              <a:fillRect l="-6000" r="-6000"/>
            </a:stretch>
          </a:blipFill>
        </p:spPr>
        <p:style>
          <a:lnRef idx="0">
            <a:schemeClr val="lt1">
              <a:hueOff val="0"/>
              <a:satOff val="0"/>
              <a:lumOff val="0"/>
              <a:alphaOff val="0"/>
            </a:schemeClr>
          </a:lnRef>
          <a:fillRef idx="1">
            <a:scrgbClr r="0" g="0" b="0"/>
          </a:fillRef>
          <a:effectRef idx="2">
            <a:schemeClr val="accent1">
              <a:tint val="50000"/>
              <a:hueOff val="0"/>
              <a:satOff val="0"/>
              <a:lumOff val="0"/>
              <a:alphaOff val="0"/>
            </a:schemeClr>
          </a:effectRef>
          <a:fontRef idx="minor">
            <a:schemeClr val="lt1">
              <a:hueOff val="0"/>
              <a:satOff val="0"/>
              <a:lumOff val="0"/>
              <a:alphaOff val="0"/>
            </a:schemeClr>
          </a:fontRef>
        </p:style>
      </p:sp>
      <p:sp>
        <p:nvSpPr>
          <p:cNvPr id="17" name="Rectangle 16">
            <a:extLst>
              <a:ext uri="{FF2B5EF4-FFF2-40B4-BE49-F238E27FC236}">
                <a16:creationId xmlns:a16="http://schemas.microsoft.com/office/drawing/2014/main" id="{C94D3C7E-4A33-7943-8682-F2853B11B267}"/>
              </a:ext>
            </a:extLst>
          </p:cNvPr>
          <p:cNvSpPr>
            <a:spLocks noChangeAspect="1"/>
          </p:cNvSpPr>
          <p:nvPr/>
        </p:nvSpPr>
        <p:spPr>
          <a:xfrm>
            <a:off x="5003342" y="1809024"/>
            <a:ext cx="2374241" cy="2011680"/>
          </a:xfrm>
          <a:prstGeom prst="rect">
            <a:avLst/>
          </a:prstGeom>
          <a:blipFill rotWithShape="1">
            <a:blip r:embed="rId4"/>
            <a:srcRect/>
            <a:stretch>
              <a:fillRect l="-6000" r="-6000"/>
            </a:stretch>
          </a:blipFill>
        </p:spPr>
        <p:style>
          <a:lnRef idx="0">
            <a:schemeClr val="lt1">
              <a:hueOff val="0"/>
              <a:satOff val="0"/>
              <a:lumOff val="0"/>
              <a:alphaOff val="0"/>
            </a:schemeClr>
          </a:lnRef>
          <a:fillRef idx="1">
            <a:scrgbClr r="0" g="0" b="0"/>
          </a:fillRef>
          <a:effectRef idx="2">
            <a:schemeClr val="accent1">
              <a:tint val="50000"/>
              <a:hueOff val="0"/>
              <a:satOff val="0"/>
              <a:lumOff val="0"/>
              <a:alphaOff val="0"/>
            </a:schemeClr>
          </a:effectRef>
          <a:fontRef idx="minor">
            <a:schemeClr val="lt1">
              <a:hueOff val="0"/>
              <a:satOff val="0"/>
              <a:lumOff val="0"/>
              <a:alphaOff val="0"/>
            </a:schemeClr>
          </a:fontRef>
        </p:style>
      </p:sp>
      <p:sp>
        <p:nvSpPr>
          <p:cNvPr id="18" name="Rectangle 17">
            <a:extLst>
              <a:ext uri="{FF2B5EF4-FFF2-40B4-BE49-F238E27FC236}">
                <a16:creationId xmlns:a16="http://schemas.microsoft.com/office/drawing/2014/main" id="{38031683-CA6A-9741-9F64-BEF85E432319}"/>
              </a:ext>
            </a:extLst>
          </p:cNvPr>
          <p:cNvSpPr>
            <a:spLocks noChangeAspect="1"/>
          </p:cNvSpPr>
          <p:nvPr/>
        </p:nvSpPr>
        <p:spPr>
          <a:xfrm>
            <a:off x="9048502" y="1809024"/>
            <a:ext cx="2374241" cy="2011680"/>
          </a:xfrm>
          <a:prstGeom prst="rect">
            <a:avLst/>
          </a:prstGeom>
          <a:blipFill rotWithShape="1">
            <a:blip r:embed="rId5"/>
            <a:srcRect/>
            <a:stretch>
              <a:fillRect l="-6000" r="-6000"/>
            </a:stretch>
          </a:blipFill>
        </p:spPr>
        <p:style>
          <a:lnRef idx="0">
            <a:schemeClr val="lt1">
              <a:hueOff val="0"/>
              <a:satOff val="0"/>
              <a:lumOff val="0"/>
              <a:alphaOff val="0"/>
            </a:schemeClr>
          </a:lnRef>
          <a:fillRef idx="1">
            <a:scrgbClr r="0" g="0" b="0"/>
          </a:fillRef>
          <a:effectRef idx="2">
            <a:schemeClr val="accent1">
              <a:tint val="50000"/>
              <a:hueOff val="0"/>
              <a:satOff val="0"/>
              <a:lumOff val="0"/>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23893654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64E133E-683B-8745-BEA9-B419D19CDCC2}"/>
              </a:ext>
            </a:extLst>
          </p:cNvPr>
          <p:cNvPicPr>
            <a:picLocks noChangeAspect="1"/>
          </p:cNvPicPr>
          <p:nvPr/>
        </p:nvPicPr>
        <p:blipFill>
          <a:blip r:embed="rId2"/>
          <a:stretch>
            <a:fillRect/>
          </a:stretch>
        </p:blipFill>
        <p:spPr>
          <a:xfrm>
            <a:off x="10653486" y="5246916"/>
            <a:ext cx="1538514" cy="1538514"/>
          </a:xfrm>
          <a:prstGeom prst="rect">
            <a:avLst/>
          </a:prstGeom>
        </p:spPr>
      </p:pic>
      <p:sp>
        <p:nvSpPr>
          <p:cNvPr id="5" name="Rectangle 4">
            <a:extLst>
              <a:ext uri="{FF2B5EF4-FFF2-40B4-BE49-F238E27FC236}">
                <a16:creationId xmlns:a16="http://schemas.microsoft.com/office/drawing/2014/main" id="{205A6E14-1441-3E48-B79C-FF63179B035C}"/>
              </a:ext>
            </a:extLst>
          </p:cNvPr>
          <p:cNvSpPr/>
          <p:nvPr/>
        </p:nvSpPr>
        <p:spPr>
          <a:xfrm>
            <a:off x="775207" y="207020"/>
            <a:ext cx="7308411" cy="707886"/>
          </a:xfrm>
          <a:prstGeom prst="rect">
            <a:avLst/>
          </a:prstGeom>
        </p:spPr>
        <p:txBody>
          <a:bodyPr wrap="none">
            <a:spAutoFit/>
          </a:bodyPr>
          <a:lstStyle/>
          <a:p>
            <a:pPr>
              <a:defRPr sz="2800" b="1">
                <a:solidFill>
                  <a:schemeClr val="accent3"/>
                </a:solidFill>
              </a:defRPr>
            </a:pPr>
            <a:r>
              <a:rPr lang="en-US" sz="4000" dirty="0">
                <a:solidFill>
                  <a:srgbClr val="0F3C61"/>
                </a:solidFill>
                <a:latin typeface="Arial" charset="0"/>
                <a:ea typeface="Arial" charset="0"/>
                <a:cs typeface="Arial" charset="0"/>
              </a:rPr>
              <a:t>NC DIT </a:t>
            </a:r>
            <a:r>
              <a:rPr lang="en-US" sz="4000">
                <a:solidFill>
                  <a:srgbClr val="0F3C61"/>
                </a:solidFill>
                <a:latin typeface="Arial" charset="0"/>
                <a:ea typeface="Arial" charset="0"/>
                <a:cs typeface="Arial" charset="0"/>
              </a:rPr>
              <a:t>Executive Leadership</a:t>
            </a:r>
            <a:endParaRPr lang="en-US" sz="4000" dirty="0">
              <a:solidFill>
                <a:srgbClr val="0F3C61"/>
              </a:solidFill>
              <a:latin typeface="Arial" charset="0"/>
              <a:ea typeface="Arial" charset="0"/>
              <a:cs typeface="Arial" charset="0"/>
            </a:endParaRPr>
          </a:p>
        </p:txBody>
      </p:sp>
      <p:sp>
        <p:nvSpPr>
          <p:cNvPr id="6" name="Rectangle 5">
            <a:extLst>
              <a:ext uri="{FF2B5EF4-FFF2-40B4-BE49-F238E27FC236}">
                <a16:creationId xmlns:a16="http://schemas.microsoft.com/office/drawing/2014/main" id="{1490544E-91C1-5E4D-8183-D648989177E9}"/>
              </a:ext>
            </a:extLst>
          </p:cNvPr>
          <p:cNvSpPr/>
          <p:nvPr/>
        </p:nvSpPr>
        <p:spPr>
          <a:xfrm>
            <a:off x="946982" y="1158642"/>
            <a:ext cx="2441694" cy="523220"/>
          </a:xfrm>
          <a:prstGeom prst="rect">
            <a:avLst/>
          </a:prstGeom>
        </p:spPr>
        <p:txBody>
          <a:bodyPr wrap="none">
            <a:spAutoFit/>
          </a:bodyPr>
          <a:lstStyle/>
          <a:p>
            <a:pPr>
              <a:defRPr sz="2800" b="1">
                <a:solidFill>
                  <a:schemeClr val="accent3"/>
                </a:solidFill>
              </a:defRPr>
            </a:pPr>
            <a:r>
              <a:rPr lang="en-US" sz="2800" dirty="0">
                <a:solidFill>
                  <a:srgbClr val="397AAC"/>
                </a:solidFill>
                <a:latin typeface="Arial" charset="0"/>
                <a:ea typeface="Arial" charset="0"/>
                <a:cs typeface="Arial" charset="0"/>
              </a:rPr>
              <a:t>Jon Minshew</a:t>
            </a:r>
          </a:p>
        </p:txBody>
      </p:sp>
      <p:sp>
        <p:nvSpPr>
          <p:cNvPr id="9" name="Rectangle 8">
            <a:extLst>
              <a:ext uri="{FF2B5EF4-FFF2-40B4-BE49-F238E27FC236}">
                <a16:creationId xmlns:a16="http://schemas.microsoft.com/office/drawing/2014/main" id="{20EFFEAD-2B6C-784D-9640-FC670BD8290D}"/>
              </a:ext>
            </a:extLst>
          </p:cNvPr>
          <p:cNvSpPr/>
          <p:nvPr/>
        </p:nvSpPr>
        <p:spPr>
          <a:xfrm>
            <a:off x="373082" y="4155239"/>
            <a:ext cx="3656945" cy="400110"/>
          </a:xfrm>
          <a:prstGeom prst="rect">
            <a:avLst/>
          </a:prstGeom>
        </p:spPr>
        <p:txBody>
          <a:bodyPr wrap="square">
            <a:spAutoFit/>
          </a:bodyPr>
          <a:lstStyle/>
          <a:p>
            <a:pPr algn="ctr"/>
            <a:r>
              <a:rPr lang="en-US" sz="2000" dirty="0">
                <a:solidFill>
                  <a:srgbClr val="002060"/>
                </a:solidFill>
                <a:latin typeface="Arial" panose="020B0604020202020204" pitchFamily="34" charset="0"/>
                <a:cs typeface="Arial" panose="020B0604020202020204" pitchFamily="34" charset="0"/>
              </a:rPr>
              <a:t>Chief Customer Officer</a:t>
            </a:r>
          </a:p>
        </p:txBody>
      </p:sp>
      <p:sp>
        <p:nvSpPr>
          <p:cNvPr id="7" name="Rectangle 6">
            <a:extLst>
              <a:ext uri="{FF2B5EF4-FFF2-40B4-BE49-F238E27FC236}">
                <a16:creationId xmlns:a16="http://schemas.microsoft.com/office/drawing/2014/main" id="{8DB85B47-C525-3F43-9187-B14E29262992}"/>
              </a:ext>
            </a:extLst>
          </p:cNvPr>
          <p:cNvSpPr/>
          <p:nvPr/>
        </p:nvSpPr>
        <p:spPr>
          <a:xfrm>
            <a:off x="5118534" y="1158642"/>
            <a:ext cx="1939955" cy="523220"/>
          </a:xfrm>
          <a:prstGeom prst="rect">
            <a:avLst/>
          </a:prstGeom>
        </p:spPr>
        <p:txBody>
          <a:bodyPr wrap="none">
            <a:spAutoFit/>
          </a:bodyPr>
          <a:lstStyle/>
          <a:p>
            <a:pPr>
              <a:defRPr sz="2800" b="1">
                <a:solidFill>
                  <a:schemeClr val="accent3"/>
                </a:solidFill>
              </a:defRPr>
            </a:pPr>
            <a:r>
              <a:rPr lang="en-US" sz="2800" dirty="0">
                <a:solidFill>
                  <a:srgbClr val="397AAC"/>
                </a:solidFill>
                <a:latin typeface="Arial" charset="0"/>
                <a:ea typeface="Arial" charset="0"/>
                <a:cs typeface="Arial" charset="0"/>
              </a:rPr>
              <a:t>Lori Fuller</a:t>
            </a:r>
          </a:p>
        </p:txBody>
      </p:sp>
      <p:sp>
        <p:nvSpPr>
          <p:cNvPr id="8" name="Rectangle 7">
            <a:extLst>
              <a:ext uri="{FF2B5EF4-FFF2-40B4-BE49-F238E27FC236}">
                <a16:creationId xmlns:a16="http://schemas.microsoft.com/office/drawing/2014/main" id="{88453CA6-C3A4-A949-AFC8-B1802D7F9015}"/>
              </a:ext>
            </a:extLst>
          </p:cNvPr>
          <p:cNvSpPr/>
          <p:nvPr/>
        </p:nvSpPr>
        <p:spPr>
          <a:xfrm>
            <a:off x="8615161" y="1158642"/>
            <a:ext cx="2720617" cy="523220"/>
          </a:xfrm>
          <a:prstGeom prst="rect">
            <a:avLst/>
          </a:prstGeom>
        </p:spPr>
        <p:txBody>
          <a:bodyPr wrap="none">
            <a:spAutoFit/>
          </a:bodyPr>
          <a:lstStyle/>
          <a:p>
            <a:pPr>
              <a:defRPr sz="2800" b="1">
                <a:solidFill>
                  <a:schemeClr val="accent3"/>
                </a:solidFill>
              </a:defRPr>
            </a:pPr>
            <a:r>
              <a:rPr lang="en-US" sz="2800" dirty="0">
                <a:solidFill>
                  <a:srgbClr val="397AAC"/>
                </a:solidFill>
                <a:latin typeface="Arial" charset="0"/>
                <a:ea typeface="Arial" charset="0"/>
                <a:cs typeface="Arial" charset="0"/>
              </a:rPr>
              <a:t>John </a:t>
            </a:r>
            <a:r>
              <a:rPr lang="en-US" sz="2800" dirty="0" err="1">
                <a:solidFill>
                  <a:srgbClr val="397AAC"/>
                </a:solidFill>
                <a:latin typeface="Arial" charset="0"/>
                <a:ea typeface="Arial" charset="0"/>
                <a:cs typeface="Arial" charset="0"/>
              </a:rPr>
              <a:t>Correllus</a:t>
            </a:r>
            <a:endParaRPr lang="en-US" sz="2800" dirty="0">
              <a:solidFill>
                <a:srgbClr val="397AAC"/>
              </a:solidFill>
              <a:latin typeface="Arial" charset="0"/>
              <a:ea typeface="Arial" charset="0"/>
              <a:cs typeface="Arial" charset="0"/>
            </a:endParaRPr>
          </a:p>
        </p:txBody>
      </p:sp>
      <p:sp>
        <p:nvSpPr>
          <p:cNvPr id="14" name="Rectangle 13">
            <a:extLst>
              <a:ext uri="{FF2B5EF4-FFF2-40B4-BE49-F238E27FC236}">
                <a16:creationId xmlns:a16="http://schemas.microsoft.com/office/drawing/2014/main" id="{BA8E6801-9346-334E-AB9F-BCDEA072E977}"/>
              </a:ext>
            </a:extLst>
          </p:cNvPr>
          <p:cNvSpPr/>
          <p:nvPr/>
        </p:nvSpPr>
        <p:spPr>
          <a:xfrm>
            <a:off x="4260040" y="4162115"/>
            <a:ext cx="3656945" cy="400110"/>
          </a:xfrm>
          <a:prstGeom prst="rect">
            <a:avLst/>
          </a:prstGeom>
        </p:spPr>
        <p:txBody>
          <a:bodyPr wrap="square">
            <a:spAutoFit/>
          </a:bodyPr>
          <a:lstStyle/>
          <a:p>
            <a:pPr algn="ctr"/>
            <a:r>
              <a:rPr lang="en-US" sz="2000" dirty="0">
                <a:solidFill>
                  <a:srgbClr val="002060"/>
                </a:solidFill>
                <a:latin typeface="Arial" panose="020B0604020202020204" pitchFamily="34" charset="0"/>
                <a:cs typeface="Arial" panose="020B0604020202020204" pitchFamily="34" charset="0"/>
              </a:rPr>
              <a:t>General Counsel</a:t>
            </a:r>
          </a:p>
        </p:txBody>
      </p:sp>
      <p:sp>
        <p:nvSpPr>
          <p:cNvPr id="15" name="Rectangle 14">
            <a:extLst>
              <a:ext uri="{FF2B5EF4-FFF2-40B4-BE49-F238E27FC236}">
                <a16:creationId xmlns:a16="http://schemas.microsoft.com/office/drawing/2014/main" id="{363DA96E-9BC0-A74C-BAFC-AE6C2C276164}"/>
              </a:ext>
            </a:extLst>
          </p:cNvPr>
          <p:cNvSpPr/>
          <p:nvPr/>
        </p:nvSpPr>
        <p:spPr>
          <a:xfrm>
            <a:off x="8146998" y="4155239"/>
            <a:ext cx="3656945" cy="400110"/>
          </a:xfrm>
          <a:prstGeom prst="rect">
            <a:avLst/>
          </a:prstGeom>
        </p:spPr>
        <p:txBody>
          <a:bodyPr wrap="square">
            <a:spAutoFit/>
          </a:bodyPr>
          <a:lstStyle/>
          <a:p>
            <a:pPr algn="ctr"/>
            <a:r>
              <a:rPr lang="en-US" sz="2000" dirty="0">
                <a:solidFill>
                  <a:srgbClr val="002060"/>
                </a:solidFill>
                <a:latin typeface="Arial" panose="020B0604020202020204" pitchFamily="34" charset="0"/>
                <a:cs typeface="Arial" panose="020B0604020202020204" pitchFamily="34" charset="0"/>
              </a:rPr>
              <a:t>Chief Data Officer</a:t>
            </a:r>
          </a:p>
        </p:txBody>
      </p:sp>
      <p:sp>
        <p:nvSpPr>
          <p:cNvPr id="16" name="Rectangle 15">
            <a:extLst>
              <a:ext uri="{FF2B5EF4-FFF2-40B4-BE49-F238E27FC236}">
                <a16:creationId xmlns:a16="http://schemas.microsoft.com/office/drawing/2014/main" id="{6F7F1359-9860-B146-AF22-CE251EF5C3DE}"/>
              </a:ext>
            </a:extLst>
          </p:cNvPr>
          <p:cNvSpPr>
            <a:spLocks noChangeAspect="1"/>
          </p:cNvSpPr>
          <p:nvPr/>
        </p:nvSpPr>
        <p:spPr>
          <a:xfrm>
            <a:off x="1014435" y="1838053"/>
            <a:ext cx="2374241" cy="2011680"/>
          </a:xfrm>
          <a:prstGeom prst="rect">
            <a:avLst/>
          </a:prstGeom>
          <a:blipFill rotWithShape="1">
            <a:blip r:embed="rId3"/>
            <a:srcRect/>
            <a:stretch>
              <a:fillRect l="-6000" r="-6000"/>
            </a:stretch>
          </a:blipFill>
        </p:spPr>
        <p:style>
          <a:lnRef idx="0">
            <a:schemeClr val="lt1">
              <a:hueOff val="0"/>
              <a:satOff val="0"/>
              <a:lumOff val="0"/>
              <a:alphaOff val="0"/>
            </a:schemeClr>
          </a:lnRef>
          <a:fillRef idx="1">
            <a:scrgbClr r="0" g="0" b="0"/>
          </a:fillRef>
          <a:effectRef idx="2">
            <a:schemeClr val="accent1">
              <a:tint val="50000"/>
              <a:hueOff val="0"/>
              <a:satOff val="0"/>
              <a:lumOff val="0"/>
              <a:alphaOff val="0"/>
            </a:schemeClr>
          </a:effectRef>
          <a:fontRef idx="minor">
            <a:schemeClr val="lt1">
              <a:hueOff val="0"/>
              <a:satOff val="0"/>
              <a:lumOff val="0"/>
              <a:alphaOff val="0"/>
            </a:schemeClr>
          </a:fontRef>
        </p:style>
      </p:sp>
      <p:sp>
        <p:nvSpPr>
          <p:cNvPr id="17" name="Rectangle 16">
            <a:extLst>
              <a:ext uri="{FF2B5EF4-FFF2-40B4-BE49-F238E27FC236}">
                <a16:creationId xmlns:a16="http://schemas.microsoft.com/office/drawing/2014/main" id="{831D20FF-D980-0B41-B685-AFEB30EAB27C}"/>
              </a:ext>
            </a:extLst>
          </p:cNvPr>
          <p:cNvSpPr>
            <a:spLocks noChangeAspect="1"/>
          </p:cNvSpPr>
          <p:nvPr/>
        </p:nvSpPr>
        <p:spPr>
          <a:xfrm>
            <a:off x="4901393" y="1838053"/>
            <a:ext cx="2374241" cy="2011680"/>
          </a:xfrm>
          <a:prstGeom prst="rect">
            <a:avLst/>
          </a:prstGeom>
          <a:blipFill rotWithShape="1">
            <a:blip r:embed="rId4"/>
            <a:srcRect/>
            <a:stretch>
              <a:fillRect l="-6000" r="-6000"/>
            </a:stretch>
          </a:blipFill>
        </p:spPr>
        <p:style>
          <a:lnRef idx="0">
            <a:schemeClr val="lt1">
              <a:hueOff val="0"/>
              <a:satOff val="0"/>
              <a:lumOff val="0"/>
              <a:alphaOff val="0"/>
            </a:schemeClr>
          </a:lnRef>
          <a:fillRef idx="1">
            <a:scrgbClr r="0" g="0" b="0"/>
          </a:fillRef>
          <a:effectRef idx="2">
            <a:schemeClr val="accent1">
              <a:tint val="50000"/>
              <a:hueOff val="0"/>
              <a:satOff val="0"/>
              <a:lumOff val="0"/>
              <a:alphaOff val="0"/>
            </a:schemeClr>
          </a:effectRef>
          <a:fontRef idx="minor">
            <a:schemeClr val="lt1">
              <a:hueOff val="0"/>
              <a:satOff val="0"/>
              <a:lumOff val="0"/>
              <a:alphaOff val="0"/>
            </a:schemeClr>
          </a:fontRef>
        </p:style>
      </p:sp>
      <p:sp>
        <p:nvSpPr>
          <p:cNvPr id="18" name="Rectangle 17">
            <a:extLst>
              <a:ext uri="{FF2B5EF4-FFF2-40B4-BE49-F238E27FC236}">
                <a16:creationId xmlns:a16="http://schemas.microsoft.com/office/drawing/2014/main" id="{A8B45EA5-2621-1549-B4FB-64B48A27C5A3}"/>
              </a:ext>
            </a:extLst>
          </p:cNvPr>
          <p:cNvSpPr>
            <a:spLocks noChangeAspect="1"/>
          </p:cNvSpPr>
          <p:nvPr/>
        </p:nvSpPr>
        <p:spPr>
          <a:xfrm>
            <a:off x="8788351" y="1838053"/>
            <a:ext cx="2374241" cy="2011680"/>
          </a:xfrm>
          <a:prstGeom prst="rect">
            <a:avLst/>
          </a:prstGeom>
          <a:blipFill rotWithShape="1">
            <a:blip r:embed="rId5"/>
            <a:srcRect/>
            <a:stretch>
              <a:fillRect l="-6000" r="-6000"/>
            </a:stretch>
          </a:blipFill>
        </p:spPr>
        <p:style>
          <a:lnRef idx="0">
            <a:schemeClr val="lt1">
              <a:hueOff val="0"/>
              <a:satOff val="0"/>
              <a:lumOff val="0"/>
              <a:alphaOff val="0"/>
            </a:schemeClr>
          </a:lnRef>
          <a:fillRef idx="1">
            <a:scrgbClr r="0" g="0" b="0"/>
          </a:fillRef>
          <a:effectRef idx="2">
            <a:schemeClr val="accent1">
              <a:tint val="50000"/>
              <a:hueOff val="0"/>
              <a:satOff val="0"/>
              <a:lumOff val="0"/>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2737930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64E133E-683B-8745-BEA9-B419D19CDCC2}"/>
              </a:ext>
            </a:extLst>
          </p:cNvPr>
          <p:cNvPicPr>
            <a:picLocks noChangeAspect="1"/>
          </p:cNvPicPr>
          <p:nvPr/>
        </p:nvPicPr>
        <p:blipFill>
          <a:blip r:embed="rId2"/>
          <a:stretch>
            <a:fillRect/>
          </a:stretch>
        </p:blipFill>
        <p:spPr>
          <a:xfrm>
            <a:off x="10653486" y="5246916"/>
            <a:ext cx="1538514" cy="1538514"/>
          </a:xfrm>
          <a:prstGeom prst="rect">
            <a:avLst/>
          </a:prstGeom>
        </p:spPr>
      </p:pic>
      <p:sp>
        <p:nvSpPr>
          <p:cNvPr id="5" name="Rectangle 4">
            <a:extLst>
              <a:ext uri="{FF2B5EF4-FFF2-40B4-BE49-F238E27FC236}">
                <a16:creationId xmlns:a16="http://schemas.microsoft.com/office/drawing/2014/main" id="{205A6E14-1441-3E48-B79C-FF63179B035C}"/>
              </a:ext>
            </a:extLst>
          </p:cNvPr>
          <p:cNvSpPr/>
          <p:nvPr/>
        </p:nvSpPr>
        <p:spPr>
          <a:xfrm>
            <a:off x="775207" y="207020"/>
            <a:ext cx="7308411" cy="707886"/>
          </a:xfrm>
          <a:prstGeom prst="rect">
            <a:avLst/>
          </a:prstGeom>
        </p:spPr>
        <p:txBody>
          <a:bodyPr wrap="none">
            <a:spAutoFit/>
          </a:bodyPr>
          <a:lstStyle/>
          <a:p>
            <a:pPr>
              <a:defRPr sz="2800" b="1">
                <a:solidFill>
                  <a:schemeClr val="accent3"/>
                </a:solidFill>
              </a:defRPr>
            </a:pPr>
            <a:r>
              <a:rPr lang="en-US" sz="4000" dirty="0">
                <a:solidFill>
                  <a:srgbClr val="0F3C61"/>
                </a:solidFill>
                <a:latin typeface="Arial" charset="0"/>
                <a:ea typeface="Arial" charset="0"/>
                <a:cs typeface="Arial" charset="0"/>
              </a:rPr>
              <a:t>NC DIT Executive Leadership</a:t>
            </a:r>
          </a:p>
        </p:txBody>
      </p:sp>
      <p:sp>
        <p:nvSpPr>
          <p:cNvPr id="6" name="Rectangle 5">
            <a:extLst>
              <a:ext uri="{FF2B5EF4-FFF2-40B4-BE49-F238E27FC236}">
                <a16:creationId xmlns:a16="http://schemas.microsoft.com/office/drawing/2014/main" id="{1490544E-91C1-5E4D-8183-D648989177E9}"/>
              </a:ext>
            </a:extLst>
          </p:cNvPr>
          <p:cNvSpPr/>
          <p:nvPr/>
        </p:nvSpPr>
        <p:spPr>
          <a:xfrm>
            <a:off x="353840" y="1135102"/>
            <a:ext cx="2459328" cy="523220"/>
          </a:xfrm>
          <a:prstGeom prst="rect">
            <a:avLst/>
          </a:prstGeom>
        </p:spPr>
        <p:txBody>
          <a:bodyPr wrap="none">
            <a:spAutoFit/>
          </a:bodyPr>
          <a:lstStyle/>
          <a:p>
            <a:pPr>
              <a:defRPr sz="2800" b="1">
                <a:solidFill>
                  <a:schemeClr val="accent3"/>
                </a:solidFill>
              </a:defRPr>
            </a:pPr>
            <a:r>
              <a:rPr lang="en-US" sz="2800" dirty="0">
                <a:solidFill>
                  <a:srgbClr val="397AAC"/>
                </a:solidFill>
                <a:latin typeface="Arial" charset="0"/>
                <a:ea typeface="Arial" charset="0"/>
                <a:cs typeface="Arial" charset="0"/>
              </a:rPr>
              <a:t>Padma </a:t>
            </a:r>
            <a:r>
              <a:rPr lang="en-US" sz="2800" dirty="0" err="1">
                <a:solidFill>
                  <a:srgbClr val="397AAC"/>
                </a:solidFill>
                <a:latin typeface="Arial" charset="0"/>
                <a:ea typeface="Arial" charset="0"/>
                <a:cs typeface="Arial" charset="0"/>
              </a:rPr>
              <a:t>Paluri</a:t>
            </a:r>
            <a:endParaRPr lang="en-US" sz="2800" dirty="0">
              <a:solidFill>
                <a:srgbClr val="397AAC"/>
              </a:solidFill>
              <a:latin typeface="Arial" charset="0"/>
              <a:ea typeface="Arial" charset="0"/>
              <a:cs typeface="Arial" charset="0"/>
            </a:endParaRPr>
          </a:p>
        </p:txBody>
      </p:sp>
      <p:sp>
        <p:nvSpPr>
          <p:cNvPr id="9" name="Rectangle 8">
            <a:extLst>
              <a:ext uri="{FF2B5EF4-FFF2-40B4-BE49-F238E27FC236}">
                <a16:creationId xmlns:a16="http://schemas.microsoft.com/office/drawing/2014/main" id="{20EFFEAD-2B6C-784D-9640-FC670BD8290D}"/>
              </a:ext>
            </a:extLst>
          </p:cNvPr>
          <p:cNvSpPr/>
          <p:nvPr/>
        </p:nvSpPr>
        <p:spPr>
          <a:xfrm>
            <a:off x="455110" y="4007273"/>
            <a:ext cx="2171700" cy="400110"/>
          </a:xfrm>
          <a:prstGeom prst="rect">
            <a:avLst/>
          </a:prstGeom>
        </p:spPr>
        <p:txBody>
          <a:bodyPr wrap="square">
            <a:spAutoFit/>
          </a:bodyPr>
          <a:lstStyle/>
          <a:p>
            <a:pPr algn="ctr"/>
            <a:r>
              <a:rPr lang="en-US" sz="2000" dirty="0">
                <a:solidFill>
                  <a:srgbClr val="002060"/>
                </a:solidFill>
                <a:latin typeface="Arial" panose="020B0604020202020204" pitchFamily="34" charset="0"/>
                <a:cs typeface="Arial" panose="020B0604020202020204" pitchFamily="34" charset="0"/>
              </a:rPr>
              <a:t>Audit Manager</a:t>
            </a:r>
          </a:p>
        </p:txBody>
      </p:sp>
      <p:sp>
        <p:nvSpPr>
          <p:cNvPr id="7" name="Rectangle 6">
            <a:extLst>
              <a:ext uri="{FF2B5EF4-FFF2-40B4-BE49-F238E27FC236}">
                <a16:creationId xmlns:a16="http://schemas.microsoft.com/office/drawing/2014/main" id="{8DB85B47-C525-3F43-9187-B14E29262992}"/>
              </a:ext>
            </a:extLst>
          </p:cNvPr>
          <p:cNvSpPr/>
          <p:nvPr/>
        </p:nvSpPr>
        <p:spPr>
          <a:xfrm>
            <a:off x="3503950" y="1138439"/>
            <a:ext cx="2140330" cy="523220"/>
          </a:xfrm>
          <a:prstGeom prst="rect">
            <a:avLst/>
          </a:prstGeom>
        </p:spPr>
        <p:txBody>
          <a:bodyPr wrap="none">
            <a:spAutoFit/>
          </a:bodyPr>
          <a:lstStyle/>
          <a:p>
            <a:pPr>
              <a:defRPr sz="2800" b="1">
                <a:solidFill>
                  <a:schemeClr val="accent3"/>
                </a:solidFill>
              </a:defRPr>
            </a:pPr>
            <a:r>
              <a:rPr lang="en-US" sz="2800" dirty="0">
                <a:solidFill>
                  <a:srgbClr val="397AAC"/>
                </a:solidFill>
                <a:latin typeface="Arial" charset="0"/>
                <a:ea typeface="Arial" charset="0"/>
                <a:cs typeface="Arial" charset="0"/>
              </a:rPr>
              <a:t>Bill Holmes</a:t>
            </a:r>
          </a:p>
        </p:txBody>
      </p:sp>
      <p:sp>
        <p:nvSpPr>
          <p:cNvPr id="8" name="Rectangle 7">
            <a:extLst>
              <a:ext uri="{FF2B5EF4-FFF2-40B4-BE49-F238E27FC236}">
                <a16:creationId xmlns:a16="http://schemas.microsoft.com/office/drawing/2014/main" id="{88453CA6-C3A4-A949-AFC8-B1802D7F9015}"/>
              </a:ext>
            </a:extLst>
          </p:cNvPr>
          <p:cNvSpPr/>
          <p:nvPr/>
        </p:nvSpPr>
        <p:spPr>
          <a:xfrm>
            <a:off x="6678239" y="1135102"/>
            <a:ext cx="1822935" cy="523220"/>
          </a:xfrm>
          <a:prstGeom prst="rect">
            <a:avLst/>
          </a:prstGeom>
        </p:spPr>
        <p:txBody>
          <a:bodyPr wrap="none">
            <a:spAutoFit/>
          </a:bodyPr>
          <a:lstStyle/>
          <a:p>
            <a:pPr>
              <a:defRPr sz="2800" b="1">
                <a:solidFill>
                  <a:schemeClr val="accent3"/>
                </a:solidFill>
              </a:defRPr>
            </a:pPr>
            <a:r>
              <a:rPr lang="en-US" sz="2800" dirty="0">
                <a:solidFill>
                  <a:srgbClr val="397AAC"/>
                </a:solidFill>
                <a:latin typeface="Arial" charset="0"/>
                <a:ea typeface="Arial" charset="0"/>
                <a:cs typeface="Arial" charset="0"/>
              </a:rPr>
              <a:t>Jeff Sural</a:t>
            </a:r>
          </a:p>
        </p:txBody>
      </p:sp>
      <p:sp>
        <p:nvSpPr>
          <p:cNvPr id="14" name="Rectangle 13">
            <a:extLst>
              <a:ext uri="{FF2B5EF4-FFF2-40B4-BE49-F238E27FC236}">
                <a16:creationId xmlns:a16="http://schemas.microsoft.com/office/drawing/2014/main" id="{BA8E6801-9346-334E-AB9F-BCDEA072E977}"/>
              </a:ext>
            </a:extLst>
          </p:cNvPr>
          <p:cNvSpPr/>
          <p:nvPr/>
        </p:nvSpPr>
        <p:spPr>
          <a:xfrm>
            <a:off x="2745642" y="4035456"/>
            <a:ext cx="3656945" cy="1015663"/>
          </a:xfrm>
          <a:prstGeom prst="rect">
            <a:avLst/>
          </a:prstGeom>
        </p:spPr>
        <p:txBody>
          <a:bodyPr wrap="square">
            <a:spAutoFit/>
          </a:bodyPr>
          <a:lstStyle/>
          <a:p>
            <a:pPr algn="ctr"/>
            <a:r>
              <a:rPr lang="en-US" sz="2000" dirty="0">
                <a:solidFill>
                  <a:srgbClr val="002060"/>
                </a:solidFill>
                <a:latin typeface="Arial" panose="020B0604020202020204" pitchFamily="34" charset="0"/>
                <a:cs typeface="Arial" panose="020B0604020202020204" pitchFamily="34" charset="0"/>
              </a:rPr>
              <a:t>Legislative and </a:t>
            </a:r>
            <a:br>
              <a:rPr lang="en-US" sz="2000" dirty="0">
                <a:solidFill>
                  <a:srgbClr val="002060"/>
                </a:solidFill>
                <a:latin typeface="Arial" panose="020B0604020202020204" pitchFamily="34" charset="0"/>
                <a:cs typeface="Arial" panose="020B0604020202020204" pitchFamily="34" charset="0"/>
              </a:rPr>
            </a:br>
            <a:r>
              <a:rPr lang="en-US" sz="2000" dirty="0">
                <a:solidFill>
                  <a:srgbClr val="002060"/>
                </a:solidFill>
                <a:latin typeface="Arial" panose="020B0604020202020204" pitchFamily="34" charset="0"/>
                <a:cs typeface="Arial" panose="020B0604020202020204" pitchFamily="34" charset="0"/>
              </a:rPr>
              <a:t>Public Affairs</a:t>
            </a:r>
          </a:p>
          <a:p>
            <a:pPr algn="ctr"/>
            <a:r>
              <a:rPr lang="en-US" sz="2000" dirty="0">
                <a:solidFill>
                  <a:srgbClr val="002060"/>
                </a:solidFill>
                <a:latin typeface="Arial" panose="020B0604020202020204" pitchFamily="34" charset="0"/>
                <a:cs typeface="Arial" panose="020B0604020202020204" pitchFamily="34" charset="0"/>
              </a:rPr>
              <a:t>Director</a:t>
            </a:r>
          </a:p>
        </p:txBody>
      </p:sp>
      <p:sp>
        <p:nvSpPr>
          <p:cNvPr id="15" name="Rectangle 14">
            <a:extLst>
              <a:ext uri="{FF2B5EF4-FFF2-40B4-BE49-F238E27FC236}">
                <a16:creationId xmlns:a16="http://schemas.microsoft.com/office/drawing/2014/main" id="{363DA96E-9BC0-A74C-BAFC-AE6C2C276164}"/>
              </a:ext>
            </a:extLst>
          </p:cNvPr>
          <p:cNvSpPr/>
          <p:nvPr/>
        </p:nvSpPr>
        <p:spPr>
          <a:xfrm>
            <a:off x="5761236" y="4007273"/>
            <a:ext cx="3656945" cy="1015663"/>
          </a:xfrm>
          <a:prstGeom prst="rect">
            <a:avLst/>
          </a:prstGeom>
        </p:spPr>
        <p:txBody>
          <a:bodyPr wrap="square">
            <a:spAutoFit/>
          </a:bodyPr>
          <a:lstStyle/>
          <a:p>
            <a:pPr algn="ctr"/>
            <a:r>
              <a:rPr lang="en-US" sz="2000" dirty="0">
                <a:solidFill>
                  <a:srgbClr val="002060"/>
                </a:solidFill>
                <a:latin typeface="Arial" panose="020B0604020202020204" pitchFamily="34" charset="0"/>
                <a:cs typeface="Arial" panose="020B0604020202020204" pitchFamily="34" charset="0"/>
              </a:rPr>
              <a:t>Broadband </a:t>
            </a:r>
          </a:p>
          <a:p>
            <a:pPr algn="ctr"/>
            <a:r>
              <a:rPr lang="en-US" sz="2000" dirty="0">
                <a:solidFill>
                  <a:srgbClr val="002060"/>
                </a:solidFill>
                <a:latin typeface="Arial" panose="020B0604020202020204" pitchFamily="34" charset="0"/>
                <a:cs typeface="Arial" panose="020B0604020202020204" pitchFamily="34" charset="0"/>
              </a:rPr>
              <a:t>Infrastructure Office </a:t>
            </a:r>
          </a:p>
          <a:p>
            <a:pPr algn="ctr"/>
            <a:r>
              <a:rPr lang="en-US" sz="2000" dirty="0">
                <a:solidFill>
                  <a:srgbClr val="002060"/>
                </a:solidFill>
                <a:latin typeface="Arial" panose="020B0604020202020204" pitchFamily="34" charset="0"/>
                <a:cs typeface="Arial" panose="020B0604020202020204" pitchFamily="34" charset="0"/>
              </a:rPr>
              <a:t>Director</a:t>
            </a:r>
          </a:p>
        </p:txBody>
      </p:sp>
      <p:sp>
        <p:nvSpPr>
          <p:cNvPr id="16" name="Rectangle 15">
            <a:extLst>
              <a:ext uri="{FF2B5EF4-FFF2-40B4-BE49-F238E27FC236}">
                <a16:creationId xmlns:a16="http://schemas.microsoft.com/office/drawing/2014/main" id="{BD303AE1-1E82-274D-B910-BA80DCBB2135}"/>
              </a:ext>
            </a:extLst>
          </p:cNvPr>
          <p:cNvSpPr>
            <a:spLocks noChangeAspect="1"/>
          </p:cNvSpPr>
          <p:nvPr/>
        </p:nvSpPr>
        <p:spPr>
          <a:xfrm>
            <a:off x="353840" y="1823284"/>
            <a:ext cx="2374241" cy="2011680"/>
          </a:xfrm>
          <a:prstGeom prst="rect">
            <a:avLst/>
          </a:prstGeom>
          <a:blipFill rotWithShape="1">
            <a:blip r:embed="rId3"/>
            <a:srcRect/>
            <a:stretch>
              <a:fillRect l="-6000" r="-6000"/>
            </a:stretch>
          </a:blipFill>
        </p:spPr>
        <p:style>
          <a:lnRef idx="0">
            <a:schemeClr val="lt1">
              <a:hueOff val="0"/>
              <a:satOff val="0"/>
              <a:lumOff val="0"/>
              <a:alphaOff val="0"/>
            </a:schemeClr>
          </a:lnRef>
          <a:fillRef idx="1">
            <a:scrgbClr r="0" g="0" b="0"/>
          </a:fillRef>
          <a:effectRef idx="2">
            <a:schemeClr val="accent1">
              <a:tint val="50000"/>
              <a:hueOff val="0"/>
              <a:satOff val="0"/>
              <a:lumOff val="0"/>
              <a:alphaOff val="0"/>
            </a:schemeClr>
          </a:effectRef>
          <a:fontRef idx="minor">
            <a:schemeClr val="lt1">
              <a:hueOff val="0"/>
              <a:satOff val="0"/>
              <a:lumOff val="0"/>
              <a:alphaOff val="0"/>
            </a:schemeClr>
          </a:fontRef>
        </p:style>
      </p:sp>
      <p:sp>
        <p:nvSpPr>
          <p:cNvPr id="17" name="Rectangle 16">
            <a:extLst>
              <a:ext uri="{FF2B5EF4-FFF2-40B4-BE49-F238E27FC236}">
                <a16:creationId xmlns:a16="http://schemas.microsoft.com/office/drawing/2014/main" id="{CD97F4E4-43E4-EA4B-BD78-63D2B25AE83F}"/>
              </a:ext>
            </a:extLst>
          </p:cNvPr>
          <p:cNvSpPr>
            <a:spLocks noChangeAspect="1"/>
          </p:cNvSpPr>
          <p:nvPr/>
        </p:nvSpPr>
        <p:spPr>
          <a:xfrm>
            <a:off x="3386995" y="1823284"/>
            <a:ext cx="2374241" cy="2011680"/>
          </a:xfrm>
          <a:prstGeom prst="rect">
            <a:avLst/>
          </a:prstGeom>
          <a:blipFill rotWithShape="1">
            <a:blip r:embed="rId4"/>
            <a:srcRect/>
            <a:stretch>
              <a:fillRect l="-6000" r="-6000"/>
            </a:stretch>
          </a:blipFill>
        </p:spPr>
        <p:style>
          <a:lnRef idx="0">
            <a:schemeClr val="lt1">
              <a:hueOff val="0"/>
              <a:satOff val="0"/>
              <a:lumOff val="0"/>
              <a:alphaOff val="0"/>
            </a:schemeClr>
          </a:lnRef>
          <a:fillRef idx="1">
            <a:scrgbClr r="0" g="0" b="0"/>
          </a:fillRef>
          <a:effectRef idx="2">
            <a:schemeClr val="accent1">
              <a:tint val="50000"/>
              <a:hueOff val="0"/>
              <a:satOff val="0"/>
              <a:lumOff val="0"/>
              <a:alphaOff val="0"/>
            </a:schemeClr>
          </a:effectRef>
          <a:fontRef idx="minor">
            <a:schemeClr val="lt1">
              <a:hueOff val="0"/>
              <a:satOff val="0"/>
              <a:lumOff val="0"/>
              <a:alphaOff val="0"/>
            </a:schemeClr>
          </a:fontRef>
        </p:style>
      </p:sp>
      <p:sp>
        <p:nvSpPr>
          <p:cNvPr id="18" name="Rectangle 17">
            <a:extLst>
              <a:ext uri="{FF2B5EF4-FFF2-40B4-BE49-F238E27FC236}">
                <a16:creationId xmlns:a16="http://schemas.microsoft.com/office/drawing/2014/main" id="{B653A4EB-D617-C845-8131-4C584BD8D77F}"/>
              </a:ext>
            </a:extLst>
          </p:cNvPr>
          <p:cNvSpPr>
            <a:spLocks noChangeAspect="1"/>
          </p:cNvSpPr>
          <p:nvPr/>
        </p:nvSpPr>
        <p:spPr>
          <a:xfrm>
            <a:off x="6402587" y="1823284"/>
            <a:ext cx="2374241" cy="2011680"/>
          </a:xfrm>
          <a:prstGeom prst="rect">
            <a:avLst/>
          </a:prstGeom>
          <a:blipFill>
            <a:blip r:embed="rId5">
              <a:extLst>
                <a:ext uri="{28A0092B-C50C-407E-A947-70E740481C1C}">
                  <a14:useLocalDpi xmlns:a14="http://schemas.microsoft.com/office/drawing/2010/main" val="0"/>
                </a:ext>
              </a:extLst>
            </a:blip>
            <a:srcRect/>
            <a:stretch>
              <a:fillRect l="-6000" r="-6000"/>
            </a:stretch>
          </a:blipFill>
        </p:spPr>
        <p:style>
          <a:lnRef idx="0">
            <a:schemeClr val="lt1">
              <a:hueOff val="0"/>
              <a:satOff val="0"/>
              <a:lumOff val="0"/>
              <a:alphaOff val="0"/>
            </a:schemeClr>
          </a:lnRef>
          <a:fillRef idx="1">
            <a:scrgbClr r="0" g="0" b="0"/>
          </a:fillRef>
          <a:effectRef idx="2">
            <a:schemeClr val="accent1">
              <a:tint val="50000"/>
              <a:hueOff val="0"/>
              <a:satOff val="0"/>
              <a:lumOff val="0"/>
              <a:alphaOff val="0"/>
            </a:schemeClr>
          </a:effectRef>
          <a:fontRef idx="minor">
            <a:schemeClr val="lt1">
              <a:hueOff val="0"/>
              <a:satOff val="0"/>
              <a:lumOff val="0"/>
              <a:alphaOff val="0"/>
            </a:schemeClr>
          </a:fontRef>
        </p:style>
      </p:sp>
      <p:sp>
        <p:nvSpPr>
          <p:cNvPr id="19" name="Rectangle 18">
            <a:extLst>
              <a:ext uri="{FF2B5EF4-FFF2-40B4-BE49-F238E27FC236}">
                <a16:creationId xmlns:a16="http://schemas.microsoft.com/office/drawing/2014/main" id="{D4B52871-3378-BD41-8CAC-47EBC50031F2}"/>
              </a:ext>
            </a:extLst>
          </p:cNvPr>
          <p:cNvSpPr>
            <a:spLocks noChangeAspect="1"/>
          </p:cNvSpPr>
          <p:nvPr/>
        </p:nvSpPr>
        <p:spPr>
          <a:xfrm>
            <a:off x="9418179" y="1839971"/>
            <a:ext cx="2374241" cy="2011680"/>
          </a:xfrm>
          <a:prstGeom prst="rect">
            <a:avLst/>
          </a:prstGeom>
          <a:blipFill>
            <a:blip r:embed="rId6">
              <a:extLst>
                <a:ext uri="{28A0092B-C50C-407E-A947-70E740481C1C}">
                  <a14:useLocalDpi xmlns:a14="http://schemas.microsoft.com/office/drawing/2010/main" val="0"/>
                </a:ext>
              </a:extLst>
            </a:blip>
            <a:srcRect/>
            <a:stretch>
              <a:fillRect t="-7000" b="-7000"/>
            </a:stretch>
          </a:blipFill>
        </p:spPr>
        <p:style>
          <a:lnRef idx="0">
            <a:schemeClr val="lt1">
              <a:hueOff val="0"/>
              <a:satOff val="0"/>
              <a:lumOff val="0"/>
              <a:alphaOff val="0"/>
            </a:schemeClr>
          </a:lnRef>
          <a:fillRef idx="1">
            <a:scrgbClr r="0" g="0" b="0"/>
          </a:fillRef>
          <a:effectRef idx="2">
            <a:schemeClr val="accent1">
              <a:tint val="50000"/>
              <a:hueOff val="0"/>
              <a:satOff val="0"/>
              <a:lumOff val="0"/>
              <a:alphaOff val="0"/>
            </a:schemeClr>
          </a:effectRef>
          <a:fontRef idx="minor">
            <a:schemeClr val="lt1">
              <a:hueOff val="0"/>
              <a:satOff val="0"/>
              <a:lumOff val="0"/>
              <a:alphaOff val="0"/>
            </a:schemeClr>
          </a:fontRef>
        </p:style>
      </p:sp>
      <p:sp>
        <p:nvSpPr>
          <p:cNvPr id="20" name="Rectangle 19">
            <a:extLst>
              <a:ext uri="{FF2B5EF4-FFF2-40B4-BE49-F238E27FC236}">
                <a16:creationId xmlns:a16="http://schemas.microsoft.com/office/drawing/2014/main" id="{50B66995-A755-444E-BAD0-C60156B3FEE5}"/>
              </a:ext>
            </a:extLst>
          </p:cNvPr>
          <p:cNvSpPr/>
          <p:nvPr/>
        </p:nvSpPr>
        <p:spPr>
          <a:xfrm>
            <a:off x="9313920" y="1128291"/>
            <a:ext cx="2582758" cy="523220"/>
          </a:xfrm>
          <a:prstGeom prst="rect">
            <a:avLst/>
          </a:prstGeom>
        </p:spPr>
        <p:txBody>
          <a:bodyPr wrap="none">
            <a:spAutoFit/>
          </a:bodyPr>
          <a:lstStyle/>
          <a:p>
            <a:pPr>
              <a:defRPr sz="2800" b="1">
                <a:solidFill>
                  <a:schemeClr val="accent3"/>
                </a:solidFill>
              </a:defRPr>
            </a:pPr>
            <a:r>
              <a:rPr lang="en-US" sz="2800" dirty="0">
                <a:solidFill>
                  <a:srgbClr val="397AAC"/>
                </a:solidFill>
                <a:latin typeface="Arial" charset="0"/>
                <a:ea typeface="Arial" charset="0"/>
                <a:cs typeface="Arial" charset="0"/>
              </a:rPr>
              <a:t>Joey Harrison</a:t>
            </a:r>
          </a:p>
        </p:txBody>
      </p:sp>
      <p:sp>
        <p:nvSpPr>
          <p:cNvPr id="21" name="Rectangle 20">
            <a:extLst>
              <a:ext uri="{FF2B5EF4-FFF2-40B4-BE49-F238E27FC236}">
                <a16:creationId xmlns:a16="http://schemas.microsoft.com/office/drawing/2014/main" id="{B67C623B-90CB-AC49-B193-81F64E6783D6}"/>
              </a:ext>
            </a:extLst>
          </p:cNvPr>
          <p:cNvSpPr/>
          <p:nvPr/>
        </p:nvSpPr>
        <p:spPr>
          <a:xfrm>
            <a:off x="8825013" y="4035456"/>
            <a:ext cx="3656945" cy="707886"/>
          </a:xfrm>
          <a:prstGeom prst="rect">
            <a:avLst/>
          </a:prstGeom>
        </p:spPr>
        <p:txBody>
          <a:bodyPr wrap="square">
            <a:spAutoFit/>
          </a:bodyPr>
          <a:lstStyle/>
          <a:p>
            <a:pPr algn="ctr"/>
            <a:r>
              <a:rPr lang="en-US" sz="2000" dirty="0">
                <a:solidFill>
                  <a:srgbClr val="002060"/>
                </a:solidFill>
                <a:latin typeface="Arial" panose="020B0604020202020204" pitchFamily="34" charset="0"/>
                <a:cs typeface="Arial" panose="020B0604020202020204" pitchFamily="34" charset="0"/>
              </a:rPr>
              <a:t>Human Resources</a:t>
            </a:r>
          </a:p>
          <a:p>
            <a:pPr algn="ctr"/>
            <a:r>
              <a:rPr lang="en-US" sz="2000" dirty="0">
                <a:solidFill>
                  <a:srgbClr val="002060"/>
                </a:solidFill>
                <a:latin typeface="Arial" panose="020B0604020202020204" pitchFamily="34" charset="0"/>
                <a:cs typeface="Arial" panose="020B0604020202020204" pitchFamily="34" charset="0"/>
              </a:rPr>
              <a:t>Director</a:t>
            </a:r>
          </a:p>
        </p:txBody>
      </p:sp>
    </p:spTree>
    <p:extLst>
      <p:ext uri="{BB962C8B-B14F-4D97-AF65-F5344CB8AC3E}">
        <p14:creationId xmlns:p14="http://schemas.microsoft.com/office/powerpoint/2010/main" val="34631515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64E133E-683B-8745-BEA9-B419D19CDCC2}"/>
              </a:ext>
            </a:extLst>
          </p:cNvPr>
          <p:cNvPicPr>
            <a:picLocks noChangeAspect="1"/>
          </p:cNvPicPr>
          <p:nvPr/>
        </p:nvPicPr>
        <p:blipFill>
          <a:blip r:embed="rId2"/>
          <a:stretch>
            <a:fillRect/>
          </a:stretch>
        </p:blipFill>
        <p:spPr>
          <a:xfrm>
            <a:off x="10653486" y="5246916"/>
            <a:ext cx="1538514" cy="1538514"/>
          </a:xfrm>
          <a:prstGeom prst="rect">
            <a:avLst/>
          </a:prstGeom>
        </p:spPr>
      </p:pic>
      <p:sp>
        <p:nvSpPr>
          <p:cNvPr id="8" name="Rectangle 7">
            <a:extLst>
              <a:ext uri="{FF2B5EF4-FFF2-40B4-BE49-F238E27FC236}">
                <a16:creationId xmlns:a16="http://schemas.microsoft.com/office/drawing/2014/main" id="{884ED840-2ABD-E442-BF33-352BF6665FAF}"/>
              </a:ext>
            </a:extLst>
          </p:cNvPr>
          <p:cNvSpPr/>
          <p:nvPr/>
        </p:nvSpPr>
        <p:spPr>
          <a:xfrm>
            <a:off x="775207" y="1152425"/>
            <a:ext cx="3517094" cy="4401205"/>
          </a:xfrm>
          <a:prstGeom prst="rect">
            <a:avLst/>
          </a:prstGeom>
        </p:spPr>
        <p:txBody>
          <a:bodyPr wrap="square">
            <a:spAutoFit/>
          </a:bodyPr>
          <a:lstStyle/>
          <a:p>
            <a:r>
              <a:rPr lang="en-US" sz="2000" b="1" dirty="0">
                <a:solidFill>
                  <a:srgbClr val="002060"/>
                </a:solidFill>
                <a:latin typeface="Arial" panose="020B0604020202020204" pitchFamily="34" charset="0"/>
                <a:cs typeface="Arial" panose="020B0604020202020204" pitchFamily="34" charset="0"/>
              </a:rPr>
              <a:t>Important Information</a:t>
            </a:r>
          </a:p>
          <a:p>
            <a:endParaRPr lang="en-US" sz="2000" dirty="0">
              <a:solidFill>
                <a:srgbClr val="002060"/>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dirty="0">
                <a:solidFill>
                  <a:srgbClr val="002060"/>
                </a:solidFill>
                <a:latin typeface="Arial" panose="020B0604020202020204" pitchFamily="34" charset="0"/>
                <a:cs typeface="Arial" panose="020B0604020202020204" pitchFamily="34" charset="0"/>
              </a:rPr>
              <a:t>DIT: What, How and Why</a:t>
            </a:r>
          </a:p>
          <a:p>
            <a:endParaRPr lang="en-US" sz="2000" dirty="0">
              <a:solidFill>
                <a:srgbClr val="002060"/>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dirty="0">
                <a:solidFill>
                  <a:srgbClr val="002060"/>
                </a:solidFill>
                <a:latin typeface="Arial" panose="020B0604020202020204" pitchFamily="34" charset="0"/>
                <a:cs typeface="Arial" panose="020B0604020202020204" pitchFamily="34" charset="0"/>
              </a:rPr>
              <a:t>HR Organizational Chart</a:t>
            </a:r>
          </a:p>
          <a:p>
            <a:endParaRPr lang="en-US" sz="2000" dirty="0">
              <a:solidFill>
                <a:srgbClr val="002060"/>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dirty="0">
                <a:solidFill>
                  <a:srgbClr val="002060"/>
                </a:solidFill>
                <a:latin typeface="Arial" panose="020B0604020202020204" pitchFamily="34" charset="0"/>
                <a:cs typeface="Arial" panose="020B0604020202020204" pitchFamily="34" charset="0"/>
              </a:rPr>
              <a:t>Changes to Expect</a:t>
            </a:r>
          </a:p>
          <a:p>
            <a:pPr marL="342900" indent="-342900">
              <a:buFont typeface="Arial" panose="020B0604020202020204" pitchFamily="34" charset="0"/>
              <a:buChar char="•"/>
            </a:pPr>
            <a:endParaRPr lang="en-US" sz="2000" dirty="0">
              <a:solidFill>
                <a:srgbClr val="002060"/>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dirty="0">
                <a:solidFill>
                  <a:srgbClr val="002060"/>
                </a:solidFill>
                <a:latin typeface="Arial" panose="020B0604020202020204" pitchFamily="34" charset="0"/>
                <a:cs typeface="Arial" panose="020B0604020202020204" pitchFamily="34" charset="0"/>
              </a:rPr>
              <a:t>Acceptable Use Policy</a:t>
            </a:r>
          </a:p>
          <a:p>
            <a:endParaRPr lang="en-US" sz="2000" dirty="0">
              <a:solidFill>
                <a:srgbClr val="002060"/>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dirty="0">
                <a:solidFill>
                  <a:srgbClr val="002060"/>
                </a:solidFill>
                <a:latin typeface="Arial" panose="020B0604020202020204" pitchFamily="34" charset="0"/>
                <a:cs typeface="Arial" panose="020B0604020202020204" pitchFamily="34" charset="0"/>
              </a:rPr>
              <a:t>Contact Information for HR and Payroll / Time  </a:t>
            </a:r>
          </a:p>
          <a:p>
            <a:endParaRPr lang="en-US" sz="2000" dirty="0">
              <a:solidFill>
                <a:srgbClr val="002060"/>
              </a:solidFill>
              <a:latin typeface="Arial" panose="020B0604020202020204" pitchFamily="34" charset="0"/>
              <a:cs typeface="Arial" panose="020B0604020202020204" pitchFamily="34" charset="0"/>
            </a:endParaRPr>
          </a:p>
          <a:p>
            <a:endParaRPr lang="en-US" sz="2000" dirty="0">
              <a:solidFill>
                <a:srgbClr val="002060"/>
              </a:solidFill>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4F664521-32FB-6F4F-9039-565BC8BCF018}"/>
              </a:ext>
            </a:extLst>
          </p:cNvPr>
          <p:cNvSpPr/>
          <p:nvPr/>
        </p:nvSpPr>
        <p:spPr>
          <a:xfrm>
            <a:off x="7647549" y="1183550"/>
            <a:ext cx="3517094" cy="2862322"/>
          </a:xfrm>
          <a:prstGeom prst="rect">
            <a:avLst/>
          </a:prstGeom>
        </p:spPr>
        <p:txBody>
          <a:bodyPr wrap="square">
            <a:spAutoFit/>
          </a:bodyPr>
          <a:lstStyle/>
          <a:p>
            <a:r>
              <a:rPr lang="en-US" sz="2000" b="1" dirty="0">
                <a:solidFill>
                  <a:srgbClr val="002060"/>
                </a:solidFill>
                <a:latin typeface="Arial" panose="020B0604020202020204" pitchFamily="34" charset="0"/>
                <a:cs typeface="Arial" panose="020B0604020202020204" pitchFamily="34" charset="0"/>
              </a:rPr>
              <a:t>Hot Topics</a:t>
            </a:r>
          </a:p>
          <a:p>
            <a:endParaRPr lang="en-US" sz="2000" dirty="0">
              <a:solidFill>
                <a:srgbClr val="002060"/>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dirty="0">
                <a:solidFill>
                  <a:schemeClr val="accent1">
                    <a:lumMod val="50000"/>
                  </a:schemeClr>
                </a:solidFill>
                <a:latin typeface="Arial" panose="020B0604020202020204" pitchFamily="34" charset="0"/>
                <a:cs typeface="Arial" panose="020B0604020202020204" pitchFamily="34" charset="0"/>
              </a:rPr>
              <a:t>Benefits</a:t>
            </a:r>
          </a:p>
          <a:p>
            <a:pPr marL="342900" indent="-342900">
              <a:buFont typeface="Arial" panose="020B0604020202020204" pitchFamily="34" charset="0"/>
              <a:buChar char="•"/>
            </a:pPr>
            <a:endParaRPr lang="en-US" sz="2000" dirty="0">
              <a:solidFill>
                <a:schemeClr val="accent1">
                  <a:lumMod val="50000"/>
                </a:schemeClr>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dirty="0">
                <a:solidFill>
                  <a:schemeClr val="accent1">
                    <a:lumMod val="50000"/>
                  </a:schemeClr>
                </a:solidFill>
                <a:latin typeface="Arial" panose="020B0604020202020204" pitchFamily="34" charset="0"/>
                <a:cs typeface="Arial" panose="020B0604020202020204" pitchFamily="34" charset="0"/>
              </a:rPr>
              <a:t>Time Administration</a:t>
            </a:r>
          </a:p>
          <a:p>
            <a:endParaRPr lang="en-US" sz="2000" dirty="0">
              <a:solidFill>
                <a:schemeClr val="accent1">
                  <a:lumMod val="50000"/>
                </a:schemeClr>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dirty="0">
                <a:solidFill>
                  <a:schemeClr val="accent1">
                    <a:lumMod val="50000"/>
                  </a:schemeClr>
                </a:solidFill>
                <a:latin typeface="Arial" panose="020B0604020202020204" pitchFamily="34" charset="0"/>
                <a:cs typeface="Arial" panose="020B0604020202020204" pitchFamily="34" charset="0"/>
              </a:rPr>
              <a:t>Email, NCID and Badges</a:t>
            </a:r>
          </a:p>
          <a:p>
            <a:endParaRPr lang="en-US" sz="2000" dirty="0">
              <a:solidFill>
                <a:schemeClr val="accent1">
                  <a:lumMod val="50000"/>
                </a:schemeClr>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dirty="0">
                <a:solidFill>
                  <a:schemeClr val="accent1">
                    <a:lumMod val="50000"/>
                  </a:schemeClr>
                </a:solidFill>
                <a:latin typeface="Arial" panose="020B0604020202020204" pitchFamily="34" charset="0"/>
                <a:cs typeface="Arial" panose="020B0604020202020204" pitchFamily="34" charset="0"/>
              </a:rPr>
              <a:t>Parking</a:t>
            </a:r>
          </a:p>
        </p:txBody>
      </p:sp>
      <p:sp>
        <p:nvSpPr>
          <p:cNvPr id="6" name="Rectangle 5">
            <a:extLst>
              <a:ext uri="{FF2B5EF4-FFF2-40B4-BE49-F238E27FC236}">
                <a16:creationId xmlns:a16="http://schemas.microsoft.com/office/drawing/2014/main" id="{C6E9DE8C-C924-EC41-B89F-CDC6AB034128}"/>
              </a:ext>
            </a:extLst>
          </p:cNvPr>
          <p:cNvSpPr/>
          <p:nvPr/>
        </p:nvSpPr>
        <p:spPr>
          <a:xfrm>
            <a:off x="775207" y="207020"/>
            <a:ext cx="4923335" cy="707886"/>
          </a:xfrm>
          <a:prstGeom prst="rect">
            <a:avLst/>
          </a:prstGeom>
        </p:spPr>
        <p:txBody>
          <a:bodyPr wrap="none">
            <a:spAutoFit/>
          </a:bodyPr>
          <a:lstStyle/>
          <a:p>
            <a:pPr>
              <a:defRPr sz="2800" b="1">
                <a:solidFill>
                  <a:schemeClr val="accent3"/>
                </a:solidFill>
              </a:defRPr>
            </a:pPr>
            <a:r>
              <a:rPr lang="en-US" sz="4000" dirty="0">
                <a:solidFill>
                  <a:srgbClr val="0F3C61"/>
                </a:solidFill>
                <a:latin typeface="Arial" charset="0"/>
                <a:ea typeface="Arial" charset="0"/>
                <a:cs typeface="Arial" charset="0"/>
              </a:rPr>
              <a:t>Orientation Agenda</a:t>
            </a:r>
          </a:p>
        </p:txBody>
      </p:sp>
    </p:spTree>
    <p:extLst>
      <p:ext uri="{BB962C8B-B14F-4D97-AF65-F5344CB8AC3E}">
        <p14:creationId xmlns:p14="http://schemas.microsoft.com/office/powerpoint/2010/main" val="14433465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64E133E-683B-8745-BEA9-B419D19CDCC2}"/>
              </a:ext>
            </a:extLst>
          </p:cNvPr>
          <p:cNvPicPr>
            <a:picLocks noChangeAspect="1"/>
          </p:cNvPicPr>
          <p:nvPr/>
        </p:nvPicPr>
        <p:blipFill>
          <a:blip r:embed="rId2"/>
          <a:stretch>
            <a:fillRect/>
          </a:stretch>
        </p:blipFill>
        <p:spPr>
          <a:xfrm>
            <a:off x="10653486" y="5246916"/>
            <a:ext cx="1538514" cy="1538514"/>
          </a:xfrm>
          <a:prstGeom prst="rect">
            <a:avLst/>
          </a:prstGeom>
        </p:spPr>
      </p:pic>
      <p:graphicFrame>
        <p:nvGraphicFramePr>
          <p:cNvPr id="7" name="Diagram 6">
            <a:extLst>
              <a:ext uri="{FF2B5EF4-FFF2-40B4-BE49-F238E27FC236}">
                <a16:creationId xmlns:a16="http://schemas.microsoft.com/office/drawing/2014/main" id="{77C001B6-D1C3-2847-AD00-61CF800ACC9A}"/>
              </a:ext>
            </a:extLst>
          </p:cNvPr>
          <p:cNvGraphicFramePr/>
          <p:nvPr>
            <p:extLst>
              <p:ext uri="{D42A27DB-BD31-4B8C-83A1-F6EECF244321}">
                <p14:modId xmlns:p14="http://schemas.microsoft.com/office/powerpoint/2010/main" val="493183805"/>
              </p:ext>
            </p:extLst>
          </p:nvPr>
        </p:nvGraphicFramePr>
        <p:xfrm>
          <a:off x="2032000" y="210677"/>
          <a:ext cx="7590172" cy="298552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tangle 7">
            <a:extLst>
              <a:ext uri="{FF2B5EF4-FFF2-40B4-BE49-F238E27FC236}">
                <a16:creationId xmlns:a16="http://schemas.microsoft.com/office/drawing/2014/main" id="{DA4E03FE-717E-EF4C-82EF-B776BDDF146D}"/>
              </a:ext>
            </a:extLst>
          </p:cNvPr>
          <p:cNvSpPr/>
          <p:nvPr/>
        </p:nvSpPr>
        <p:spPr>
          <a:xfrm>
            <a:off x="523311" y="3405698"/>
            <a:ext cx="2488830" cy="523220"/>
          </a:xfrm>
          <a:prstGeom prst="rect">
            <a:avLst/>
          </a:prstGeom>
        </p:spPr>
        <p:txBody>
          <a:bodyPr wrap="square">
            <a:spAutoFit/>
          </a:bodyPr>
          <a:lstStyle/>
          <a:p>
            <a:pPr>
              <a:defRPr sz="2800" b="1">
                <a:solidFill>
                  <a:schemeClr val="accent3"/>
                </a:solidFill>
              </a:defRPr>
            </a:pPr>
            <a:r>
              <a:rPr lang="en-US" sz="2800" dirty="0">
                <a:solidFill>
                  <a:srgbClr val="558ED6"/>
                </a:solidFill>
                <a:latin typeface="Arial" charset="0"/>
                <a:ea typeface="Arial" charset="0"/>
                <a:cs typeface="Arial" charset="0"/>
              </a:rPr>
              <a:t>WHAT we do: </a:t>
            </a:r>
          </a:p>
        </p:txBody>
      </p:sp>
      <p:sp>
        <p:nvSpPr>
          <p:cNvPr id="10" name="Rectangle 9">
            <a:extLst>
              <a:ext uri="{FF2B5EF4-FFF2-40B4-BE49-F238E27FC236}">
                <a16:creationId xmlns:a16="http://schemas.microsoft.com/office/drawing/2014/main" id="{B789827D-4774-634A-825A-3F358E0520C7}"/>
              </a:ext>
            </a:extLst>
          </p:cNvPr>
          <p:cNvSpPr/>
          <p:nvPr/>
        </p:nvSpPr>
        <p:spPr>
          <a:xfrm>
            <a:off x="3581101" y="3499588"/>
            <a:ext cx="7294880" cy="2922728"/>
          </a:xfrm>
          <a:prstGeom prst="rect">
            <a:avLst/>
          </a:prstGeom>
        </p:spPr>
        <p:txBody>
          <a:bodyPr wrap="square">
            <a:spAutoFit/>
          </a:bodyPr>
          <a:lstStyle/>
          <a:p>
            <a:r>
              <a:rPr lang="en-US" sz="2000" dirty="0">
                <a:latin typeface="Arial" panose="020B0604020202020204" pitchFamily="34" charset="0"/>
                <a:cs typeface="Arial" panose="020B0604020202020204" pitchFamily="34" charset="0"/>
              </a:rPr>
              <a:t>Provide IT services, solutions and support.</a:t>
            </a:r>
          </a:p>
          <a:p>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Through collaboration, partnership, consolidation of services, strategy, enterprise, governance, security, trust and shared vision of agencies.</a:t>
            </a:r>
          </a:p>
          <a:p>
            <a:r>
              <a:rPr lang="en-US" sz="2000" dirty="0">
                <a:latin typeface="Arial" panose="020B0604020202020204" pitchFamily="34" charset="0"/>
                <a:cs typeface="Arial" panose="020B0604020202020204" pitchFamily="34" charset="0"/>
              </a:rPr>
              <a:t> </a:t>
            </a:r>
          </a:p>
          <a:p>
            <a:r>
              <a:rPr lang="en-US" sz="2000" dirty="0">
                <a:latin typeface="Arial" panose="020B0604020202020204" pitchFamily="34" charset="0"/>
                <a:cs typeface="Arial" panose="020B0604020202020204" pitchFamily="34" charset="0"/>
              </a:rPr>
              <a:t>To impact outcomes, enable agencies to provide services, enrich the lives of North Carolinians, and provide necessities for day-to-day needs.</a:t>
            </a:r>
          </a:p>
        </p:txBody>
      </p:sp>
      <p:sp>
        <p:nvSpPr>
          <p:cNvPr id="11" name="Rectangle 10">
            <a:extLst>
              <a:ext uri="{FF2B5EF4-FFF2-40B4-BE49-F238E27FC236}">
                <a16:creationId xmlns:a16="http://schemas.microsoft.com/office/drawing/2014/main" id="{88F231B9-1A7B-1D46-B4F7-C8E5BEB02FE0}"/>
              </a:ext>
            </a:extLst>
          </p:cNvPr>
          <p:cNvSpPr/>
          <p:nvPr/>
        </p:nvSpPr>
        <p:spPr>
          <a:xfrm>
            <a:off x="523311" y="4326307"/>
            <a:ext cx="2617922" cy="523220"/>
          </a:xfrm>
          <a:prstGeom prst="rect">
            <a:avLst/>
          </a:prstGeom>
        </p:spPr>
        <p:txBody>
          <a:bodyPr wrap="square">
            <a:spAutoFit/>
          </a:bodyPr>
          <a:lstStyle/>
          <a:p>
            <a:pPr>
              <a:defRPr sz="2800" b="1">
                <a:solidFill>
                  <a:schemeClr val="accent3"/>
                </a:solidFill>
              </a:defRPr>
            </a:pPr>
            <a:r>
              <a:rPr lang="en-US" sz="2800" dirty="0">
                <a:solidFill>
                  <a:srgbClr val="558ED6"/>
                </a:solidFill>
                <a:latin typeface="Arial" charset="0"/>
                <a:ea typeface="Arial" charset="0"/>
                <a:cs typeface="Arial" charset="0"/>
              </a:rPr>
              <a:t>HOW we do it: </a:t>
            </a:r>
          </a:p>
        </p:txBody>
      </p:sp>
      <p:sp>
        <p:nvSpPr>
          <p:cNvPr id="12" name="Rectangle 11">
            <a:extLst>
              <a:ext uri="{FF2B5EF4-FFF2-40B4-BE49-F238E27FC236}">
                <a16:creationId xmlns:a16="http://schemas.microsoft.com/office/drawing/2014/main" id="{E995E7BA-AD2E-6A49-A479-287371CB04BA}"/>
              </a:ext>
            </a:extLst>
          </p:cNvPr>
          <p:cNvSpPr/>
          <p:nvPr/>
        </p:nvSpPr>
        <p:spPr>
          <a:xfrm>
            <a:off x="523311" y="5246916"/>
            <a:ext cx="2617922" cy="523220"/>
          </a:xfrm>
          <a:prstGeom prst="rect">
            <a:avLst/>
          </a:prstGeom>
        </p:spPr>
        <p:txBody>
          <a:bodyPr wrap="square">
            <a:spAutoFit/>
          </a:bodyPr>
          <a:lstStyle/>
          <a:p>
            <a:pPr>
              <a:defRPr sz="2800" b="1">
                <a:solidFill>
                  <a:schemeClr val="accent3"/>
                </a:solidFill>
              </a:defRPr>
            </a:pPr>
            <a:r>
              <a:rPr lang="en-US" sz="2800" dirty="0">
                <a:solidFill>
                  <a:srgbClr val="558ED6"/>
                </a:solidFill>
                <a:latin typeface="Arial" charset="0"/>
                <a:ea typeface="Arial" charset="0"/>
                <a:cs typeface="Arial" charset="0"/>
              </a:rPr>
              <a:t>WHY we do it: </a:t>
            </a:r>
          </a:p>
        </p:txBody>
      </p:sp>
    </p:spTree>
    <p:extLst>
      <p:ext uri="{BB962C8B-B14F-4D97-AF65-F5344CB8AC3E}">
        <p14:creationId xmlns:p14="http://schemas.microsoft.com/office/powerpoint/2010/main" val="40852411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5A4F078-42EB-C24E-9B82-18DBDE05709B}"/>
              </a:ext>
            </a:extLst>
          </p:cNvPr>
          <p:cNvSpPr/>
          <p:nvPr/>
        </p:nvSpPr>
        <p:spPr>
          <a:xfrm>
            <a:off x="1161826" y="1194099"/>
            <a:ext cx="1807285" cy="8821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14B344F3-AB5F-4341-8597-70FF57A560E5}"/>
              </a:ext>
            </a:extLst>
          </p:cNvPr>
          <p:cNvSpPr txBox="1"/>
          <p:nvPr/>
        </p:nvSpPr>
        <p:spPr>
          <a:xfrm>
            <a:off x="305748" y="6229377"/>
            <a:ext cx="3290683" cy="369332"/>
          </a:xfrm>
          <a:prstGeom prst="rect">
            <a:avLst/>
          </a:prstGeom>
          <a:noFill/>
        </p:spPr>
        <p:txBody>
          <a:bodyPr wrap="square" rtlCol="0">
            <a:spAutoFit/>
          </a:bodyPr>
          <a:lstStyle/>
          <a:p>
            <a:r>
              <a:rPr lang="en-US" dirty="0">
                <a:solidFill>
                  <a:srgbClr val="FF0000"/>
                </a:solidFill>
              </a:rPr>
              <a:t> </a:t>
            </a:r>
          </a:p>
        </p:txBody>
      </p:sp>
      <p:pic>
        <p:nvPicPr>
          <p:cNvPr id="49" name="Picture 48">
            <a:extLst>
              <a:ext uri="{FF2B5EF4-FFF2-40B4-BE49-F238E27FC236}">
                <a16:creationId xmlns:a16="http://schemas.microsoft.com/office/drawing/2014/main" id="{534631FD-1EBE-814D-83FB-32FB1A32D9D3}"/>
              </a:ext>
            </a:extLst>
          </p:cNvPr>
          <p:cNvPicPr>
            <a:picLocks noChangeAspect="1"/>
          </p:cNvPicPr>
          <p:nvPr/>
        </p:nvPicPr>
        <p:blipFill>
          <a:blip r:embed="rId3"/>
          <a:stretch>
            <a:fillRect/>
          </a:stretch>
        </p:blipFill>
        <p:spPr>
          <a:xfrm>
            <a:off x="1325139" y="347239"/>
            <a:ext cx="9513146" cy="7351068"/>
          </a:xfrm>
          <a:prstGeom prst="rect">
            <a:avLst/>
          </a:prstGeom>
        </p:spPr>
      </p:pic>
      <p:sp>
        <p:nvSpPr>
          <p:cNvPr id="50" name="TextBox 49">
            <a:extLst>
              <a:ext uri="{FF2B5EF4-FFF2-40B4-BE49-F238E27FC236}">
                <a16:creationId xmlns:a16="http://schemas.microsoft.com/office/drawing/2014/main" id="{DC697255-7964-A540-9A96-92B900CF7B52}"/>
              </a:ext>
            </a:extLst>
          </p:cNvPr>
          <p:cNvSpPr txBox="1"/>
          <p:nvPr/>
        </p:nvSpPr>
        <p:spPr>
          <a:xfrm>
            <a:off x="1161826" y="207020"/>
            <a:ext cx="9882412" cy="550218"/>
          </a:xfrm>
          <a:prstGeom prst="rect">
            <a:avLst/>
          </a:prstGeom>
          <a:solidFill>
            <a:schemeClr val="bg1"/>
          </a:solidFill>
        </p:spPr>
        <p:txBody>
          <a:bodyPr wrap="square" rtlCol="0">
            <a:spAutoFit/>
          </a:bodyPr>
          <a:lstStyle/>
          <a:p>
            <a:endParaRPr lang="en-US" dirty="0"/>
          </a:p>
        </p:txBody>
      </p:sp>
      <p:sp>
        <p:nvSpPr>
          <p:cNvPr id="51" name="TextBox 50">
            <a:extLst>
              <a:ext uri="{FF2B5EF4-FFF2-40B4-BE49-F238E27FC236}">
                <a16:creationId xmlns:a16="http://schemas.microsoft.com/office/drawing/2014/main" id="{80416652-B046-AD46-818C-4A77366DC4CC}"/>
              </a:ext>
            </a:extLst>
          </p:cNvPr>
          <p:cNvSpPr txBox="1"/>
          <p:nvPr/>
        </p:nvSpPr>
        <p:spPr>
          <a:xfrm>
            <a:off x="10653486" y="571500"/>
            <a:ext cx="390752" cy="6286500"/>
          </a:xfrm>
          <a:prstGeom prst="rect">
            <a:avLst/>
          </a:prstGeom>
          <a:solidFill>
            <a:schemeClr val="bg1"/>
          </a:solidFill>
        </p:spPr>
        <p:txBody>
          <a:bodyPr wrap="square" rtlCol="0">
            <a:spAutoFit/>
          </a:bodyPr>
          <a:lstStyle/>
          <a:p>
            <a:endParaRPr lang="en-US" dirty="0"/>
          </a:p>
        </p:txBody>
      </p:sp>
      <p:pic>
        <p:nvPicPr>
          <p:cNvPr id="4" name="Picture 3">
            <a:extLst>
              <a:ext uri="{FF2B5EF4-FFF2-40B4-BE49-F238E27FC236}">
                <a16:creationId xmlns:a16="http://schemas.microsoft.com/office/drawing/2014/main" id="{E64E133E-683B-8745-BEA9-B419D19CDCC2}"/>
              </a:ext>
            </a:extLst>
          </p:cNvPr>
          <p:cNvPicPr>
            <a:picLocks noChangeAspect="1"/>
          </p:cNvPicPr>
          <p:nvPr/>
        </p:nvPicPr>
        <p:blipFill>
          <a:blip r:embed="rId4"/>
          <a:stretch>
            <a:fillRect/>
          </a:stretch>
        </p:blipFill>
        <p:spPr>
          <a:xfrm>
            <a:off x="10653486" y="5246916"/>
            <a:ext cx="1538514" cy="1538514"/>
          </a:xfrm>
          <a:prstGeom prst="rect">
            <a:avLst/>
          </a:prstGeom>
        </p:spPr>
      </p:pic>
      <p:sp>
        <p:nvSpPr>
          <p:cNvPr id="52" name="TextBox 51">
            <a:extLst>
              <a:ext uri="{FF2B5EF4-FFF2-40B4-BE49-F238E27FC236}">
                <a16:creationId xmlns:a16="http://schemas.microsoft.com/office/drawing/2014/main" id="{0A9DF745-2C58-FB47-A49C-9E5673C3182E}"/>
              </a:ext>
            </a:extLst>
          </p:cNvPr>
          <p:cNvSpPr txBox="1"/>
          <p:nvPr/>
        </p:nvSpPr>
        <p:spPr>
          <a:xfrm>
            <a:off x="1325139" y="546331"/>
            <a:ext cx="390752" cy="6286500"/>
          </a:xfrm>
          <a:prstGeom prst="rect">
            <a:avLst/>
          </a:prstGeom>
          <a:solidFill>
            <a:schemeClr val="bg1"/>
          </a:solidFill>
        </p:spPr>
        <p:txBody>
          <a:bodyPr wrap="square" rtlCol="0">
            <a:spAutoFit/>
          </a:bodyPr>
          <a:lstStyle/>
          <a:p>
            <a:endParaRPr lang="en-US" dirty="0"/>
          </a:p>
        </p:txBody>
      </p:sp>
      <p:sp>
        <p:nvSpPr>
          <p:cNvPr id="5" name="Rectangle 4">
            <a:extLst>
              <a:ext uri="{FF2B5EF4-FFF2-40B4-BE49-F238E27FC236}">
                <a16:creationId xmlns:a16="http://schemas.microsoft.com/office/drawing/2014/main" id="{205A6E14-1441-3E48-B79C-FF63179B035C}"/>
              </a:ext>
            </a:extLst>
          </p:cNvPr>
          <p:cNvSpPr/>
          <p:nvPr/>
        </p:nvSpPr>
        <p:spPr>
          <a:xfrm>
            <a:off x="775207" y="207020"/>
            <a:ext cx="6112571" cy="707886"/>
          </a:xfrm>
          <a:prstGeom prst="rect">
            <a:avLst/>
          </a:prstGeom>
        </p:spPr>
        <p:txBody>
          <a:bodyPr wrap="none">
            <a:spAutoFit/>
          </a:bodyPr>
          <a:lstStyle/>
          <a:p>
            <a:pPr>
              <a:defRPr sz="2800" b="1">
                <a:solidFill>
                  <a:schemeClr val="accent3"/>
                </a:solidFill>
              </a:defRPr>
            </a:pPr>
            <a:r>
              <a:rPr lang="en-US" sz="4000" dirty="0">
                <a:solidFill>
                  <a:srgbClr val="0F3C61"/>
                </a:solidFill>
                <a:latin typeface="Arial" charset="0"/>
                <a:ea typeface="Arial" charset="0"/>
                <a:cs typeface="Arial" charset="0"/>
              </a:rPr>
              <a:t>HR Organizational Chart</a:t>
            </a:r>
          </a:p>
        </p:txBody>
      </p:sp>
    </p:spTree>
    <p:extLst>
      <p:ext uri="{BB962C8B-B14F-4D97-AF65-F5344CB8AC3E}">
        <p14:creationId xmlns:p14="http://schemas.microsoft.com/office/powerpoint/2010/main" val="4729956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7BA27A8-69E7-4094-9F41-D9E7755C88E0}"/>
              </a:ext>
            </a:extLst>
          </p:cNvPr>
          <p:cNvSpPr txBox="1"/>
          <p:nvPr/>
        </p:nvSpPr>
        <p:spPr>
          <a:xfrm>
            <a:off x="345233" y="1227823"/>
            <a:ext cx="5430417" cy="5632311"/>
          </a:xfrm>
          <a:prstGeom prst="rect">
            <a:avLst/>
          </a:prstGeom>
          <a:noFill/>
        </p:spPr>
        <p:txBody>
          <a:bodyPr wrap="square" rtlCol="0">
            <a:spAutoFit/>
          </a:bodyPr>
          <a:lstStyle/>
          <a:p>
            <a:r>
              <a:rPr lang="en-US" sz="2000" dirty="0">
                <a:solidFill>
                  <a:srgbClr val="002060"/>
                </a:solidFill>
                <a:latin typeface="Arial" panose="020B0604020202020204" pitchFamily="34" charset="0"/>
                <a:cs typeface="Arial" panose="020B0604020202020204" pitchFamily="34" charset="0"/>
              </a:rPr>
              <a:t>Documents needed from everyone:	</a:t>
            </a:r>
          </a:p>
          <a:p>
            <a:endParaRPr lang="en-US" sz="2000" dirty="0">
              <a:solidFill>
                <a:srgbClr val="00206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solidFill>
                  <a:srgbClr val="002060"/>
                </a:solidFill>
                <a:latin typeface="Arial" panose="020B0604020202020204" pitchFamily="34" charset="0"/>
                <a:cs typeface="Arial" panose="020B0604020202020204" pitchFamily="34" charset="0"/>
              </a:rPr>
              <a:t>Acceptable Use Policy Acknowledgement</a:t>
            </a:r>
          </a:p>
          <a:p>
            <a:pPr marL="285750" indent="-285750">
              <a:buFont typeface="Arial" panose="020B0604020202020204" pitchFamily="34" charset="0"/>
              <a:buChar char="•"/>
            </a:pPr>
            <a:endParaRPr lang="en-US" sz="2000" dirty="0">
              <a:solidFill>
                <a:srgbClr val="00206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solidFill>
                  <a:srgbClr val="002060"/>
                </a:solidFill>
                <a:latin typeface="Arial" panose="020B0604020202020204" pitchFamily="34" charset="0"/>
                <a:cs typeface="Arial" panose="020B0604020202020204" pitchFamily="34" charset="0"/>
              </a:rPr>
              <a:t>Employee Emergency Information Sheet</a:t>
            </a:r>
          </a:p>
          <a:p>
            <a:pPr marL="285750" indent="-285750">
              <a:buFont typeface="Arial" panose="020B0604020202020204" pitchFamily="34" charset="0"/>
              <a:buChar char="•"/>
            </a:pPr>
            <a:endParaRPr lang="en-US" sz="2000" dirty="0">
              <a:solidFill>
                <a:srgbClr val="00206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solidFill>
                  <a:srgbClr val="002060"/>
                </a:solidFill>
                <a:latin typeface="Arial" panose="020B0604020202020204" pitchFamily="34" charset="0"/>
                <a:cs typeface="Arial" panose="020B0604020202020204" pitchFamily="34" charset="0"/>
              </a:rPr>
              <a:t>Work Schedule – Indicate current work schedule</a:t>
            </a:r>
          </a:p>
          <a:p>
            <a:pPr marL="285750" indent="-285750">
              <a:buFont typeface="Arial" panose="020B0604020202020204" pitchFamily="34" charset="0"/>
              <a:buChar char="•"/>
            </a:pPr>
            <a:endParaRPr lang="en-US" sz="2000" dirty="0">
              <a:solidFill>
                <a:srgbClr val="00206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solidFill>
                  <a:srgbClr val="002060"/>
                </a:solidFill>
                <a:latin typeface="Arial" panose="020B0604020202020204" pitchFamily="34" charset="0"/>
                <a:cs typeface="Arial" panose="020B0604020202020204" pitchFamily="34" charset="0"/>
              </a:rPr>
              <a:t>Non Disclosure Acknowledgement</a:t>
            </a:r>
          </a:p>
          <a:p>
            <a:pPr marL="285750" indent="-285750">
              <a:buFont typeface="Arial" panose="020B0604020202020204" pitchFamily="34" charset="0"/>
              <a:buChar char="•"/>
            </a:pPr>
            <a:endParaRPr lang="en-US" sz="2000" dirty="0">
              <a:solidFill>
                <a:srgbClr val="00206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solidFill>
                <a:srgbClr val="00206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solidFill>
                <a:srgbClr val="00206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solidFill>
                <a:srgbClr val="00206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solidFill>
                <a:srgbClr val="00206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solidFill>
                <a:srgbClr val="00206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solidFill>
                <a:srgbClr val="00206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solidFill>
                <a:srgbClr val="002060"/>
              </a:solidFill>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B8ACB515-2A3C-408F-9640-78D90EC081CD}"/>
              </a:ext>
            </a:extLst>
          </p:cNvPr>
          <p:cNvSpPr/>
          <p:nvPr/>
        </p:nvSpPr>
        <p:spPr>
          <a:xfrm>
            <a:off x="763793" y="5687893"/>
            <a:ext cx="10101430" cy="646331"/>
          </a:xfrm>
          <a:prstGeom prst="rect">
            <a:avLst/>
          </a:prstGeom>
        </p:spPr>
        <p:txBody>
          <a:bodyPr wrap="square">
            <a:spAutoFit/>
          </a:bodyPr>
          <a:lstStyle/>
          <a:p>
            <a:r>
              <a:rPr lang="en-US" b="1" i="1" dirty="0">
                <a:solidFill>
                  <a:srgbClr val="002060"/>
                </a:solidFill>
                <a:latin typeface="Arial" panose="020B0604020202020204" pitchFamily="34" charset="0"/>
                <a:cs typeface="Arial" panose="020B0604020202020204" pitchFamily="34" charset="0"/>
              </a:rPr>
              <a:t>Note: Requests to change work schedules and telework requests will be </a:t>
            </a:r>
            <a:r>
              <a:rPr lang="en-US" sz="1600" b="1" i="1" dirty="0">
                <a:solidFill>
                  <a:srgbClr val="002060"/>
                </a:solidFill>
                <a:latin typeface="Arial" panose="020B0604020202020204" pitchFamily="34" charset="0"/>
                <a:cs typeface="Arial" panose="020B0604020202020204" pitchFamily="34" charset="0"/>
              </a:rPr>
              <a:t>evaluated</a:t>
            </a:r>
            <a:r>
              <a:rPr lang="en-US" b="1" i="1" dirty="0">
                <a:solidFill>
                  <a:srgbClr val="002060"/>
                </a:solidFill>
                <a:latin typeface="Arial" panose="020B0604020202020204" pitchFamily="34" charset="0"/>
                <a:cs typeface="Arial" panose="020B0604020202020204" pitchFamily="34" charset="0"/>
              </a:rPr>
              <a:t> after optimization.  Changes must be reviewed and approved by management and HR. </a:t>
            </a:r>
            <a:endParaRPr lang="en-US" b="1" i="1" dirty="0"/>
          </a:p>
        </p:txBody>
      </p:sp>
      <p:sp>
        <p:nvSpPr>
          <p:cNvPr id="8" name="Rectangle 7">
            <a:extLst>
              <a:ext uri="{FF2B5EF4-FFF2-40B4-BE49-F238E27FC236}">
                <a16:creationId xmlns:a16="http://schemas.microsoft.com/office/drawing/2014/main" id="{6BC964F8-B98C-BE47-8EDD-A64F0782CAF2}"/>
              </a:ext>
            </a:extLst>
          </p:cNvPr>
          <p:cNvSpPr/>
          <p:nvPr/>
        </p:nvSpPr>
        <p:spPr>
          <a:xfrm>
            <a:off x="775207" y="207020"/>
            <a:ext cx="2977097" cy="707886"/>
          </a:xfrm>
          <a:prstGeom prst="rect">
            <a:avLst/>
          </a:prstGeom>
        </p:spPr>
        <p:txBody>
          <a:bodyPr wrap="none">
            <a:spAutoFit/>
          </a:bodyPr>
          <a:lstStyle/>
          <a:p>
            <a:pPr>
              <a:defRPr sz="2800" b="1">
                <a:solidFill>
                  <a:schemeClr val="accent3"/>
                </a:solidFill>
              </a:defRPr>
            </a:pPr>
            <a:r>
              <a:rPr lang="en-US" sz="4000" dirty="0">
                <a:solidFill>
                  <a:srgbClr val="0F3C61"/>
                </a:solidFill>
                <a:latin typeface="Arial" charset="0"/>
                <a:ea typeface="Arial" charset="0"/>
                <a:cs typeface="Arial" charset="0"/>
              </a:rPr>
              <a:t>Documents</a:t>
            </a:r>
          </a:p>
        </p:txBody>
      </p:sp>
      <p:sp>
        <p:nvSpPr>
          <p:cNvPr id="9" name="TextBox 8">
            <a:extLst>
              <a:ext uri="{FF2B5EF4-FFF2-40B4-BE49-F238E27FC236}">
                <a16:creationId xmlns:a16="http://schemas.microsoft.com/office/drawing/2014/main" id="{F528B1F3-B339-D441-BD94-44BAD0F12A23}"/>
              </a:ext>
            </a:extLst>
          </p:cNvPr>
          <p:cNvSpPr txBox="1"/>
          <p:nvPr/>
        </p:nvSpPr>
        <p:spPr>
          <a:xfrm>
            <a:off x="5997790" y="1227823"/>
            <a:ext cx="5430417" cy="6863417"/>
          </a:xfrm>
          <a:prstGeom prst="rect">
            <a:avLst/>
          </a:prstGeom>
          <a:noFill/>
        </p:spPr>
        <p:txBody>
          <a:bodyPr wrap="square" rtlCol="0">
            <a:spAutoFit/>
          </a:bodyPr>
          <a:lstStyle/>
          <a:p>
            <a:r>
              <a:rPr lang="en-US" sz="2000" dirty="0">
                <a:solidFill>
                  <a:srgbClr val="002060"/>
                </a:solidFill>
                <a:latin typeface="Arial" panose="020B0604020202020204" pitchFamily="34" charset="0"/>
                <a:cs typeface="Arial" panose="020B0604020202020204" pitchFamily="34" charset="0"/>
              </a:rPr>
              <a:t>Documents that may be needed:	</a:t>
            </a:r>
          </a:p>
          <a:p>
            <a:endParaRPr lang="en-US" sz="2000" dirty="0">
              <a:solidFill>
                <a:srgbClr val="00206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solidFill>
                  <a:srgbClr val="002060"/>
                </a:solidFill>
                <a:latin typeface="Arial" panose="020B0604020202020204" pitchFamily="34" charset="0"/>
                <a:cs typeface="Arial" panose="020B0604020202020204" pitchFamily="34" charset="0"/>
              </a:rPr>
              <a:t>Secondary Employment Form</a:t>
            </a:r>
          </a:p>
          <a:p>
            <a:pPr marL="285750" indent="-285750">
              <a:buFont typeface="Arial" panose="020B0604020202020204" pitchFamily="34" charset="0"/>
              <a:buChar char="•"/>
            </a:pPr>
            <a:endParaRPr lang="en-US" sz="2000" dirty="0">
              <a:solidFill>
                <a:srgbClr val="00206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solidFill>
                  <a:srgbClr val="002060"/>
                </a:solidFill>
                <a:latin typeface="Arial" panose="020B0604020202020204" pitchFamily="34" charset="0"/>
                <a:cs typeface="Arial" panose="020B0604020202020204" pitchFamily="34" charset="0"/>
              </a:rPr>
              <a:t>Criminal Background Check (impacted employees will be notified)</a:t>
            </a:r>
          </a:p>
          <a:p>
            <a:pPr marL="285750" indent="-285750">
              <a:buFont typeface="Arial" panose="020B0604020202020204" pitchFamily="34" charset="0"/>
              <a:buChar char="•"/>
            </a:pPr>
            <a:endParaRPr lang="en-US" sz="2000" dirty="0">
              <a:solidFill>
                <a:srgbClr val="00206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solidFill>
                  <a:srgbClr val="002060"/>
                </a:solidFill>
                <a:latin typeface="Arial" panose="020B0604020202020204" pitchFamily="34" charset="0"/>
                <a:cs typeface="Arial" panose="020B0604020202020204" pitchFamily="34" charset="0"/>
              </a:rPr>
              <a:t>Payroll Parking Request Form (impacted employees will be notified)</a:t>
            </a:r>
          </a:p>
          <a:p>
            <a:pPr marL="285750" indent="-285750">
              <a:buFont typeface="Arial" panose="020B0604020202020204" pitchFamily="34" charset="0"/>
              <a:buChar char="•"/>
            </a:pPr>
            <a:endParaRPr lang="en-US" sz="2000" dirty="0">
              <a:solidFill>
                <a:srgbClr val="00206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solidFill>
                  <a:srgbClr val="002060"/>
                </a:solidFill>
                <a:latin typeface="Arial" panose="020B0604020202020204" pitchFamily="34" charset="0"/>
                <a:cs typeface="Arial" panose="020B0604020202020204" pitchFamily="34" charset="0"/>
              </a:rPr>
              <a:t>Alternative Work Schedule Request (evaluated after Optimization)</a:t>
            </a:r>
          </a:p>
          <a:p>
            <a:pPr marL="285750" indent="-285750">
              <a:buFont typeface="Arial" panose="020B0604020202020204" pitchFamily="34" charset="0"/>
              <a:buChar char="•"/>
            </a:pPr>
            <a:endParaRPr lang="en-US" sz="2000" dirty="0">
              <a:solidFill>
                <a:srgbClr val="00206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solidFill>
                  <a:srgbClr val="002060"/>
                </a:solidFill>
                <a:latin typeface="Arial" panose="020B0604020202020204" pitchFamily="34" charset="0"/>
                <a:cs typeface="Arial" panose="020B0604020202020204" pitchFamily="34" charset="0"/>
              </a:rPr>
              <a:t>Telework Request Form</a:t>
            </a:r>
          </a:p>
          <a:p>
            <a:pPr marL="285750" indent="-285750">
              <a:buFont typeface="Arial" panose="020B0604020202020204" pitchFamily="34" charset="0"/>
              <a:buChar char="•"/>
            </a:pPr>
            <a:endParaRPr lang="en-US" sz="2000" dirty="0">
              <a:solidFill>
                <a:srgbClr val="00206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solidFill>
                <a:srgbClr val="00206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solidFill>
                <a:srgbClr val="00206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solidFill>
                <a:srgbClr val="00206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solidFill>
                <a:srgbClr val="00206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solidFill>
                <a:srgbClr val="00206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solidFill>
                <a:srgbClr val="00206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958481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CDITTemplate" id="{20DFC2DE-B84F-9049-9DA9-E72DC6914786}" vid="{0FA17F99-81B2-F840-8927-D85C7D7E005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13678</TotalTime>
  <Words>3013</Words>
  <Application>Microsoft Office PowerPoint</Application>
  <PresentationFormat>Widescreen</PresentationFormat>
  <Paragraphs>438</Paragraphs>
  <Slides>24</Slides>
  <Notes>11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Arial</vt:lpstr>
      <vt:lpstr>Calibri</vt:lpstr>
      <vt:lpstr>Calibri Light</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Mary-Alice Warren</dc:creator>
  <cp:lastModifiedBy>Strange, John E</cp:lastModifiedBy>
  <cp:revision>145</cp:revision>
  <cp:lastPrinted>2018-06-26T15:55:37Z</cp:lastPrinted>
  <dcterms:created xsi:type="dcterms:W3CDTF">2018-03-01T03:44:28Z</dcterms:created>
  <dcterms:modified xsi:type="dcterms:W3CDTF">2019-01-22T15:11:32Z</dcterms:modified>
</cp:coreProperties>
</file>