
<file path=[Content_Types].xml><?xml version="1.0" encoding="utf-8"?>
<Types xmlns="http://schemas.openxmlformats.org/package/2006/content-types">
  <Default Extension="tmp" ContentType="image/png"/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5"/>
  </p:notesMasterIdLst>
  <p:handoutMasterIdLst>
    <p:handoutMasterId r:id="rId16"/>
  </p:handoutMasterIdLst>
  <p:sldIdLst>
    <p:sldId id="447" r:id="rId5"/>
    <p:sldId id="604" r:id="rId6"/>
    <p:sldId id="618" r:id="rId7"/>
    <p:sldId id="613" r:id="rId8"/>
    <p:sldId id="617" r:id="rId9"/>
    <p:sldId id="614" r:id="rId10"/>
    <p:sldId id="615" r:id="rId11"/>
    <p:sldId id="616" r:id="rId12"/>
    <p:sldId id="605" r:id="rId13"/>
    <p:sldId id="596" r:id="rId14"/>
  </p:sldIdLst>
  <p:sldSz cx="9144000" cy="6858000" type="screen4x3"/>
  <p:notesSz cx="7169150" cy="94551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smith7" initials="d" lastIdx="16" clrIdx="0"/>
  <p:cmAuthor id="1" name="Jeff" initials="J" lastIdx="1" clrIdx="1"/>
  <p:cmAuthor id="2" name="State of NC" initials="SoN" lastIdx="16" clrIdx="2"/>
  <p:cmAuthor id="3" name="Alec Bethune" initials="AB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AF1"/>
    <a:srgbClr val="1D4B49"/>
    <a:srgbClr val="2B726F"/>
    <a:srgbClr val="000000"/>
    <a:srgbClr val="85D1C4"/>
    <a:srgbClr val="FFFF99"/>
    <a:srgbClr val="EAEFAF"/>
    <a:srgbClr val="FFFFCC"/>
    <a:srgbClr val="D5D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81188" autoAdjust="0"/>
  </p:normalViewPr>
  <p:slideViewPr>
    <p:cSldViewPr>
      <p:cViewPr varScale="1">
        <p:scale>
          <a:sx n="100" d="100"/>
          <a:sy n="100" d="100"/>
        </p:scale>
        <p:origin x="102" y="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5454"/>
    </p:cViewPr>
  </p:sorterViewPr>
  <p:notesViewPr>
    <p:cSldViewPr>
      <p:cViewPr varScale="1">
        <p:scale>
          <a:sx n="61" d="100"/>
          <a:sy n="61" d="100"/>
        </p:scale>
        <p:origin x="1651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107281" cy="473081"/>
          </a:xfrm>
          <a:prstGeom prst="rect">
            <a:avLst/>
          </a:prstGeom>
        </p:spPr>
        <p:txBody>
          <a:bodyPr vert="horz" lIns="93210" tIns="46605" rIns="93210" bIns="4660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60247" y="0"/>
            <a:ext cx="3107281" cy="473081"/>
          </a:xfrm>
          <a:prstGeom prst="rect">
            <a:avLst/>
          </a:prstGeom>
        </p:spPr>
        <p:txBody>
          <a:bodyPr vert="horz" lIns="93210" tIns="46605" rIns="93210" bIns="46605" rtlCol="0"/>
          <a:lstStyle>
            <a:lvl1pPr algn="r">
              <a:defRPr sz="1200"/>
            </a:lvl1pPr>
          </a:lstStyle>
          <a:p>
            <a:fld id="{14851E21-26F7-4A97-8942-808A3117656F}" type="datetimeFigureOut">
              <a:rPr lang="en-US" smtClean="0"/>
              <a:pPr/>
              <a:t>7/19/2017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980455"/>
            <a:ext cx="3107281" cy="473081"/>
          </a:xfrm>
          <a:prstGeom prst="rect">
            <a:avLst/>
          </a:prstGeom>
        </p:spPr>
        <p:txBody>
          <a:bodyPr vert="horz" lIns="93210" tIns="46605" rIns="93210" bIns="4660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60247" y="8980455"/>
            <a:ext cx="3107281" cy="473081"/>
          </a:xfrm>
          <a:prstGeom prst="rect">
            <a:avLst/>
          </a:prstGeom>
        </p:spPr>
        <p:txBody>
          <a:bodyPr vert="horz" lIns="93210" tIns="46605" rIns="93210" bIns="46605" rtlCol="0" anchor="b"/>
          <a:lstStyle>
            <a:lvl1pPr algn="r">
              <a:defRPr sz="1200"/>
            </a:lvl1pPr>
          </a:lstStyle>
          <a:p>
            <a:fld id="{6931315D-81A6-44E4-ADD5-A3737F139A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8552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06632" cy="472758"/>
          </a:xfrm>
          <a:prstGeom prst="rect">
            <a:avLst/>
          </a:prstGeom>
        </p:spPr>
        <p:txBody>
          <a:bodyPr vert="horz" lIns="94981" tIns="47491" rIns="94981" bIns="474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60859" y="0"/>
            <a:ext cx="3106632" cy="472758"/>
          </a:xfrm>
          <a:prstGeom prst="rect">
            <a:avLst/>
          </a:prstGeom>
        </p:spPr>
        <p:txBody>
          <a:bodyPr vert="horz" lIns="94981" tIns="47491" rIns="94981" bIns="47491" rtlCol="0"/>
          <a:lstStyle>
            <a:lvl1pPr algn="r">
              <a:defRPr sz="1200"/>
            </a:lvl1pPr>
          </a:lstStyle>
          <a:p>
            <a:fld id="{860244F8-DDB6-4E71-9898-5C0C37C4CAD0}" type="datetimeFigureOut">
              <a:rPr lang="en-US" smtClean="0"/>
              <a:pPr/>
              <a:t>7/19/2017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20788" y="708025"/>
            <a:ext cx="4727575" cy="3546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981" tIns="47491" rIns="94981" bIns="4749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6915" y="4491196"/>
            <a:ext cx="5735320" cy="4254818"/>
          </a:xfrm>
          <a:prstGeom prst="rect">
            <a:avLst/>
          </a:prstGeom>
        </p:spPr>
        <p:txBody>
          <a:bodyPr vert="horz" lIns="94981" tIns="47491" rIns="94981" bIns="4749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80752"/>
            <a:ext cx="3106632" cy="472758"/>
          </a:xfrm>
          <a:prstGeom prst="rect">
            <a:avLst/>
          </a:prstGeom>
        </p:spPr>
        <p:txBody>
          <a:bodyPr vert="horz" lIns="94981" tIns="47491" rIns="94981" bIns="474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60859" y="8980752"/>
            <a:ext cx="3106632" cy="472758"/>
          </a:xfrm>
          <a:prstGeom prst="rect">
            <a:avLst/>
          </a:prstGeom>
        </p:spPr>
        <p:txBody>
          <a:bodyPr vert="horz" lIns="94981" tIns="47491" rIns="94981" bIns="47491" rtlCol="0" anchor="b"/>
          <a:lstStyle>
            <a:lvl1pPr algn="r">
              <a:defRPr sz="1200"/>
            </a:lvl1pPr>
          </a:lstStyle>
          <a:p>
            <a:fld id="{C6A26057-AB9F-4657-9200-38572433DD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75805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054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330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266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Update</a:t>
            </a:r>
          </a:p>
          <a:p>
            <a:endParaRPr lang="en-US" dirty="0"/>
          </a:p>
        </p:txBody>
      </p:sp>
      <p:sp>
        <p:nvSpPr>
          <p:cNvPr id="72708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 defTabSz="923683"/>
            <a:endParaRPr lang="en-US" dirty="0"/>
          </a:p>
        </p:txBody>
      </p:sp>
      <p:sp>
        <p:nvSpPr>
          <p:cNvPr id="72709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defTabSz="923683"/>
            <a:endParaRPr lang="en-US" dirty="0"/>
          </a:p>
        </p:txBody>
      </p:sp>
      <p:sp>
        <p:nvSpPr>
          <p:cNvPr id="72710" name="Footer Placeholder 5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defTabSz="923683"/>
            <a:endParaRPr lang="en-US" dirty="0"/>
          </a:p>
        </p:txBody>
      </p:sp>
      <p:sp>
        <p:nvSpPr>
          <p:cNvPr id="72711" name="Slide Number Placeholder 6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3683"/>
            <a:fld id="{3F4355E5-3979-415A-8261-A25B94C5A333}" type="slidenum">
              <a:rPr lang="en-US" smtClean="0"/>
              <a:pPr defTabSz="923683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89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32943" indent="-232943">
              <a:buFont typeface="+mj-lt"/>
              <a:buAutoNum type="arabicPeriod"/>
            </a:pPr>
            <a:r>
              <a:rPr lang="en-US" dirty="0"/>
              <a:t>The area in question</a:t>
            </a:r>
            <a:r>
              <a:rPr lang="en-US" baseline="0" dirty="0"/>
              <a:t> is Phase 3 in the </a:t>
            </a:r>
            <a:r>
              <a:rPr lang="en-US" dirty="0"/>
              <a:t>progression of statewide 4-year</a:t>
            </a:r>
            <a:r>
              <a:rPr lang="en-US" baseline="0" dirty="0"/>
              <a:t> cycle approved last year</a:t>
            </a:r>
          </a:p>
          <a:p>
            <a:pPr marL="232943" indent="-232943">
              <a:buFont typeface="+mj-lt"/>
              <a:buAutoNum type="arabicPeriod"/>
            </a:pPr>
            <a:r>
              <a:rPr lang="en-US" baseline="0" dirty="0"/>
              <a:t>Areas in green represent mountain project area (25% of project) with tighter specifications, such as an increased sun angle requirement, more complex flight planning, and ground control that causes an increased per tile cost.  [Each tile is 5,000 </a:t>
            </a:r>
            <a:r>
              <a:rPr lang="en-US" baseline="0" dirty="0" err="1"/>
              <a:t>ft</a:t>
            </a:r>
            <a:r>
              <a:rPr lang="en-US" baseline="0" dirty="0"/>
              <a:t> by 5,000 </a:t>
            </a:r>
            <a:r>
              <a:rPr lang="en-US" baseline="0" dirty="0" err="1"/>
              <a:t>ft</a:t>
            </a:r>
            <a:r>
              <a:rPr lang="en-US" baseline="0" dirty="0"/>
              <a:t> on the ground.]</a:t>
            </a:r>
          </a:p>
          <a:p>
            <a:pPr marL="232943" indent="-232943">
              <a:buFont typeface="+mj-lt"/>
              <a:buAutoNum type="arabicPeriod"/>
            </a:pPr>
            <a:r>
              <a:rPr lang="en-US" baseline="0" dirty="0"/>
              <a:t>High Point cooperation – In 2014, High Point was able to see additional value in the project by acquiring a higher resolution product (3”) than the regular 6” resolution and in turn provided this to the High Point PSAP for its benefit.</a:t>
            </a:r>
          </a:p>
        </p:txBody>
      </p:sp>
      <p:sp>
        <p:nvSpPr>
          <p:cNvPr id="72708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 marL="0" marR="0" lvl="0" indent="0" defTabSz="94137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2709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marL="0" marR="0" lvl="0" indent="0" defTabSz="94137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2710" name="Footer Placeholder 5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marL="0" marR="0" lvl="0" indent="0" defTabSz="94137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2711" name="Slide Number Placeholder 6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defTabSz="94137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355E5-3979-415A-8261-A25B94C5A33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4137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67486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 defTabSz="923874"/>
            <a:endParaRPr lang="en-US" dirty="0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defTabSz="923874"/>
            <a:endParaRPr lang="en-US" dirty="0"/>
          </a:p>
        </p:txBody>
      </p:sp>
      <p:sp>
        <p:nvSpPr>
          <p:cNvPr id="10138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defTabSz="923874"/>
            <a:endParaRPr lang="en-US" dirty="0"/>
          </a:p>
        </p:txBody>
      </p:sp>
      <p:sp>
        <p:nvSpPr>
          <p:cNvPr id="1013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3874"/>
            <a:fld id="{7FB19F76-AAC1-4ADD-9D9E-77CDD32FFA79}" type="slidenum">
              <a:rPr lang="en-US" smtClean="0"/>
              <a:pPr defTabSz="923874"/>
              <a:t>10</a:t>
            </a:fld>
            <a:endParaRPr lang="en-US" dirty="0"/>
          </a:p>
        </p:txBody>
      </p:sp>
      <p:sp>
        <p:nvSpPr>
          <p:cNvPr id="1013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484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 - Lighthouse, Mountains, Full Logo,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5840" y="3235765"/>
            <a:ext cx="4398886" cy="713497"/>
          </a:xfrm>
        </p:spPr>
        <p:txBody>
          <a:bodyPr anchor="ctr">
            <a:normAutofit/>
          </a:bodyPr>
          <a:lstStyle>
            <a:lvl1pPr algn="r">
              <a:defRPr sz="21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57869" y="2928375"/>
            <a:ext cx="3366857" cy="614779"/>
          </a:xfrm>
        </p:spPr>
        <p:txBody>
          <a:bodyPr anchor="ctr">
            <a:normAutofit/>
          </a:bodyPr>
          <a:lstStyle>
            <a:lvl1pPr marL="0" indent="0" algn="r">
              <a:buNone/>
              <a:defRPr sz="15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Master subtitle style (date)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762000" y="2590800"/>
            <a:ext cx="21336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 Clippi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6090"/>
            <a:ext cx="2219635" cy="175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9555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Manufacturing 2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33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309" y="5687777"/>
            <a:ext cx="754809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5010" y="159510"/>
            <a:ext cx="5386102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493046"/>
            <a:ext cx="7886700" cy="4755355"/>
          </a:xfrm>
        </p:spPr>
        <p:txBody>
          <a:bodyPr>
            <a:normAutofit/>
          </a:bodyPr>
          <a:lstStyle>
            <a:lvl1pPr>
              <a:defRPr sz="15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225010" y="517742"/>
            <a:ext cx="5386102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56094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56094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>
          <a:xfrm>
            <a:off x="6457950" y="6560941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lvl="0" algn="r"/>
            <a:fld id="{11F27F3A-B3E9-41ED-AF8F-A365F10BB65F}" type="slidenum">
              <a:rPr lang="en-US" sz="900" smtClean="0"/>
              <a:pPr lvl="0" algn="r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75466793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Long Tex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228728"/>
            <a:ext cx="7886700" cy="5019673"/>
          </a:xfrm>
        </p:spPr>
        <p:txBody>
          <a:bodyPr>
            <a:normAutofit/>
          </a:bodyPr>
          <a:lstStyle>
            <a:lvl1pPr>
              <a:defRPr sz="15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Text slide – long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56094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56094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6457950" y="6560941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lvl="0" algn="r"/>
            <a:fld id="{11F27F3A-B3E9-41ED-AF8F-A365F10BB65F}" type="slidenum">
              <a:rPr lang="en-US" sz="900" smtClean="0"/>
              <a:pPr lvl="0" algn="r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72103962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Title, Small Ch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309" y="5687777"/>
            <a:ext cx="754809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628650" y="1228727"/>
            <a:ext cx="7886700" cy="4174280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Chart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56094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56094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6457950" y="6560941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lvl="0" algn="r"/>
            <a:fld id="{11F27F3A-B3E9-41ED-AF8F-A365F10BB65F}" type="slidenum">
              <a:rPr lang="en-US" sz="900" smtClean="0"/>
              <a:pPr lvl="0" algn="r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00703678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Title, Large Ch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628650" y="1228727"/>
            <a:ext cx="7886700" cy="5172073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Chart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56094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56094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>
          <a:xfrm>
            <a:off x="6457950" y="6560941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lvl="0" algn="r"/>
            <a:fld id="{11F27F3A-B3E9-41ED-AF8F-A365F10BB65F}" type="slidenum">
              <a:rPr lang="en-US" sz="900" smtClean="0"/>
              <a:pPr lvl="0" algn="r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230499688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Slide - Title, Small Smart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martArt Placeholder 7"/>
          <p:cNvSpPr>
            <a:spLocks noGrp="1"/>
          </p:cNvSpPr>
          <p:nvPr>
            <p:ph type="dgm" sz="quarter" idx="15" hasCustomPrompt="1"/>
          </p:nvPr>
        </p:nvSpPr>
        <p:spPr>
          <a:xfrm>
            <a:off x="628650" y="1225551"/>
            <a:ext cx="7886700" cy="4189413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Small SmartArt Graphic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309" y="5687777"/>
            <a:ext cx="754809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56094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56094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>
          <a:xfrm>
            <a:off x="6457950" y="6560941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lvl="0" algn="r"/>
            <a:fld id="{11F27F3A-B3E9-41ED-AF8F-A365F10BB65F}" type="slidenum">
              <a:rPr lang="en-US" sz="900" smtClean="0"/>
              <a:pPr lvl="0" algn="r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767233674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Slide - Title, Large Smart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5" hasCustomPrompt="1"/>
          </p:nvPr>
        </p:nvSpPr>
        <p:spPr>
          <a:xfrm>
            <a:off x="628650" y="1228726"/>
            <a:ext cx="7886700" cy="5172075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Large SmartArt Graphic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56094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56094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>
          <a:xfrm>
            <a:off x="6457950" y="6560941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lvl="0" algn="r"/>
            <a:fld id="{11F27F3A-B3E9-41ED-AF8F-A365F10BB65F}" type="slidenum">
              <a:rPr lang="en-US" sz="900" smtClean="0"/>
              <a:pPr lvl="0" algn="r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139239834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Slide - Small Image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309" y="5687777"/>
            <a:ext cx="754809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8650" y="1228727"/>
            <a:ext cx="7886700" cy="41742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56094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56094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6457950" y="6560941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lvl="0" algn="r"/>
            <a:fld id="{11F27F3A-B3E9-41ED-AF8F-A365F10BB65F}" type="slidenum">
              <a:rPr lang="en-US" sz="900" smtClean="0"/>
              <a:pPr lvl="0" algn="r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84870517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Content Slide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309" y="5687777"/>
            <a:ext cx="754809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39892" y="1775339"/>
            <a:ext cx="3868376" cy="3130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54749" y="1281613"/>
            <a:ext cx="4796369" cy="4201670"/>
          </a:xfrm>
        </p:spPr>
        <p:txBody>
          <a:bodyPr>
            <a:normAutofit/>
          </a:bodyPr>
          <a:lstStyle>
            <a:lvl1pPr>
              <a:defRPr sz="15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56094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56094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6457950" y="6560941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lvl="0" algn="r"/>
            <a:fld id="{11F27F3A-B3E9-41ED-AF8F-A365F10BB65F}" type="slidenum">
              <a:rPr lang="en-US" sz="900" smtClean="0"/>
              <a:pPr lvl="0" algn="r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850036552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Content Slide 2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309" y="5687777"/>
            <a:ext cx="754809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5082742" y="1896631"/>
            <a:ext cx="3868376" cy="3130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33165" y="1360900"/>
            <a:ext cx="4796369" cy="4201670"/>
          </a:xfrm>
        </p:spPr>
        <p:txBody>
          <a:bodyPr>
            <a:normAutofit/>
          </a:bodyPr>
          <a:lstStyle>
            <a:lvl1pPr>
              <a:defRPr sz="15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56094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56094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6457950" y="6560941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lvl="0" algn="r"/>
            <a:fld id="{11F27F3A-B3E9-41ED-AF8F-A365F10BB65F}" type="slidenum">
              <a:rPr lang="en-US" sz="900" smtClean="0"/>
              <a:pPr lvl="0" algn="r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54320406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Slide - Medium Image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8650" y="1228727"/>
            <a:ext cx="7886700" cy="51911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56094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56094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>
          <a:xfrm>
            <a:off x="6457950" y="6560941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lvl="0" algn="r"/>
            <a:fld id="{11F27F3A-B3E9-41ED-AF8F-A365F10BB65F}" type="slidenum">
              <a:rPr lang="en-US" sz="900" smtClean="0"/>
              <a:pPr lvl="0" algn="r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187142422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309" y="5687777"/>
            <a:ext cx="754809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228728"/>
            <a:ext cx="7886700" cy="5019673"/>
          </a:xfrm>
        </p:spPr>
        <p:txBody>
          <a:bodyPr vert="horz" lIns="91440" tIns="45720" rIns="91440" bIns="45720" rtlCol="0" anchor="ctr"/>
          <a:lstStyle>
            <a:lvl1pPr>
              <a:defRPr lang="en-US" sz="900" dirty="0" smtClean="0">
                <a:solidFill>
                  <a:schemeClr val="bg1"/>
                </a:solidFill>
              </a:defRPr>
            </a:lvl1pPr>
            <a:lvl2pPr>
              <a:defRPr lang="en-US" sz="1350" dirty="0" smtClean="0"/>
            </a:lvl2pPr>
            <a:lvl3pPr>
              <a:defRPr lang="en-US" sz="135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0" lvl="0" algn="ctr"/>
            <a:r>
              <a:rPr lang="en-US" dirty="0"/>
              <a:t>Text slide – small amount of copy</a:t>
            </a:r>
          </a:p>
          <a:p>
            <a:pPr marL="342900" lvl="1"/>
            <a:r>
              <a:rPr lang="en-US" dirty="0"/>
              <a:t>Second level</a:t>
            </a:r>
          </a:p>
          <a:p>
            <a:pPr marL="685800" lvl="2"/>
            <a:r>
              <a:rPr lang="en-US" dirty="0"/>
              <a:t>Third level</a:t>
            </a:r>
          </a:p>
          <a:p>
            <a:pPr marL="1028700" lvl="3"/>
            <a:r>
              <a:rPr lang="en-US" dirty="0"/>
              <a:t>Fourth level</a:t>
            </a:r>
          </a:p>
          <a:p>
            <a:pPr marL="1371600" lvl="4"/>
            <a:r>
              <a:rPr lang="en-US" dirty="0"/>
              <a:t>Fifth level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56094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56094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6457950" y="6560941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lvl="0" algn="r"/>
            <a:fld id="{11F27F3A-B3E9-41ED-AF8F-A365F10BB65F}" type="slidenum">
              <a:rPr lang="en-US" sz="900" smtClean="0"/>
              <a:pPr lvl="0" algn="r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513056633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Content Slide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56538" y="1290869"/>
            <a:ext cx="3731882" cy="51276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28243" y="1290987"/>
            <a:ext cx="5016091" cy="5127568"/>
          </a:xfrm>
        </p:spPr>
        <p:txBody>
          <a:bodyPr>
            <a:normAutofit/>
          </a:bodyPr>
          <a:lstStyle>
            <a:lvl1pPr>
              <a:defRPr sz="1500" baseline="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56094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56094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6457950" y="6560941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lvl="0" algn="r"/>
            <a:fld id="{11F27F3A-B3E9-41ED-AF8F-A365F10BB65F}" type="slidenum">
              <a:rPr lang="en-US" sz="900" smtClean="0"/>
              <a:pPr lvl="0" algn="r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15038398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Content Slide 2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5276734" y="1311318"/>
            <a:ext cx="3731882" cy="51276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33165" y="1311318"/>
            <a:ext cx="5016091" cy="5127568"/>
          </a:xfrm>
        </p:spPr>
        <p:txBody>
          <a:bodyPr>
            <a:normAutofit/>
          </a:bodyPr>
          <a:lstStyle>
            <a:lvl1pPr>
              <a:defRPr sz="1500" baseline="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56094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56094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6457950" y="6560941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lvl="0" algn="r"/>
            <a:fld id="{11F27F3A-B3E9-41ED-AF8F-A365F10BB65F}" type="slidenum">
              <a:rPr lang="en-US" sz="900" smtClean="0"/>
              <a:pPr lvl="0" algn="r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885307318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Slide - Large Image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8650" y="1228726"/>
            <a:ext cx="7886700" cy="55602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Image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56094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56094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>
          <a:xfrm>
            <a:off x="6457950" y="6560941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lvl="0" algn="r"/>
            <a:fld id="{11F27F3A-B3E9-41ED-AF8F-A365F10BB65F}" type="slidenum">
              <a:rPr lang="en-US" sz="900" smtClean="0"/>
              <a:pPr lvl="0" algn="r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599066875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Slide - Logo, Bar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309" y="5687777"/>
            <a:ext cx="754809" cy="6983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52400"/>
            <a:ext cx="9144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2875" y="152400"/>
            <a:ext cx="8858250" cy="894952"/>
          </a:xfrm>
        </p:spPr>
        <p:txBody>
          <a:bodyPr anchor="ctr">
            <a:normAutofit/>
          </a:bodyPr>
          <a:lstStyle>
            <a:lvl1pPr algn="l">
              <a:defRPr sz="21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No Image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56094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56094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6457950" y="6560941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lvl="0" algn="r"/>
            <a:fld id="{11F27F3A-B3E9-41ED-AF8F-A365F10BB65F}" type="slidenum">
              <a:rPr lang="en-US" sz="900" smtClean="0"/>
              <a:pPr lvl="0" algn="r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591684733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Slide - Logo, Bar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309" y="5687777"/>
            <a:ext cx="754809" cy="6983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52400"/>
            <a:ext cx="9144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2875" y="152400"/>
            <a:ext cx="8858250" cy="894952"/>
          </a:xfrm>
        </p:spPr>
        <p:txBody>
          <a:bodyPr anchor="ctr">
            <a:normAutofit/>
          </a:bodyPr>
          <a:lstStyle>
            <a:lvl1pPr algn="l">
              <a:defRPr sz="2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Image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574007"/>
            <a:ext cx="9144000" cy="38290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56094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56094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>
          <a:xfrm>
            <a:off x="6457950" y="6560941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lvl="0" algn="r"/>
            <a:fld id="{11F27F3A-B3E9-41ED-AF8F-A365F10BB65F}" type="slidenum">
              <a:rPr lang="en-US" sz="900" smtClean="0"/>
              <a:pPr lvl="0" algn="r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811202926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791200" y="6245225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BDBB5-03A9-42C3-B0C0-38F6A26287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5903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54793-4A78-46DA-8615-8BB8C80120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123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Pottery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309" y="5687777"/>
            <a:ext cx="754809" cy="6983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832"/>
            <a:ext cx="9144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687" y="229934"/>
            <a:ext cx="5529263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493046"/>
            <a:ext cx="7886700" cy="4755355"/>
          </a:xfrm>
        </p:spPr>
        <p:txBody>
          <a:bodyPr>
            <a:normAutofit/>
          </a:bodyPr>
          <a:lstStyle>
            <a:lvl1pPr>
              <a:defRPr sz="15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928687" y="577600"/>
            <a:ext cx="5529263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56094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56094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>
          <a:xfrm>
            <a:off x="6457950" y="6560941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lvl="0" algn="r"/>
            <a:fld id="{11F27F3A-B3E9-41ED-AF8F-A365F10BB65F}" type="slidenum">
              <a:rPr lang="en-US" sz="900" smtClean="0"/>
              <a:pPr lvl="0" algn="r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08695845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Pharma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33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309" y="5687777"/>
            <a:ext cx="754809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5856" y="201359"/>
            <a:ext cx="5300663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493046"/>
            <a:ext cx="7886700" cy="4755355"/>
          </a:xfrm>
        </p:spPr>
        <p:txBody>
          <a:bodyPr>
            <a:normAutofit/>
          </a:bodyPr>
          <a:lstStyle>
            <a:lvl1pPr>
              <a:defRPr sz="15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135856" y="549025"/>
            <a:ext cx="5300663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56094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56094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" name="Slide Number Placeholder 5"/>
          <p:cNvSpPr txBox="1">
            <a:spLocks/>
          </p:cNvSpPr>
          <p:nvPr/>
        </p:nvSpPr>
        <p:spPr>
          <a:xfrm>
            <a:off x="6457950" y="6560941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lvl="0" algn="r"/>
            <a:fld id="{11F27F3A-B3E9-41ED-AF8F-A365F10BB65F}" type="slidenum">
              <a:rPr lang="en-US" sz="900" smtClean="0"/>
              <a:pPr lvl="0" algn="r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00080734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Mtns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309" y="5687777"/>
            <a:ext cx="754809" cy="6983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956" y="205231"/>
            <a:ext cx="4521995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493046"/>
            <a:ext cx="7886700" cy="4755355"/>
          </a:xfrm>
        </p:spPr>
        <p:txBody>
          <a:bodyPr>
            <a:normAutofit/>
          </a:bodyPr>
          <a:lstStyle>
            <a:lvl1pPr>
              <a:defRPr sz="15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792957" y="563462"/>
            <a:ext cx="4521994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56094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56094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>
          <a:xfrm>
            <a:off x="6457950" y="6560941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lvl="0" algn="r"/>
            <a:fld id="{11F27F3A-B3E9-41ED-AF8F-A365F10BB65F}" type="slidenum">
              <a:rPr lang="en-US" sz="900" smtClean="0"/>
              <a:pPr lvl="0" algn="r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81621162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Seaport Industrial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581"/>
            <a:ext cx="9144000" cy="133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309" y="5687777"/>
            <a:ext cx="754809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492" y="205231"/>
            <a:ext cx="4646832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493046"/>
            <a:ext cx="7886700" cy="4755355"/>
          </a:xfrm>
        </p:spPr>
        <p:txBody>
          <a:bodyPr>
            <a:normAutofit/>
          </a:bodyPr>
          <a:lstStyle>
            <a:lvl1pPr>
              <a:defRPr sz="15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899493" y="563462"/>
            <a:ext cx="4646831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56094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56094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>
          <a:xfrm>
            <a:off x="6457950" y="6560941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lvl="0" algn="r"/>
            <a:fld id="{11F27F3A-B3E9-41ED-AF8F-A365F10BB65F}" type="slidenum">
              <a:rPr lang="en-US" sz="900" smtClean="0"/>
              <a:pPr lvl="0" algn="r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29248044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Coast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309" y="5687777"/>
            <a:ext cx="754809" cy="6983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956" y="205231"/>
            <a:ext cx="4700588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493046"/>
            <a:ext cx="7886700" cy="4755355"/>
          </a:xfrm>
        </p:spPr>
        <p:txBody>
          <a:bodyPr>
            <a:normAutofit/>
          </a:bodyPr>
          <a:lstStyle>
            <a:lvl1pPr>
              <a:defRPr sz="15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792956" y="563462"/>
            <a:ext cx="4700588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56094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56094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>
          <a:xfrm>
            <a:off x="6457950" y="6560941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lvl="0" algn="r"/>
            <a:fld id="{11F27F3A-B3E9-41ED-AF8F-A365F10BB65F}" type="slidenum">
              <a:rPr lang="en-US" sz="900" smtClean="0"/>
              <a:pPr lvl="0" algn="r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617153451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Aviation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33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309" y="5687777"/>
            <a:ext cx="754809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956" y="205231"/>
            <a:ext cx="5492434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493046"/>
            <a:ext cx="7886700" cy="4755355"/>
          </a:xfrm>
        </p:spPr>
        <p:txBody>
          <a:bodyPr>
            <a:normAutofit/>
          </a:bodyPr>
          <a:lstStyle>
            <a:lvl1pPr>
              <a:defRPr sz="15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792956" y="563462"/>
            <a:ext cx="5492434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56094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56094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>
          <a:xfrm>
            <a:off x="6457950" y="6560941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lvl="0" algn="r"/>
            <a:fld id="{11F27F3A-B3E9-41ED-AF8F-A365F10BB65F}" type="slidenum">
              <a:rPr lang="en-US" sz="900" smtClean="0"/>
              <a:pPr lvl="0" algn="r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31570659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Manufacturing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33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309" y="5687777"/>
            <a:ext cx="754809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400" y="205231"/>
            <a:ext cx="4837463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493046"/>
            <a:ext cx="7886700" cy="4755355"/>
          </a:xfrm>
        </p:spPr>
        <p:txBody>
          <a:bodyPr>
            <a:normAutofit/>
          </a:bodyPr>
          <a:lstStyle>
            <a:lvl1pPr>
              <a:defRPr sz="15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916400" y="563462"/>
            <a:ext cx="4837463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56094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56094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>
          <a:xfrm>
            <a:off x="6457950" y="6560941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lvl="0" algn="r"/>
            <a:fld id="{11F27F3A-B3E9-41ED-AF8F-A365F10BB65F}" type="slidenum">
              <a:rPr lang="en-US" sz="900" smtClean="0"/>
              <a:pPr lvl="0" algn="r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5467119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616D283-AEF1-47DF-983F-EA42AFE3CC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24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9" r:id="rId2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tim.johnson@nc.gov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nconemap.gov/Orthoimagery.aspx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nconemap.gov/Orthoimagery.aspx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2800" y="2514600"/>
            <a:ext cx="5715000" cy="1031435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latin typeface="Corbel" pitchFamily="34" charset="0"/>
              </a:rPr>
              <a:t>Statewide Orthoimagery Program </a:t>
            </a:r>
            <a:br>
              <a:rPr lang="en-US" sz="2400" b="1" dirty="0">
                <a:latin typeface="Corbel" pitchFamily="34" charset="0"/>
              </a:rPr>
            </a:br>
            <a:r>
              <a:rPr lang="en-US" sz="2800" b="1" dirty="0">
                <a:latin typeface="Corbel" pitchFamily="34" charset="0"/>
              </a:rPr>
              <a:t>Coastal 2016</a:t>
            </a:r>
            <a:br>
              <a:rPr lang="en-US" sz="2800" b="1" dirty="0">
                <a:latin typeface="Corbel" pitchFamily="34" charset="0"/>
              </a:rPr>
            </a:br>
            <a:r>
              <a:rPr lang="en-US" sz="2800" b="1" dirty="0">
                <a:latin typeface="Corbel" pitchFamily="34" charset="0"/>
              </a:rPr>
              <a:t>Eastern Piedmont 2017</a:t>
            </a:r>
            <a:br>
              <a:rPr lang="en-US" sz="2800" b="1" dirty="0">
                <a:latin typeface="Corbel" pitchFamily="34" charset="0"/>
              </a:rPr>
            </a:br>
            <a:r>
              <a:rPr lang="en-US" sz="2800" b="1" dirty="0">
                <a:latin typeface="Corbel" pitchFamily="34" charset="0"/>
              </a:rPr>
              <a:t>Northern Piedmont &amp; Mountains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245225"/>
            <a:ext cx="2133600" cy="476250"/>
          </a:xfrm>
        </p:spPr>
        <p:txBody>
          <a:bodyPr/>
          <a:lstStyle/>
          <a:p>
            <a:pPr>
              <a:defRPr/>
            </a:pPr>
            <a:fld id="{088601F9-0E98-47FA-B370-C18A675F16F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5" name="Picture 4" descr="911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0" y="2403035"/>
            <a:ext cx="1447800" cy="751590"/>
          </a:xfrm>
          <a:prstGeom prst="rect">
            <a:avLst/>
          </a:prstGeom>
        </p:spPr>
      </p:pic>
      <p:sp>
        <p:nvSpPr>
          <p:cNvPr id="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3657600"/>
            <a:ext cx="6858000" cy="1295400"/>
          </a:xfrm>
        </p:spPr>
        <p:txBody>
          <a:bodyPr/>
          <a:lstStyle/>
          <a:p>
            <a:r>
              <a:rPr lang="en-US" sz="2400" dirty="0"/>
              <a:t>Statewide Mapping Advisory Committee</a:t>
            </a:r>
          </a:p>
          <a:p>
            <a:r>
              <a:rPr lang="en-US" sz="2400" dirty="0">
                <a:latin typeface="Corbel" pitchFamily="34" charset="0"/>
              </a:rPr>
              <a:t>July 19, 2017</a:t>
            </a:r>
          </a:p>
        </p:txBody>
      </p:sp>
    </p:spTree>
    <p:extLst>
      <p:ext uri="{BB962C8B-B14F-4D97-AF65-F5344CB8AC3E}">
        <p14:creationId xmlns:p14="http://schemas.microsoft.com/office/powerpoint/2010/main" val="579334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14400" y="228600"/>
            <a:ext cx="7543800" cy="990600"/>
          </a:xfrm>
        </p:spPr>
        <p:txBody>
          <a:bodyPr/>
          <a:lstStyle/>
          <a:p>
            <a:pPr eaLnBrk="1" hangingPunct="1"/>
            <a:r>
              <a:rPr lang="en-US" sz="4000" dirty="0"/>
              <a:t>Questions?</a:t>
            </a:r>
          </a:p>
        </p:txBody>
      </p:sp>
      <p:sp>
        <p:nvSpPr>
          <p:cNvPr id="6451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1447800"/>
            <a:ext cx="6677025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000" dirty="0"/>
              <a:t>Darrin Smith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Technical Project Manager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919.754.6589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hlinkClick r:id="rId3"/>
              </a:rPr>
              <a:t>darrin.smith@nc.gov</a:t>
            </a: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Tim Johnson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CGIA Director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919.754.6588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hlinkClick r:id="rId3"/>
              </a:rPr>
              <a:t>tim.johnson@nc.gov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4565465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Project Website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95600" y="369043"/>
            <a:ext cx="62673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hlinkClick r:id="rId3"/>
              </a:rPr>
              <a:t>https://nconemap.gov/Orthoimagery.aspx</a:t>
            </a:r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2" y="1047352"/>
            <a:ext cx="8053467" cy="581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9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Project Website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95600" y="369043"/>
            <a:ext cx="62673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hlinkClick r:id="rId3"/>
              </a:rPr>
              <a:t>https://nconemap.gov/Orthoimagery.aspx</a:t>
            </a:r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1047352"/>
            <a:ext cx="8079817" cy="581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1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dirty="0"/>
              <a:t>Quality Review </a:t>
            </a:r>
            <a:r>
              <a:rPr lang="en-US" sz="3200" u="sng" dirty="0"/>
              <a:t>Schedule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1047352"/>
            <a:ext cx="8027613" cy="581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87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Quality Review Methodology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7351"/>
            <a:ext cx="7696200" cy="554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0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2017 NC Preliminary Orthoimagery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7352"/>
            <a:ext cx="6934200" cy="580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9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2017 NC Preliminary Orthoimagery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6877"/>
            <a:ext cx="9144000" cy="60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63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2017 NC Preliminary Orthoimagery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1056877"/>
            <a:ext cx="9035628" cy="572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37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803779"/>
            <a:ext cx="7921272" cy="60542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i="0" dirty="0"/>
              <a:t>Northern Piedmont and Mountains 2018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6200" y="5371390"/>
            <a:ext cx="8077200" cy="110561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spcAft>
                <a:spcPts val="0"/>
              </a:spcAft>
            </a:pPr>
            <a:r>
              <a:rPr lang="en-US" sz="2000" dirty="0"/>
              <a:t>Target Earlier RFQ and Contractor Procurement </a:t>
            </a:r>
          </a:p>
          <a:p>
            <a:pPr lvl="1" fontAlgn="auto">
              <a:spcAft>
                <a:spcPts val="0"/>
              </a:spcAft>
            </a:pPr>
            <a:r>
              <a:rPr lang="en-US" sz="2000" dirty="0"/>
              <a:t>Local Government Opportunity</a:t>
            </a:r>
          </a:p>
        </p:txBody>
      </p:sp>
    </p:spTree>
    <p:extLst>
      <p:ext uri="{BB962C8B-B14F-4D97-AF65-F5344CB8AC3E}">
        <p14:creationId xmlns:p14="http://schemas.microsoft.com/office/powerpoint/2010/main" val="83753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eme2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TNR/Aria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2307CDFD-7C92-4766-9231-34AAFC3DE24F}" vid="{2694F9E4-9683-44B2-A2AA-50DFD638D4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6067449-8796-49e4-8d61-964a215ef526">
      <Value>7</Value>
      <Value>75</Value>
    </TaxCatchAll>
    <e4b80e976a8a44e7adafcaabb7d5d785 xmlns="6cca40d4-c6db-4bdf-aca7-e170beb9a6f7">
      <Terms xmlns="http://schemas.microsoft.com/office/infopath/2007/PartnerControls">
        <TermInfo xmlns="http://schemas.microsoft.com/office/infopath/2007/PartnerControls">
          <TermName xmlns="http://schemas.microsoft.com/office/infopath/2007/PartnerControls">SMAC</TermName>
          <TermId xmlns="http://schemas.microsoft.com/office/infopath/2007/PartnerControls">d185121e-1502-450c-8361-b78de4ecf5ba</TermId>
        </TermInfo>
      </Terms>
    </e4b80e976a8a44e7adafcaabb7d5d785>
    <l0012f68ef24486a8e82b345e8b4cbfe xmlns="e6067449-8796-49e4-8d61-964a215ef526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</TermName>
          <TermId xmlns="http://schemas.microsoft.com/office/infopath/2007/PartnerControls">fccd71da-66f7-4a81-9135-da5d67eec42e</TermId>
        </TermInfo>
      </Terms>
    </l0012f68ef24486a8e82b345e8b4cbfe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DB133EED0D99499035929141ED3ADF" ma:contentTypeVersion="9" ma:contentTypeDescription="Create a new document." ma:contentTypeScope="" ma:versionID="c2ee8df8d596891f373da331a5bead27">
  <xsd:schema xmlns:xsd="http://www.w3.org/2001/XMLSchema" xmlns:xs="http://www.w3.org/2001/XMLSchema" xmlns:p="http://schemas.microsoft.com/office/2006/metadata/properties" xmlns:ns2="e6067449-8796-49e4-8d61-964a215ef526" xmlns:ns3="6cca40d4-c6db-4bdf-aca7-e170beb9a6f7" targetNamespace="http://schemas.microsoft.com/office/2006/metadata/properties" ma:root="true" ma:fieldsID="46427b0d38c9ef0fad976ce04beea3ef" ns2:_="" ns3:_="">
    <xsd:import namespace="e6067449-8796-49e4-8d61-964a215ef526"/>
    <xsd:import namespace="6cca40d4-c6db-4bdf-aca7-e170beb9a6f7"/>
    <xsd:element name="properties">
      <xsd:complexType>
        <xsd:sequence>
          <xsd:element name="documentManagement">
            <xsd:complexType>
              <xsd:all>
                <xsd:element ref="ns2:l0012f68ef24486a8e82b345e8b4cbfe" minOccurs="0"/>
                <xsd:element ref="ns2:TaxCatchAll" minOccurs="0"/>
                <xsd:element ref="ns2:SharedWithUsers" minOccurs="0"/>
                <xsd:element ref="ns2:SharedWithDetails" minOccurs="0"/>
                <xsd:element ref="ns3:e4b80e976a8a44e7adafcaabb7d5d785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067449-8796-49e4-8d61-964a215ef526" elementFormDefault="qualified">
    <xsd:import namespace="http://schemas.microsoft.com/office/2006/documentManagement/types"/>
    <xsd:import namespace="http://schemas.microsoft.com/office/infopath/2007/PartnerControls"/>
    <xsd:element name="l0012f68ef24486a8e82b345e8b4cbfe" ma:index="9" nillable="true" ma:taxonomy="true" ma:internalName="l0012f68ef24486a8e82b345e8b4cbfe" ma:taxonomyFieldName="DocType" ma:displayName="DocType" ma:indexed="true" ma:default="" ma:fieldId="{50012f68-ef24-486a-8e82-b345e8b4cbfe}" ma:sspId="da2157d8-ccc1-4fc8-a2a4-3f8f6553454f" ma:termSetId="fbf8bbc6-5470-42e9-90f6-2334e3418bde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description="" ma:hidden="true" ma:list="{c5af5976-4b7f-481a-bdec-b61e470cd9f3}" ma:internalName="TaxCatchAll" ma:showField="CatchAllData" ma:web="e6067449-8796-49e4-8d61-964a215ef5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ca40d4-c6db-4bdf-aca7-e170beb9a6f7" elementFormDefault="qualified">
    <xsd:import namespace="http://schemas.microsoft.com/office/2006/documentManagement/types"/>
    <xsd:import namespace="http://schemas.microsoft.com/office/infopath/2007/PartnerControls"/>
    <xsd:element name="e4b80e976a8a44e7adafcaabb7d5d785" ma:index="14" nillable="true" ma:taxonomy="true" ma:internalName="e4b80e976a8a44e7adafcaabb7d5d785" ma:taxonomyFieldName="Group" ma:displayName="Group" ma:default="" ma:fieldId="{e4b80e97-6a8a-44e7-adaf-caabb7d5d785}" ma:sspId="da2157d8-ccc1-4fc8-a2a4-3f8f6553454f" ma:termSetId="feb531cf-c2ba-4d02-9e52-09466d74de16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MediaServiceMetadata" ma:index="1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7AA072-DBE5-4C23-8E4D-9CA2C2E4F651}">
  <ds:schemaRefs>
    <ds:schemaRef ds:uri="939614d2-ec4b-4b38-9ec2-05a93b8bfe2d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microsoft.com/office/2006/metadata/properties"/>
    <ds:schemaRef ds:uri="http://purl.org/dc/elements/1.1/"/>
    <ds:schemaRef ds:uri="http://www.w3.org/XML/1998/namespace"/>
    <ds:schemaRef ds:uri="http://purl.org/dc/dcmitype/"/>
    <ds:schemaRef ds:uri="e6067449-8796-49e4-8d61-964a215ef526"/>
    <ds:schemaRef ds:uri="6cca40d4-c6db-4bdf-aca7-e170beb9a6f7"/>
  </ds:schemaRefs>
</ds:datastoreItem>
</file>

<file path=customXml/itemProps2.xml><?xml version="1.0" encoding="utf-8"?>
<ds:datastoreItem xmlns:ds="http://schemas.openxmlformats.org/officeDocument/2006/customXml" ds:itemID="{04728CCA-EF05-44BE-8116-0088586BA53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3AF2E9B-66B9-42C3-BF6A-679C355406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067449-8796-49e4-8d61-964a215ef526"/>
    <ds:schemaRef ds:uri="6cca40d4-c6db-4bdf-aca7-e170beb9a6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12919</TotalTime>
  <Words>191</Words>
  <Application>Microsoft Office PowerPoint</Application>
  <PresentationFormat>On-screen Show (4:3)</PresentationFormat>
  <Paragraphs>34</Paragraphs>
  <Slides>10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Corbel</vt:lpstr>
      <vt:lpstr>Times New Roman</vt:lpstr>
      <vt:lpstr>Theme2</vt:lpstr>
      <vt:lpstr>Statewide Orthoimagery Program  Coastal 2016 Eastern Piedmont 2017 Northern Piedmont &amp; Mountains 2018</vt:lpstr>
      <vt:lpstr>Project Website</vt:lpstr>
      <vt:lpstr>Project Website</vt:lpstr>
      <vt:lpstr>Quality Review Schedule</vt:lpstr>
      <vt:lpstr>Quality Review Methodology</vt:lpstr>
      <vt:lpstr>2017 NC Preliminary Orthoimagery</vt:lpstr>
      <vt:lpstr>2017 NC Preliminary Orthoimagery</vt:lpstr>
      <vt:lpstr>2017 NC Preliminary Orthoimagery</vt:lpstr>
      <vt:lpstr>Northern Piedmont and Mountains 2018</vt:lpstr>
      <vt:lpstr>Questions?</vt:lpstr>
    </vt:vector>
  </TitlesOfParts>
  <Company>nc state government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Coastal Orthoimagery 2016 Kickoff Presentation</dc:title>
  <dc:creator>Darrin Smith;Tim Johnson;ben.shelton@nc.gov</dc:creator>
  <cp:lastModifiedBy>Smith, Darrin A</cp:lastModifiedBy>
  <cp:revision>883</cp:revision>
  <cp:lastPrinted>2013-11-05T12:26:43Z</cp:lastPrinted>
  <dcterms:created xsi:type="dcterms:W3CDTF">2010-07-14T20:44:32Z</dcterms:created>
  <dcterms:modified xsi:type="dcterms:W3CDTF">2017-07-19T14:45:50Z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0x01010027DB133EED0D99499035929141ED3ADF</vt:lpwstr>
  </property>
  <property fmtid="{D5CDD505-2E9C-101B-9397-08002B2CF9AE}" pid="3" name="Group">
    <vt:lpwstr>75;#SMAC|d185121e-1502-450c-8361-b78de4ecf5ba</vt:lpwstr>
  </property>
  <property fmtid="{D5CDD505-2E9C-101B-9397-08002B2CF9AE}" pid="4" name="DocType">
    <vt:lpwstr>7;#Presentation|fccd71da-66f7-4a81-9135-da5d67eec42e</vt:lpwstr>
  </property>
</Properties>
</file>