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91" r:id="rId1"/>
  </p:sldMasterIdLst>
  <p:notesMasterIdLst>
    <p:notesMasterId r:id="rId9"/>
  </p:notesMasterIdLst>
  <p:handoutMasterIdLst>
    <p:handoutMasterId r:id="rId10"/>
  </p:handoutMasterIdLst>
  <p:sldIdLst>
    <p:sldId id="292" r:id="rId2"/>
    <p:sldId id="295" r:id="rId3"/>
    <p:sldId id="363" r:id="rId4"/>
    <p:sldId id="367" r:id="rId5"/>
    <p:sldId id="351" r:id="rId6"/>
    <p:sldId id="366" r:id="rId7"/>
    <p:sldId id="296" r:id="rId8"/>
  </p:sldIdLst>
  <p:sldSz cx="9144000" cy="6858000" type="screen4x3"/>
  <p:notesSz cx="6954838" cy="92408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3" autoAdjust="0"/>
    <p:restoredTop sz="94660"/>
  </p:normalViewPr>
  <p:slideViewPr>
    <p:cSldViewPr snapToGrid="0">
      <p:cViewPr varScale="1">
        <p:scale>
          <a:sx n="95" d="100"/>
          <a:sy n="95" d="100"/>
        </p:scale>
        <p:origin x="78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0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40175" y="0"/>
            <a:ext cx="30130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F6337A-1FDD-4F52-A196-2A5ECAF7A729}" type="datetime1">
              <a:rPr lang="en-US" smtClean="0"/>
              <a:t>7/19/2017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7288"/>
            <a:ext cx="301307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NCEM- Risk Management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40175" y="8777288"/>
            <a:ext cx="301307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53764-D7A1-4ADD-BACD-AB4F67023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857090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3647"/>
          </a:xfrm>
          <a:prstGeom prst="rect">
            <a:avLst/>
          </a:prstGeom>
        </p:spPr>
        <p:txBody>
          <a:bodyPr vert="horz" lIns="92546" tIns="46273" rIns="92546" bIns="4627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6" y="0"/>
            <a:ext cx="3013763" cy="463647"/>
          </a:xfrm>
          <a:prstGeom prst="rect">
            <a:avLst/>
          </a:prstGeom>
        </p:spPr>
        <p:txBody>
          <a:bodyPr vert="horz" lIns="92546" tIns="46273" rIns="92546" bIns="46273" rtlCol="0"/>
          <a:lstStyle>
            <a:lvl1pPr algn="r">
              <a:defRPr sz="1200"/>
            </a:lvl1pPr>
          </a:lstStyle>
          <a:p>
            <a:fld id="{B46E510D-3153-4977-BE2B-0D39E8CCDF66}" type="datetime1">
              <a:rPr lang="en-US" smtClean="0"/>
              <a:t>7/19/2017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8588" y="1155700"/>
            <a:ext cx="4157662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46" tIns="46273" rIns="92546" bIns="4627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4" y="4447153"/>
            <a:ext cx="5563870" cy="3638580"/>
          </a:xfrm>
          <a:prstGeom prst="rect">
            <a:avLst/>
          </a:prstGeom>
        </p:spPr>
        <p:txBody>
          <a:bodyPr vert="horz" lIns="92546" tIns="46273" rIns="92546" bIns="4627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7193"/>
            <a:ext cx="3013763" cy="463646"/>
          </a:xfrm>
          <a:prstGeom prst="rect">
            <a:avLst/>
          </a:prstGeom>
        </p:spPr>
        <p:txBody>
          <a:bodyPr vert="horz" lIns="92546" tIns="46273" rIns="92546" bIns="46273" rtlCol="0" anchor="b"/>
          <a:lstStyle>
            <a:lvl1pPr algn="l">
              <a:defRPr sz="1200"/>
            </a:lvl1pPr>
          </a:lstStyle>
          <a:p>
            <a:r>
              <a:rPr lang="en-US" smtClean="0"/>
              <a:t>NCEM- Risk Management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6" y="8777193"/>
            <a:ext cx="3013763" cy="463646"/>
          </a:xfrm>
          <a:prstGeom prst="rect">
            <a:avLst/>
          </a:prstGeom>
        </p:spPr>
        <p:txBody>
          <a:bodyPr vert="horz" lIns="92546" tIns="46273" rIns="92546" bIns="46273" rtlCol="0" anchor="b"/>
          <a:lstStyle>
            <a:lvl1pPr algn="r">
              <a:defRPr sz="1200"/>
            </a:lvl1pPr>
          </a:lstStyle>
          <a:p>
            <a:fld id="{EF4B0FFC-6B73-4496-9AFA-61812D583B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922143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8588" y="1155700"/>
            <a:ext cx="4157662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4B0FFC-6B73-4496-9AFA-61812D583B96}" type="slidenum">
              <a:rPr lang="en-US" smtClean="0"/>
              <a:t>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4CD1066-52D7-424A-AAB1-1F11C2D972A5}" type="datetime1">
              <a:rPr lang="en-US" smtClean="0"/>
              <a:t>7/19/2017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NCEM- Risk Management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738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8161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264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75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7084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4231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03320" cy="402335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4906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5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1660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130552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122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834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B61BEF0D-F0BB-DE4B-95CE-6DB70DBA9567}" type="datetimeFigureOut">
              <a:rPr lang="en-US" smtClean="0"/>
              <a:pPr/>
              <a:t>7/19/2017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5261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6738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9144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7/19/2017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787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2" r:id="rId1"/>
    <p:sldLayoutId id="2147483993" r:id="rId2"/>
    <p:sldLayoutId id="2147483994" r:id="rId3"/>
    <p:sldLayoutId id="2147483995" r:id="rId4"/>
    <p:sldLayoutId id="2147483996" r:id="rId5"/>
    <p:sldLayoutId id="2147483997" r:id="rId6"/>
    <p:sldLayoutId id="2147483998" r:id="rId7"/>
    <p:sldLayoutId id="2147483999" r:id="rId8"/>
    <p:sldLayoutId id="2147484000" r:id="rId9"/>
    <p:sldLayoutId id="2147484001" r:id="rId10"/>
    <p:sldLayoutId id="2147484002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888810" y="2891621"/>
            <a:ext cx="7422676" cy="1209991"/>
          </a:xfrm>
          <a:noFill/>
          <a:ln w="50800">
            <a:solidFill>
              <a:schemeClr val="accent1"/>
            </a:solidFill>
          </a:ln>
        </p:spPr>
        <p:style>
          <a:lnRef idx="0">
            <a:scrgbClr r="0" g="0" b="0"/>
          </a:lnRef>
          <a:fillRef idx="1003">
            <a:schemeClr val="dk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pPr algn="ctr"/>
            <a:r>
              <a:rPr lang="en-US" sz="6000" dirty="0" smtClean="0">
                <a:solidFill>
                  <a:schemeClr val="accent2">
                    <a:lumMod val="75000"/>
                  </a:schemeClr>
                </a:solidFill>
              </a:rPr>
              <a:t>Current Lidar Updates </a:t>
            </a:r>
            <a:endParaRPr lang="en-US" sz="6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67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217" y="700654"/>
            <a:ext cx="7543800" cy="383573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Lidar Phases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" t="21267" r="1916" b="22562"/>
          <a:stretch/>
        </p:blipFill>
        <p:spPr>
          <a:xfrm>
            <a:off x="130348" y="1609362"/>
            <a:ext cx="8613602" cy="3919901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" t="67954" r="75648" b="3157"/>
          <a:stretch/>
        </p:blipFill>
        <p:spPr>
          <a:xfrm>
            <a:off x="130348" y="3825926"/>
            <a:ext cx="1700213" cy="175334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42870" y="1259272"/>
            <a:ext cx="1230485" cy="62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dirty="0"/>
              <a:t>Phase 1 – </a:t>
            </a:r>
            <a:r>
              <a:rPr lang="en-US" sz="1050" dirty="0"/>
              <a:t>Acquired and available @ 2ppsm</a:t>
            </a:r>
            <a:endParaRPr lang="en-US" sz="1050" dirty="0"/>
          </a:p>
        </p:txBody>
      </p:sp>
      <p:sp>
        <p:nvSpPr>
          <p:cNvPr id="9" name="TextBox 8"/>
          <p:cNvSpPr txBox="1"/>
          <p:nvPr/>
        </p:nvSpPr>
        <p:spPr>
          <a:xfrm>
            <a:off x="2928228" y="1340063"/>
            <a:ext cx="14059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dirty="0"/>
              <a:t>Phase 4 </a:t>
            </a:r>
            <a:r>
              <a:rPr lang="en-US" sz="1050" dirty="0"/>
              <a:t>– currently in Processing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0227" y="2211482"/>
            <a:ext cx="1440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dirty="0"/>
              <a:t>Phase 5 </a:t>
            </a:r>
            <a:r>
              <a:rPr lang="en-US" sz="1050" dirty="0"/>
              <a:t>– Currently in Collection</a:t>
            </a:r>
            <a:endParaRPr lang="en-US" sz="1050" dirty="0"/>
          </a:p>
        </p:txBody>
      </p:sp>
      <p:sp>
        <p:nvSpPr>
          <p:cNvPr id="12" name="TextBox 11"/>
          <p:cNvSpPr txBox="1"/>
          <p:nvPr/>
        </p:nvSpPr>
        <p:spPr>
          <a:xfrm>
            <a:off x="5796493" y="1286196"/>
            <a:ext cx="1230485" cy="62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dirty="0"/>
              <a:t>Phase 2 – </a:t>
            </a:r>
            <a:r>
              <a:rPr lang="en-US" sz="1050" dirty="0"/>
              <a:t>Acquired and available @ 2ppsm</a:t>
            </a:r>
            <a:endParaRPr lang="en-US" sz="1050" dirty="0"/>
          </a:p>
        </p:txBody>
      </p:sp>
      <p:sp>
        <p:nvSpPr>
          <p:cNvPr id="13" name="TextBox 12"/>
          <p:cNvSpPr txBox="1"/>
          <p:nvPr/>
        </p:nvSpPr>
        <p:spPr>
          <a:xfrm>
            <a:off x="4450117" y="1286196"/>
            <a:ext cx="1230485" cy="62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dirty="0"/>
              <a:t>Phase 3 – </a:t>
            </a:r>
            <a:r>
              <a:rPr lang="en-US" sz="1050" dirty="0"/>
              <a:t>Acquired and available @ 2ppsm</a:t>
            </a:r>
            <a:endParaRPr lang="en-US" sz="1050" dirty="0"/>
          </a:p>
        </p:txBody>
      </p:sp>
      <p:sp>
        <p:nvSpPr>
          <p:cNvPr id="14" name="TextBox 13"/>
          <p:cNvSpPr txBox="1"/>
          <p:nvPr/>
        </p:nvSpPr>
        <p:spPr>
          <a:xfrm>
            <a:off x="1809045" y="5097245"/>
            <a:ext cx="3763604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dirty="0"/>
              <a:t>All available Data will be provided on rmp.nc.gov/sdd</a:t>
            </a:r>
          </a:p>
          <a:p>
            <a:pPr algn="ctr"/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256697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1596" y="170975"/>
            <a:ext cx="8035164" cy="587603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2">
                    <a:lumMod val="75000"/>
                  </a:schemeClr>
                </a:solidFill>
              </a:rPr>
              <a:t>Collection for Phase 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</a:rPr>
              <a:t>4-    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</a:rPr>
              <a:t>07/13/2017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6237" y="874207"/>
            <a:ext cx="7690523" cy="5627212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4294967295"/>
          </p:nvPr>
        </p:nvSpPr>
        <p:spPr>
          <a:xfrm>
            <a:off x="2121198" y="6059156"/>
            <a:ext cx="2400300" cy="557892"/>
          </a:xfrm>
        </p:spPr>
        <p:txBody>
          <a:bodyPr/>
          <a:lstStyle/>
          <a:p>
            <a:r>
              <a:rPr lang="en-US" dirty="0" smtClean="0"/>
              <a:t>Collection is Complete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542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8070950"/>
              </p:ext>
            </p:extLst>
          </p:nvPr>
        </p:nvGraphicFramePr>
        <p:xfrm>
          <a:off x="904352" y="259900"/>
          <a:ext cx="6672106" cy="5789208"/>
        </p:xfrm>
        <a:graphic>
          <a:graphicData uri="http://schemas.openxmlformats.org/drawingml/2006/table">
            <a:tbl>
              <a:tblPr firstRow="1" firstCol="1" bandRow="1"/>
              <a:tblGrid>
                <a:gridCol w="796934"/>
                <a:gridCol w="4558837"/>
                <a:gridCol w="1316335"/>
              </a:tblGrid>
              <a:tr h="49158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Task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Description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Complete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3432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76923C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1b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76923C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Geiger-mode LiDAR Data Acquisition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76923C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1581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76923C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1a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76923C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Planning, Coordination, Flight Operations, and Specs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76923C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28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76923C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1c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76923C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Calibration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76923C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2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76923C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76923C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Ground Survey Support for Acquisition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76923C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2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Classification of LiDAR Points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65%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2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Development of DEMs in ESRI Grid Format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60%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2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Terrain Datasets by County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5%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2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76923C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 Detail Road and Bridge Classifications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76923C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2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Intensity Images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75%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2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Building Change Detection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35%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2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Quality Assurance/Quality Control Plan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89%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2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Preparation of Project Reports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90%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2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76923C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Metadata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76923C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2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Spatial Data Download Enhancement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75%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289">
                <a:tc gridSpan="2"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Project Total: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78%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82" marR="61782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322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23" y="942714"/>
            <a:ext cx="8950224" cy="4885330"/>
          </a:xfr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06623" y="137066"/>
            <a:ext cx="4777740" cy="5715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>
                <a:solidFill>
                  <a:schemeClr val="accent2">
                    <a:lumMod val="75000"/>
                  </a:schemeClr>
                </a:solidFill>
              </a:rPr>
              <a:t>Clip and Ship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919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499" y="286605"/>
            <a:ext cx="8055261" cy="688086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Phase 5 collection Complete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8" name="Picture 1" descr="image00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1499" y="1099466"/>
            <a:ext cx="8459952" cy="4758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944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466" y="286604"/>
            <a:ext cx="7854294" cy="929247"/>
          </a:xfrm>
        </p:spPr>
        <p:txBody>
          <a:bodyPr>
            <a:normAutofit fontScale="90000"/>
          </a:bodyPr>
          <a:lstStyle/>
          <a:p>
            <a:r>
              <a:rPr lang="en-US" sz="6700" dirty="0">
                <a:solidFill>
                  <a:schemeClr val="accent2">
                    <a:lumMod val="75000"/>
                  </a:schemeClr>
                </a:solidFill>
              </a:rPr>
              <a:t>Questions</a:t>
            </a:r>
            <a:endParaRPr lang="en-US" sz="67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750" r="8025"/>
          <a:stretch/>
        </p:blipFill>
        <p:spPr>
          <a:xfrm>
            <a:off x="1373533" y="1625281"/>
            <a:ext cx="6191699" cy="432167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2562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961</TotalTime>
  <Words>179</Words>
  <Application>Microsoft Office PowerPoint</Application>
  <PresentationFormat>On-screen Show (4:3)</PresentationFormat>
  <Paragraphs>63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Calibri</vt:lpstr>
      <vt:lpstr>Calibri Light</vt:lpstr>
      <vt:lpstr>Segoe UI</vt:lpstr>
      <vt:lpstr>Times New Roman</vt:lpstr>
      <vt:lpstr>Retrospect</vt:lpstr>
      <vt:lpstr>Current Lidar Updates </vt:lpstr>
      <vt:lpstr>Lidar Phases</vt:lpstr>
      <vt:lpstr>Collection for Phase 4-     07/13/2017</vt:lpstr>
      <vt:lpstr>PowerPoint Presentation</vt:lpstr>
      <vt:lpstr>PowerPoint Presentation</vt:lpstr>
      <vt:lpstr>Phase 5 collection Complete</vt:lpstr>
      <vt:lpstr>Questions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NCEM DATA Available</dc:title>
  <dc:creator>Morgan, Hope</dc:creator>
  <cp:lastModifiedBy>Hope Morgan</cp:lastModifiedBy>
  <cp:revision>43</cp:revision>
  <cp:lastPrinted>2017-03-16T16:09:22Z</cp:lastPrinted>
  <dcterms:created xsi:type="dcterms:W3CDTF">2017-03-13T16:22:19Z</dcterms:created>
  <dcterms:modified xsi:type="dcterms:W3CDTF">2017-07-19T16:59:50Z</dcterms:modified>
</cp:coreProperties>
</file>