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14"/>
  </p:notesMasterIdLst>
  <p:sldIdLst>
    <p:sldId id="257" r:id="rId4"/>
    <p:sldId id="266" r:id="rId5"/>
    <p:sldId id="263" r:id="rId6"/>
    <p:sldId id="264" r:id="rId7"/>
    <p:sldId id="265" r:id="rId8"/>
    <p:sldId id="267" r:id="rId9"/>
    <p:sldId id="258" r:id="rId10"/>
    <p:sldId id="259" r:id="rId11"/>
    <p:sldId id="261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70E81-F814-4C13-AF1E-EEE5CC46B6D4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D68B7-8DC1-44DB-ACFC-EC2E556BE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43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I will provide some updates from</a:t>
            </a:r>
            <a:r>
              <a:rPr lang="en-US" altLang="en-US" baseline="0" dirty="0" smtClean="0"/>
              <a:t> NC Geodetic Survey, then go into a discussion of Elevation Certificates.</a:t>
            </a:r>
            <a:endParaRPr lang="en-US" altLang="en-US" dirty="0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34035" indent="-282321" defTabSz="912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29284" indent="-225857" defTabSz="912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80998" indent="-225857" defTabSz="912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32711" indent="-225857" defTabSz="91283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484425" indent="-225857" defTabSz="912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36138" indent="-225857" defTabSz="912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387852" indent="-225857" defTabSz="912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39566" indent="-225857" defTabSz="9128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561AD64-7E9B-499F-8338-17AD4489CA60}" type="slidenum">
              <a:rPr kumimoji="0" lang="en-US" altLang="en-US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</a:t>
            </a:fld>
            <a:endParaRPr kumimoji="0" lang="en-US" altLang="en-US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6876D-45F9-449E-BE70-A8C56CC2412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25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6876D-45F9-449E-BE70-A8C56CC2412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2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6876D-45F9-449E-BE70-A8C56CC2412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4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6876D-45F9-449E-BE70-A8C56CC2412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25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46876D-45F9-449E-BE70-A8C56CC2412E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0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360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31624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3000" y="241300"/>
            <a:ext cx="2006600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3" y="241300"/>
            <a:ext cx="58689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27496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2413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71600" y="1524000"/>
            <a:ext cx="6858000" cy="3505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920364278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3" y="241300"/>
            <a:ext cx="7696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524000"/>
            <a:ext cx="3352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3528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32227"/>
      </p:ext>
    </p:extLst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588" y="152400"/>
            <a:ext cx="63658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4670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MAP seal 300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"/>
          </a:blip>
          <a:srcRect/>
          <a:stretch>
            <a:fillRect/>
          </a:stretch>
        </p:blipFill>
        <p:spPr bwMode="auto">
          <a:xfrm>
            <a:off x="4080373" y="5848564"/>
            <a:ext cx="1020302" cy="51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1"/>
          <p:cNvSpPr txBox="1">
            <a:spLocks noChangeArrowheads="1"/>
          </p:cNvSpPr>
          <p:nvPr userDrawn="1"/>
        </p:nvSpPr>
        <p:spPr bwMode="auto">
          <a:xfrm>
            <a:off x="2679700" y="6269042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i="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North Carolina Emergency Management</a:t>
            </a:r>
          </a:p>
        </p:txBody>
      </p:sp>
      <p:pic>
        <p:nvPicPr>
          <p:cNvPr id="6" name="Picture 6" descr="DPSlogo_2in_fl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265115" y="5751513"/>
            <a:ext cx="1603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637213"/>
            <a:ext cx="12112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75260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0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MAP seal 300.jpg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"/>
          </a:blip>
          <a:srcRect/>
          <a:stretch>
            <a:fillRect/>
          </a:stretch>
        </p:blipFill>
        <p:spPr bwMode="auto">
          <a:xfrm>
            <a:off x="4080373" y="5848564"/>
            <a:ext cx="1020302" cy="51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1"/>
          <p:cNvSpPr txBox="1">
            <a:spLocks noChangeArrowheads="1"/>
          </p:cNvSpPr>
          <p:nvPr userDrawn="1"/>
        </p:nvSpPr>
        <p:spPr bwMode="auto">
          <a:xfrm>
            <a:off x="2679700" y="6269042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i="0" dirty="0" smtClean="0">
                <a:solidFill>
                  <a:srgbClr val="000000"/>
                </a:solidFill>
                <a:ea typeface="MS PGothic" pitchFamily="34" charset="-128"/>
                <a:cs typeface="Arial" pitchFamily="34" charset="0"/>
              </a:rPr>
              <a:t>North Carolina Emergency Management</a:t>
            </a:r>
          </a:p>
        </p:txBody>
      </p:sp>
      <p:pic>
        <p:nvPicPr>
          <p:cNvPr id="6" name="Picture 6" descr="DPSlogo_2in_fla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265115" y="5751513"/>
            <a:ext cx="1603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637213"/>
            <a:ext cx="12112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91600" cy="4759806"/>
          </a:xfrm>
        </p:spPr>
        <p:txBody>
          <a:bodyPr>
            <a:noAutofit/>
          </a:bodyPr>
          <a:lstStyle>
            <a:lvl2pPr marL="685800" indent="-336550">
              <a:defRPr/>
            </a:lvl2pPr>
            <a:lvl3pPr marL="1033463" indent="-347663">
              <a:defRPr/>
            </a:lvl3pPr>
            <a:lvl4pPr marL="1371600" indent="-347663">
              <a:defRPr/>
            </a:lvl4pPr>
            <a:lvl5pPr marL="1719263" indent="-3476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Line 14"/>
          <p:cNvSpPr>
            <a:spLocks noChangeShapeType="1"/>
          </p:cNvSpPr>
          <p:nvPr userDrawn="1"/>
        </p:nvSpPr>
        <p:spPr bwMode="auto">
          <a:xfrm>
            <a:off x="706438" y="1504950"/>
            <a:ext cx="7751762" cy="0"/>
          </a:xfrm>
          <a:prstGeom prst="line">
            <a:avLst/>
          </a:prstGeom>
          <a:noFill/>
          <a:ln w="38100">
            <a:solidFill>
              <a:srgbClr val="02091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8C19C4A-F5B7-4377-B974-0505D6B5E21A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B207E0F-09F3-46B8-82F8-7267DC4A7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56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EB054E9-EE39-4BD6-8023-BACB4CB717E3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484F9893-F97E-46B5-AC3B-B48CFBE40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983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7C4B7D53-03C4-4C61-9D79-7820552A5693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E6099F7-7315-4C19-A489-1218B2AB21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2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16945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55EA81D-873F-4806-9420-8F8AD553F937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8666715-E19A-4994-A8C2-7E103CF42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426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2FC4737-BDD0-41BE-B9DE-2C9E5A47A6C1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8BEC4CC-3D07-4F3A-8953-4EA16E9519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1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7CF0A5D-34C1-4DE7-9226-CC47ED31D221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4E8D8D5-4A55-492F-A4CC-8371210CD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514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6BD1F17-DEC3-4109-B6AC-20AC646005B0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CC71C68-2202-41AB-B03F-D1A5C54E3D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9737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EC6F3DEB-9A21-4771-B6F0-35F345CE6157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2A1B68F-78A9-4CF8-940B-124C19CC1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25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CFA2FAE-A80A-4B70-831B-24EB7309F799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B940683D-97EA-4821-A66E-84C256483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47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MAP seal 30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"/>
          </a:blip>
          <a:srcRect/>
          <a:stretch>
            <a:fillRect/>
          </a:stretch>
        </p:blipFill>
        <p:spPr bwMode="auto">
          <a:xfrm>
            <a:off x="4080372" y="5848560"/>
            <a:ext cx="1020302" cy="51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2679700" y="6269038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0" dirty="0" smtClean="0">
                <a:solidFill>
                  <a:srgbClr val="000000"/>
                </a:solidFill>
                <a:ea typeface="MS PGothic" pitchFamily="34" charset="-128"/>
              </a:rPr>
              <a:t>North Carolina Emergency Management</a:t>
            </a:r>
          </a:p>
        </p:txBody>
      </p:sp>
      <p:pic>
        <p:nvPicPr>
          <p:cNvPr id="6" name="Picture 6" descr="DPSlogo_2in_fl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265113" y="5751513"/>
            <a:ext cx="1603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637213"/>
            <a:ext cx="12112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1752600"/>
          </a:xfrm>
        </p:spPr>
        <p:txBody>
          <a:bodyPr anchor="ctr">
            <a:noAutofit/>
          </a:bodyPr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873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MAP seal 300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"/>
          </a:blip>
          <a:srcRect/>
          <a:stretch>
            <a:fillRect/>
          </a:stretch>
        </p:blipFill>
        <p:spPr bwMode="auto">
          <a:xfrm>
            <a:off x="4080372" y="5848560"/>
            <a:ext cx="1020302" cy="51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1"/>
          <p:cNvSpPr txBox="1">
            <a:spLocks noChangeArrowheads="1"/>
          </p:cNvSpPr>
          <p:nvPr/>
        </p:nvSpPr>
        <p:spPr bwMode="auto">
          <a:xfrm>
            <a:off x="2679700" y="6269038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defTabSz="912813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0" dirty="0" smtClean="0">
                <a:solidFill>
                  <a:srgbClr val="000000"/>
                </a:solidFill>
                <a:ea typeface="MS PGothic" pitchFamily="34" charset="-128"/>
              </a:rPr>
              <a:t>North Carolina Emergency Management</a:t>
            </a:r>
          </a:p>
        </p:txBody>
      </p:sp>
      <p:pic>
        <p:nvPicPr>
          <p:cNvPr id="6" name="Picture 6" descr="DPSlogo_2in_fla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265113" y="5751513"/>
            <a:ext cx="1603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5637213"/>
            <a:ext cx="1211262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991600" cy="4759806"/>
          </a:xfrm>
        </p:spPr>
        <p:txBody>
          <a:bodyPr>
            <a:noAutofit/>
          </a:bodyPr>
          <a:lstStyle>
            <a:lvl2pPr marL="685800" indent="-336550">
              <a:defRPr/>
            </a:lvl2pPr>
            <a:lvl3pPr marL="1033463" indent="-347663">
              <a:defRPr/>
            </a:lvl3pPr>
            <a:lvl4pPr marL="1371600" indent="-347663">
              <a:defRPr/>
            </a:lvl4pPr>
            <a:lvl5pPr marL="1719263" indent="-3476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17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783A842-A302-47FF-B32D-9F7A1A865465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3CA91B4-1FDA-4448-8658-1FD4AC4B09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88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199E592-4A05-47D2-8FA4-7BB210B494F4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A778547-FF92-495A-BF6F-35190213F0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9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231310"/>
      </p:ext>
    </p:extLst>
  </p:cSld>
  <p:clrMapOvr>
    <a:masterClrMapping/>
  </p:clrMapOvr>
  <p:transition advClick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A9459DE-0CF9-4E97-985D-B42EF4223708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14C4CA7D-0705-4B70-8C68-0C545C86EF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00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35285A4-3F02-4662-AA6A-A636E14BA311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839D6F88-B588-4062-A4F4-7644C6989B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14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A0C3B4DA-D70B-475A-A3FF-07F2DFF30161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20F38B44-17F9-47B7-A046-1BBC61D0F20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6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25F9278-8DA6-43FD-9B1C-DAD58A12C40E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D54BF93C-11FF-4C60-8B98-FC5BD036C3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7717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D3F3423-2286-4519-B6E4-ECA5A7C0E1B6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3CCAF23A-B41B-4E49-98C3-4327CCC9E2A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68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08ACA3B5-F3FC-4D72-B6E8-5E238C946EC8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688CAAC0-3211-4E72-BB46-E8E28999C3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33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5FFCC882-E3B3-4C10-B471-5E1675100EC3}" type="datetime1">
              <a:rPr lang="en-US" smtClean="0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fld id="{9AD92AD5-011F-4A19-9A8D-D2CEC997A4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86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352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33528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45852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0471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0779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1000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729907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13512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EE6FE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4"/>
          <p:cNvSpPr>
            <a:spLocks noGrp="1" noChangeArrowheads="1"/>
          </p:cNvSpPr>
          <p:nvPr>
            <p:ph type="title"/>
          </p:nvPr>
        </p:nvSpPr>
        <p:spPr bwMode="auto">
          <a:xfrm>
            <a:off x="201613" y="241300"/>
            <a:ext cx="769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5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6858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pic>
        <p:nvPicPr>
          <p:cNvPr id="1028" name="Picture 8" descr="EMAP seal 300.jpg"/>
          <p:cNvPicPr>
            <a:picLocks noChangeAspect="1"/>
          </p:cNvPicPr>
          <p:nvPr userDrawn="1"/>
        </p:nvPicPr>
        <p:blipFill>
          <a:blip r:embed="rId16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000"/>
          </a:blip>
          <a:srcRect/>
          <a:stretch>
            <a:fillRect/>
          </a:stretch>
        </p:blipFill>
        <p:spPr bwMode="auto">
          <a:xfrm>
            <a:off x="4080372" y="5848560"/>
            <a:ext cx="1020302" cy="51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61"/>
          <p:cNvSpPr txBox="1">
            <a:spLocks noChangeArrowheads="1"/>
          </p:cNvSpPr>
          <p:nvPr userDrawn="1"/>
        </p:nvSpPr>
        <p:spPr bwMode="auto">
          <a:xfrm>
            <a:off x="2679700" y="6269038"/>
            <a:ext cx="3952875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600" i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i="0" dirty="0" smtClean="0">
                <a:solidFill>
                  <a:srgbClr val="000000"/>
                </a:solidFill>
              </a:rPr>
              <a:t>North Carolina Emergency Management</a:t>
            </a:r>
          </a:p>
        </p:txBody>
      </p:sp>
      <p:pic>
        <p:nvPicPr>
          <p:cNvPr id="1030" name="Picture 6" descr="DPSlogo_2in_flat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7"/>
          <a:stretch>
            <a:fillRect/>
          </a:stretch>
        </p:blipFill>
        <p:spPr bwMode="auto">
          <a:xfrm>
            <a:off x="265113" y="5751513"/>
            <a:ext cx="16033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EM-tempDPSlogoColor2inTransp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5662613"/>
            <a:ext cx="1023937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47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advClick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•"/>
        <a:defRPr sz="32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EE6FE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F86A1D69-E568-4038-94E4-571D5650FB5C}" type="datetimeFigureOut">
              <a:rPr lang="en-US"/>
              <a:pPr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32E90C71-4BD2-44A6-9AF1-CBE0025979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18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9AB5E4"/>
            </a:gs>
            <a:gs pos="4000">
              <a:srgbClr val="C2D1ED"/>
            </a:gs>
            <a:gs pos="11000">
              <a:srgbClr val="E1E8F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2813">
              <a:defRPr/>
            </a:pPr>
            <a:fld id="{BA2C8C4C-91F2-4695-9BC9-C467DFC732B6}" type="datetimeFigureOut">
              <a:rPr lang="en-US"/>
              <a:pPr defTabSz="912813">
                <a:defRPr/>
              </a:pPr>
              <a:t>7/18/2017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2813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 defTabSz="912813">
              <a:defRPr/>
            </a:pPr>
            <a:fld id="{B4A35825-AEB6-4845-A624-00EEFB09E3FE}" type="slidenum">
              <a:rPr lang="en-US"/>
              <a:pPr defTabSz="912813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1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4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SMAC</a:t>
            </a:r>
          </a:p>
          <a:p>
            <a:r>
              <a:rPr lang="en-US" altLang="en-US" sz="4800" b="1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July 19, </a:t>
            </a:r>
            <a:r>
              <a:rPr lang="en-US" altLang="en-US" sz="4800" b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</a:t>
            </a:r>
          </a:p>
          <a:p>
            <a:endParaRPr lang="en-US" altLang="en-US" sz="2400" b="1" dirty="0" smtClean="0"/>
          </a:p>
          <a:p>
            <a:endParaRPr lang="en-US" altLang="en-US" sz="2400" b="1" dirty="0" smtClean="0"/>
          </a:p>
          <a:p>
            <a:endParaRPr lang="en-US" altLang="en-US" sz="16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72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1" y="536210"/>
            <a:ext cx="8951919" cy="529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1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Geodetic Control/2022 Reference Frame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4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" y="241300"/>
            <a:ext cx="8683307" cy="838200"/>
          </a:xfrm>
        </p:spPr>
        <p:txBody>
          <a:bodyPr/>
          <a:lstStyle/>
          <a:p>
            <a:r>
              <a:rPr lang="en-US" dirty="0" smtClean="0"/>
              <a:t>New Datums Are Coming in 2022!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88720"/>
            <a:ext cx="8580120" cy="4465320"/>
          </a:xfrm>
        </p:spPr>
        <p:txBody>
          <a:bodyPr/>
          <a:lstStyle/>
          <a:p>
            <a:pPr>
              <a:spcBef>
                <a:spcPts val="768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Created a 2022 Datum Working Group to develop implementation recommendations</a:t>
            </a:r>
          </a:p>
          <a:p>
            <a:pPr>
              <a:spcBef>
                <a:spcPts val="768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Working </a:t>
            </a:r>
            <a:r>
              <a:rPr lang="en-US" altLang="en-US" dirty="0"/>
              <a:t>with SC Geodetic Survey to develop common implementation plans</a:t>
            </a:r>
          </a:p>
          <a:p>
            <a:pPr>
              <a:spcBef>
                <a:spcPts val="768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/>
              <a:t>Obtaining </a:t>
            </a:r>
            <a:r>
              <a:rPr lang="en-US" altLang="en-US" dirty="0" smtClean="0"/>
              <a:t>ellipsoidal </a:t>
            </a:r>
            <a:r>
              <a:rPr lang="en-US" altLang="en-US" dirty="0"/>
              <a:t>heights on NAVD88 bench </a:t>
            </a:r>
            <a:r>
              <a:rPr lang="en-US" altLang="en-US" dirty="0" smtClean="0"/>
              <a:t>marks</a:t>
            </a:r>
          </a:p>
          <a:p>
            <a:pPr>
              <a:spcBef>
                <a:spcPts val="768"/>
              </a:spcBef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dirty="0" smtClean="0"/>
              <a:t>Speaker at the National Geodetic Survey’s Geospatial Summit</a:t>
            </a:r>
          </a:p>
        </p:txBody>
      </p:sp>
    </p:spTree>
    <p:extLst>
      <p:ext uri="{BB962C8B-B14F-4D97-AF65-F5344CB8AC3E}">
        <p14:creationId xmlns:p14="http://schemas.microsoft.com/office/powerpoint/2010/main" val="338445328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Reference Frame Names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9CB9E44-B049-4AE9-9FC3-2E2CFAC1ABEA}" type="slidenum">
              <a:rPr lang="en-US" altLang="en-US" sz="1600" i="1">
                <a:solidFill>
                  <a:srgbClr val="40458C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sz="1600" i="1" dirty="0">
              <a:solidFill>
                <a:srgbClr val="40458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12520"/>
            <a:ext cx="89916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Gill Sans MT" panose="020B0502020104020203" pitchFamily="34" charset="0"/>
              </a:rPr>
              <a:t>NAD 83 becomes: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Gill Sans MT" panose="020B0502020104020203" pitchFamily="34" charset="0"/>
              </a:rPr>
              <a:t>North American Terrestrial Reference Frame (NATR2022)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66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Caribbean Terrestrial Reference Frame (CTRF2022)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66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Mariana Terrestrial Reference Frame  (MTRF2022)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rgbClr val="000066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Pacific Terrestrial Reference Frame   (PTRF2022)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NAVD88 becomes:</a:t>
            </a:r>
            <a:endParaRPr lang="en-US" sz="2800" dirty="0">
              <a:solidFill>
                <a:srgbClr val="000066"/>
              </a:solidFill>
              <a:latin typeface="Gill Sans MT" panose="020B0502020104020203" pitchFamily="34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North American-Pacific Geopotential Datum of 2022 (NAPGD2022)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66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Realized by GEOID2022</a:t>
            </a:r>
          </a:p>
        </p:txBody>
      </p:sp>
    </p:spTree>
    <p:extLst>
      <p:ext uri="{BB962C8B-B14F-4D97-AF65-F5344CB8AC3E}">
        <p14:creationId xmlns:p14="http://schemas.microsoft.com/office/powerpoint/2010/main" val="10095360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81975" cy="537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354679"/>
            <a:ext cx="54864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https://beta.ngs.noaa.gov/gtkweb/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3855" y="-1524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NADCON 5.0</a:t>
            </a:r>
            <a:endParaRPr lang="en-US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County/State Boundaries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1"/>
            <a:ext cx="9144000" cy="685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-1920000">
            <a:off x="209629" y="2260890"/>
            <a:ext cx="836918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Completed!!!</a:t>
            </a:r>
          </a:p>
        </p:txBody>
      </p:sp>
    </p:spTree>
    <p:extLst>
      <p:ext uri="{BB962C8B-B14F-4D97-AF65-F5344CB8AC3E}">
        <p14:creationId xmlns:p14="http://schemas.microsoft.com/office/powerpoint/2010/main" val="6282122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NC-SC Boundary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29790"/>
            <a:ext cx="5712464" cy="4474369"/>
          </a:xfrm>
        </p:spPr>
        <p:txBody>
          <a:bodyPr/>
          <a:lstStyle/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334-mile NC-SC boundary </a:t>
            </a:r>
            <a:r>
              <a:rPr lang="en-US" sz="2400" dirty="0"/>
              <a:t>p</a:t>
            </a:r>
            <a:r>
              <a:rPr lang="en-US" sz="2400" dirty="0" smtClean="0"/>
              <a:t>roject complete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Plats have been recorded in all border counties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GIS Data is available from NCGS</a:t>
            </a:r>
          </a:p>
          <a:p>
            <a:pPr lvl="1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watson.ross@ncdps.gov</a:t>
            </a:r>
          </a:p>
          <a:p>
            <a:pPr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sz="2400" dirty="0" smtClean="0"/>
              <a:t>Beginning work on NC-VA Boundary</a:t>
            </a:r>
          </a:p>
          <a:p>
            <a:pPr marL="0" indent="0">
              <a:buClr>
                <a:srgbClr val="000066"/>
              </a:buClr>
              <a:buNone/>
            </a:pPr>
            <a:endParaRPr lang="en-US" dirty="0"/>
          </a:p>
        </p:txBody>
      </p:sp>
      <p:pic>
        <p:nvPicPr>
          <p:cNvPr id="94210" name="Picture 2" descr="C:\Users\dbrubaker\AppData\Local\Microsoft\Windows\Temporary Internet Files\Content.IE5\NLAPTK8X\South_of_the_Border_-_The_Sombrero_Tower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64" y="985838"/>
            <a:ext cx="3402730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2464" y="5572126"/>
            <a:ext cx="22313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rgbClr val="40458C"/>
                </a:solidFill>
              </a:rPr>
              <a:t>Source: WikimediaCommons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84382"/>
            <a:ext cx="1709738" cy="1285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384382"/>
            <a:ext cx="1719263" cy="129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2869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County Boundary 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185" y="1409114"/>
            <a:ext cx="5745480" cy="4008120"/>
          </a:xfrm>
        </p:spPr>
        <p:txBody>
          <a:bodyPr/>
          <a:lstStyle/>
          <a:p>
            <a:pPr lvl="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Mitchell-Yancey</a:t>
            </a:r>
          </a:p>
          <a:p>
            <a:pPr lvl="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Cabarrus – </a:t>
            </a:r>
            <a:r>
              <a:rPr lang="en-US" dirty="0" smtClean="0"/>
              <a:t>Rowan</a:t>
            </a:r>
            <a:endParaRPr lang="en-US" dirty="0"/>
          </a:p>
          <a:p>
            <a:pPr lvl="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dirty="0"/>
              <a:t>Harnett – Wake</a:t>
            </a:r>
          </a:p>
          <a:p>
            <a:pPr lvl="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Alamance </a:t>
            </a:r>
            <a:r>
              <a:rPr lang="en-US" dirty="0"/>
              <a:t>– Guilford</a:t>
            </a:r>
          </a:p>
          <a:p>
            <a:pPr lvl="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McDowell – Mitchell</a:t>
            </a:r>
          </a:p>
          <a:p>
            <a:pPr lvl="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Bladen </a:t>
            </a:r>
            <a:r>
              <a:rPr lang="en-US" dirty="0"/>
              <a:t>– Columbus – Brunswick</a:t>
            </a:r>
          </a:p>
          <a:p>
            <a:pPr lvl="0"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dirty="0"/>
              <a:t>Greene – Lenoir (plats recorded)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Chatham </a:t>
            </a:r>
            <a:r>
              <a:rPr lang="en-US" b="1" dirty="0"/>
              <a:t>– </a:t>
            </a:r>
            <a:r>
              <a:rPr lang="en-US" b="1" dirty="0" smtClean="0"/>
              <a:t>Harnett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4859296" y="1386840"/>
            <a:ext cx="4132304" cy="4008120"/>
          </a:xfrm>
        </p:spPr>
        <p:txBody>
          <a:bodyPr/>
          <a:lstStyle/>
          <a:p>
            <a:pPr lvl="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dirty="0"/>
              <a:t>Jackson – Macon</a:t>
            </a:r>
          </a:p>
          <a:p>
            <a:pPr lvl="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dirty="0"/>
              <a:t>Davie – Yadkin</a:t>
            </a:r>
          </a:p>
          <a:p>
            <a:pPr lvl="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Granville </a:t>
            </a:r>
            <a:r>
              <a:rPr lang="en-US" dirty="0"/>
              <a:t>– Franklin</a:t>
            </a:r>
          </a:p>
          <a:p>
            <a:pPr lvl="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dirty="0"/>
              <a:t>Rutherford </a:t>
            </a:r>
            <a:r>
              <a:rPr lang="en-US" dirty="0" smtClean="0"/>
              <a:t>– Polk</a:t>
            </a:r>
          </a:p>
          <a:p>
            <a:pPr lvl="0">
              <a:buClr>
                <a:srgbClr val="000066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Chowan - Perquimans</a:t>
            </a:r>
            <a:endParaRPr lang="en-US" dirty="0"/>
          </a:p>
        </p:txBody>
      </p:sp>
      <p:pic>
        <p:nvPicPr>
          <p:cNvPr id="2050" name="Picture 2" descr="C:\Users\gthompson\AppData\Local\Microsoft\Windows\Temporary Internet Files\Content.IE5\97YHDKE3\check_mark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477012" cy="45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1048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EM-logo-grid">
  <a:themeElements>
    <a:clrScheme name="NCEM-logo-grid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NCEM-logo-gri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NCEM-logo-grid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EM-logo-grid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EM-logo-grid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CEM-logo-grid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CEM-logo-grid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PS NC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216</Words>
  <Application>Microsoft Office PowerPoint</Application>
  <PresentationFormat>On-screen Show (4:3)</PresentationFormat>
  <Paragraphs>51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NCEM-logo-grid</vt:lpstr>
      <vt:lpstr>9_Office Theme</vt:lpstr>
      <vt:lpstr>DPS NCEM</vt:lpstr>
      <vt:lpstr>PowerPoint Presentation</vt:lpstr>
      <vt:lpstr>PowerPoint Presentation</vt:lpstr>
      <vt:lpstr>New Datums Are Coming in 2022!</vt:lpstr>
      <vt:lpstr>New Reference Frame Names</vt:lpstr>
      <vt:lpstr>NADCON 5.0</vt:lpstr>
      <vt:lpstr>PowerPoint Presentation</vt:lpstr>
      <vt:lpstr>PowerPoint Presentation</vt:lpstr>
      <vt:lpstr>NC-SC Boundary Project</vt:lpstr>
      <vt:lpstr>County Boundary Surveys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Thompson</dc:creator>
  <cp:lastModifiedBy>Gary Thompson</cp:lastModifiedBy>
  <cp:revision>3</cp:revision>
  <dcterms:created xsi:type="dcterms:W3CDTF">2017-07-17T16:04:47Z</dcterms:created>
  <dcterms:modified xsi:type="dcterms:W3CDTF">2017-07-18T12:27:43Z</dcterms:modified>
</cp:coreProperties>
</file>