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  <p:sldMasterId id="2147483656" r:id="rId5"/>
    <p:sldMasterId id="2147483781" r:id="rId6"/>
    <p:sldMasterId id="2147483815" r:id="rId7"/>
    <p:sldMasterId id="2147483776" r:id="rId8"/>
    <p:sldMasterId id="2147483813" r:id="rId9"/>
  </p:sldMasterIdLst>
  <p:notesMasterIdLst>
    <p:notesMasterId r:id="rId33"/>
  </p:notesMasterIdLst>
  <p:handoutMasterIdLst>
    <p:handoutMasterId r:id="rId34"/>
  </p:handoutMasterIdLst>
  <p:sldIdLst>
    <p:sldId id="256" r:id="rId10"/>
    <p:sldId id="258" r:id="rId11"/>
    <p:sldId id="269" r:id="rId12"/>
    <p:sldId id="270" r:id="rId13"/>
    <p:sldId id="271" r:id="rId14"/>
    <p:sldId id="272" r:id="rId15"/>
    <p:sldId id="276" r:id="rId16"/>
    <p:sldId id="268" r:id="rId17"/>
    <p:sldId id="257" r:id="rId18"/>
    <p:sldId id="259" r:id="rId19"/>
    <p:sldId id="278" r:id="rId20"/>
    <p:sldId id="260" r:id="rId21"/>
    <p:sldId id="261" r:id="rId22"/>
    <p:sldId id="262" r:id="rId23"/>
    <p:sldId id="263" r:id="rId24"/>
    <p:sldId id="281" r:id="rId25"/>
    <p:sldId id="279" r:id="rId26"/>
    <p:sldId id="280" r:id="rId27"/>
    <p:sldId id="264" r:id="rId28"/>
    <p:sldId id="277" r:id="rId29"/>
    <p:sldId id="265" r:id="rId30"/>
    <p:sldId id="266" r:id="rId31"/>
    <p:sldId id="27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81156" autoAdjust="0"/>
  </p:normalViewPr>
  <p:slideViewPr>
    <p:cSldViewPr snapToGrid="0">
      <p:cViewPr varScale="1">
        <p:scale>
          <a:sx n="98" d="100"/>
          <a:sy n="98" d="100"/>
        </p:scale>
        <p:origin x="1416" y="86"/>
      </p:cViewPr>
      <p:guideLst/>
    </p:cSldViewPr>
  </p:slideViewPr>
  <p:outlineViewPr>
    <p:cViewPr>
      <p:scale>
        <a:sx n="33" d="100"/>
        <a:sy n="33" d="100"/>
      </p:scale>
      <p:origin x="0" y="-29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3258" y="25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">
            <a:extLst>
              <a:ext uri="{FF2B5EF4-FFF2-40B4-BE49-F238E27FC236}">
                <a16:creationId xmlns:a16="http://schemas.microsoft.com/office/drawing/2014/main" id="{BD92BBAD-C280-11A6-4A7F-2B24CC485A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2E59E-8DF2-460F-BD2C-47CE1CE1ED5B}" type="slidenum">
              <a:rPr lang="en-US" sz="1000" smtClean="0"/>
              <a:t>‹#›</a:t>
            </a:fld>
            <a:endParaRPr lang="en-US" dirty="0"/>
          </a:p>
        </p:txBody>
      </p:sp>
      <p:pic>
        <p:nvPicPr>
          <p:cNvPr id="7" name="NCDIT Logo" descr="N.C. Department of Information Technology Logo">
            <a:extLst>
              <a:ext uri="{FF2B5EF4-FFF2-40B4-BE49-F238E27FC236}">
                <a16:creationId xmlns:a16="http://schemas.microsoft.com/office/drawing/2014/main" id="{30AB16E2-1169-11CF-E28F-DFEEBC6A9D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479" y="352315"/>
            <a:ext cx="1956945" cy="32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07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"/>
          <p:cNvSpPr>
            <a:spLocks noGrp="1" noRot="1" noMove="1" noResize="1" noEditPoints="1" noAdjustHandles="1" noChangeArrowheads="1" noChangeShapeType="1"/>
          </p:cNvSpPr>
          <p:nvPr>
            <p:ph type="sldNum" sz="quarter" idx="5"/>
          </p:nvPr>
        </p:nvSpPr>
        <p:spPr>
          <a:xfrm>
            <a:off x="3378200" y="8525449"/>
            <a:ext cx="2971800" cy="458787"/>
          </a:xfrm>
          <a:prstGeom prst="rect">
            <a:avLst/>
          </a:prstGeom>
        </p:spPr>
        <p:txBody>
          <a:bodyPr vert="horz" lIns="0" tIns="45720" rIns="0" bIns="45720" rtlCol="0" anchor="b"/>
          <a:lstStyle>
            <a:lvl1pPr algn="r">
              <a:defRPr sz="1000"/>
            </a:lvl1pPr>
          </a:lstStyle>
          <a:p>
            <a:fld id="{44BF3D15-DA4D-4AC0-85EE-660C754EC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Notes Placeholder"/>
          <p:cNvSpPr>
            <a:spLocks noGrp="1" noRot="1" noMove="1" noResize="1" noEditPoints="1" noAdjustHandles="1" noChangeArrowheads="1" noChangeShapeType="1"/>
          </p:cNvSpPr>
          <p:nvPr>
            <p:ph type="body" sz="quarter" idx="3"/>
          </p:nvPr>
        </p:nvSpPr>
        <p:spPr>
          <a:xfrm>
            <a:off x="685800" y="4216400"/>
            <a:ext cx="5486400" cy="3784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Image Placeholder">
            <a:extLst>
              <a:ext uri="{FF2B5EF4-FFF2-40B4-BE49-F238E27FC236}">
                <a16:creationId xmlns:a16="http://schemas.microsoft.com/office/drawing/2014/main" id="{EE046CD0-6CB0-450D-DF21-B485FD284971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sldImg" idx="2"/>
          </p:nvPr>
        </p:nvSpPr>
        <p:spPr>
          <a:xfrm>
            <a:off x="685800" y="9779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pic>
        <p:nvPicPr>
          <p:cNvPr id="2" name="NCDIT Logo" descr="N.C. Department of Information Technology Logo">
            <a:extLst>
              <a:ext uri="{FF2B5EF4-FFF2-40B4-BE49-F238E27FC236}">
                <a16:creationId xmlns:a16="http://schemas.microsoft.com/office/drawing/2014/main" id="{569F1023-AC2C-F569-2DDD-6223765642E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775" y="376670"/>
            <a:ext cx="1800225" cy="29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685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515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WebAIM</a:t>
            </a:r>
            <a:r>
              <a:rPr lang="en-US" dirty="0"/>
              <a:t> Screen Reader User Survey </a:t>
            </a:r>
            <a:b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1539 respondents</a:t>
            </a:r>
          </a:p>
          <a:p>
            <a:br>
              <a:rPr lang="en-US" dirty="0"/>
            </a:br>
            <a:r>
              <a:rPr lang="en-US" b="0" dirty="0">
                <a:effectLst/>
              </a:rPr>
              <a:t>NVDA 65.6%</a:t>
            </a:r>
            <a:br>
              <a:rPr lang="en-US" b="0" dirty="0">
                <a:effectLst/>
              </a:rPr>
            </a:br>
            <a:br>
              <a:rPr lang="en-US" b="0" dirty="0">
                <a:effectLst/>
              </a:rPr>
            </a:br>
            <a:r>
              <a:rPr lang="en-US" b="0" dirty="0">
                <a:effectLst/>
              </a:rPr>
              <a:t>70% of respondents said they use more than one screen reader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232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Voiceover 70.6%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029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Enable mouse tracking is default – you will probably want to turn this off.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Useful for a person with low vision who might still use a mouse.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914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default is Windows </a:t>
            </a:r>
            <a:r>
              <a:rPr lang="en-US" dirty="0" err="1"/>
              <a:t>OnCore</a:t>
            </a:r>
            <a:r>
              <a:rPr lang="en-US" dirty="0"/>
              <a:t> voices – David.</a:t>
            </a:r>
          </a:p>
          <a:p>
            <a:r>
              <a:rPr lang="en-US" dirty="0"/>
              <a:t>I like Zira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98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92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JAWS calls this virtual PC cursor / forms mode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Narrator – Scan mode on/off</a:t>
            </a:r>
          </a:p>
          <a:p>
            <a:r>
              <a:rPr lang="en-US" dirty="0"/>
              <a:t>Voiceover – no explicit modes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34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72833-C3A7-64F1-3D98-97D3B814D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674332-85D2-BC15-E1CC-62370B80D3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2ED4D2-103A-EB04-5B44-5550DB1156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JAWS calls this virtual PC cursor / forms mode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Narrator – Scan mode on/off</a:t>
            </a:r>
          </a:p>
          <a:p>
            <a:r>
              <a:rPr lang="en-US" dirty="0"/>
              <a:t>Voiceover – no explicit modes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6F527-B46A-D15E-DA23-10DDA29603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253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0C586-8FA8-0299-31E7-315BF8741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363B22-9B1E-E164-E383-317F0873BA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43D28F-C964-615A-FA03-08FE7AB9C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172B3-8243-464B-A198-56E5A5D3B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94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26B3A-A5F2-4B79-B881-691E8BCF9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46783D-AA87-7E46-ABC4-B5120C09BE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B761EC-09C7-2D62-0EEA-C2D61F6467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2D66AC-59F4-A78F-5009-4DBACEA320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978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What's missing? (graphics) (tabs appear in form fields)</a:t>
            </a:r>
            <a:br>
              <a:rPr lang="en-US" dirty="0"/>
            </a:br>
            <a:br>
              <a:rPr lang="en-US" dirty="0"/>
            </a:br>
            <a:r>
              <a:rPr lang="en-US" dirty="0"/>
              <a:t>The elements list is designed around navigation targets.</a:t>
            </a:r>
          </a:p>
          <a:p>
            <a:endParaRPr lang="en-US" dirty="0"/>
          </a:p>
          <a:p>
            <a:r>
              <a:rPr lang="en-US" dirty="0"/>
              <a:t>Click here example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3536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https://digitalcommons.nc.gov/guide/help-topics/how-create-accessible-tables-text-editor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519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BF3D15-DA4D-4AC0-85EE-660C754EC13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560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esentation Title">
            <a:extLst>
              <a:ext uri="{FF2B5EF4-FFF2-40B4-BE49-F238E27FC236}">
                <a16:creationId xmlns:a16="http://schemas.microsoft.com/office/drawing/2014/main" id="{9B976787-2BE7-C144-D8CF-B021972A53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 hasCustomPrompt="1"/>
          </p:nvPr>
        </p:nvSpPr>
        <p:spPr>
          <a:xfrm>
            <a:off x="841248" y="644886"/>
            <a:ext cx="7949184" cy="261296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dirty="0"/>
              <a:t>Title of Presentation</a:t>
            </a:r>
          </a:p>
        </p:txBody>
      </p:sp>
      <p:sp>
        <p:nvSpPr>
          <p:cNvPr id="3" name="Presenter Information">
            <a:extLst>
              <a:ext uri="{FF2B5EF4-FFF2-40B4-BE49-F238E27FC236}">
                <a16:creationId xmlns:a16="http://schemas.microsoft.com/office/drawing/2014/main" id="{A74736C8-50CA-C92A-4B98-8C94701A21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 hasCustomPrompt="1"/>
          </p:nvPr>
        </p:nvSpPr>
        <p:spPr>
          <a:xfrm>
            <a:off x="841248" y="3327470"/>
            <a:ext cx="7949184" cy="251505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Presenter’s Name</a:t>
            </a:r>
            <a:br>
              <a:rPr lang="en-US" dirty="0"/>
            </a:br>
            <a:r>
              <a:rPr lang="en-US" dirty="0"/>
              <a:t>Division or Program</a:t>
            </a:r>
            <a:br>
              <a:rPr lang="en-US" dirty="0"/>
            </a:br>
            <a:br>
              <a:rPr lang="en-US" dirty="0"/>
            </a:br>
            <a:r>
              <a:rPr lang="en-US" dirty="0"/>
              <a:t>Month XX, 20XX</a:t>
            </a:r>
          </a:p>
        </p:txBody>
      </p:sp>
    </p:spTree>
    <p:extLst>
      <p:ext uri="{BB962C8B-B14F-4D97-AF65-F5344CB8AC3E}">
        <p14:creationId xmlns:p14="http://schemas.microsoft.com/office/powerpoint/2010/main" val="333858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BF7372E5-8CE1-BF70-175C-88C08E30E6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1B0A9411-BDAE-A55D-3D7B-798DF0F447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4737100"/>
          </a:xfr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defRPr sz="2400"/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lvl3pPr>
            <a:lvl4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lvl4pPr>
            <a:lvl5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C45E90-B219-3F87-ABD0-195BA10FF41D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375711" y="42505"/>
            <a:ext cx="2743200" cy="26881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3D9D56-6E4C-C01E-D2CC-8EE5213AAC0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39204-3186-B1AD-81A1-5C2A62E6B12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D25D31-D6D1-4707-9EC9-A2A91580B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91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3D5BD1-CD24-9055-15E6-58671A617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656FE0-EC18-AEFD-85D1-0CD65ACC4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14B78-1E4B-BB60-969E-899294B61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25D31-D6D1-4707-9EC9-A2A91580B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36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432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E54CCD44-211C-1042-7D19-AB41D74566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99237"/>
            <a:ext cx="10515600" cy="56146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EED8CB35-0CFB-5C16-33E3-2869665BD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4737100"/>
          </a:xfr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defRPr lang="en-US" sz="2400" dirty="0"/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3pPr>
            <a:lvl4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4pPr>
            <a:lvl5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4817AD-3C14-72AA-CE86-C23CF9093F6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B7F08-76FF-987B-7AC4-D41EC59F598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36644-865E-4172-F12F-55CAB5F8A4D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FF47DA-20DC-4E03-9B41-47DE8F3CCC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99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184883-E86C-A6C7-0BCA-F710E81616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C1FA33-966A-478D-22CB-DE9F5FA5F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B1C2D-36DF-8E47-186B-FF3A7B88F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FF47DA-20DC-4E03-9B41-47DE8F3CCC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15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E54CCD44-211C-1042-7D19-AB41D74566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99237"/>
            <a:ext cx="10515600" cy="56146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Slide Title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EED8CB35-0CFB-5C16-33E3-2869665BD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473710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defRPr lang="en-US" sz="2400" dirty="0"/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3pPr>
            <a:lvl4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4pPr>
            <a:lvl5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4C186-8379-ABCA-660D-C61026EB886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56A2A-4D71-198E-47CD-68F85E082FF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D1F92F-B971-1438-1482-40F7288C287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384282B-5470-48ED-A253-1F7503ACBE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56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4FFDE156-176C-C1A4-A82D-3A262491FE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 hasCustomPrompt="1"/>
          </p:nvPr>
        </p:nvSpPr>
        <p:spPr>
          <a:xfrm>
            <a:off x="841248" y="1389380"/>
            <a:ext cx="9144000" cy="23876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Section Title</a:t>
            </a:r>
          </a:p>
        </p:txBody>
      </p:sp>
      <p:sp>
        <p:nvSpPr>
          <p:cNvPr id="3" name="Section Subtitle">
            <a:extLst>
              <a:ext uri="{FF2B5EF4-FFF2-40B4-BE49-F238E27FC236}">
                <a16:creationId xmlns:a16="http://schemas.microsoft.com/office/drawing/2014/main" id="{FB38CF8D-9848-B1BD-F405-AB989A05E8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 hasCustomPrompt="1"/>
          </p:nvPr>
        </p:nvSpPr>
        <p:spPr>
          <a:xfrm>
            <a:off x="841248" y="3897629"/>
            <a:ext cx="9144000" cy="18200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an Optional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2AF7E-DCDA-8BA6-2929-56C7768B0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38E69-AD8F-3E98-DE00-07EE4B84C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1D8D6-2CCA-D1E6-E010-6B0F7018F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67DF5-BD2E-4D88-BE8B-422A09B39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3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ion Subtitle">
            <a:extLst>
              <a:ext uri="{FF2B5EF4-FFF2-40B4-BE49-F238E27FC236}">
                <a16:creationId xmlns:a16="http://schemas.microsoft.com/office/drawing/2014/main" id="{7EF5374B-6720-4C46-E247-8CEAF193A3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3156965"/>
            <a:ext cx="12192000" cy="1820037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</a:t>
            </a:r>
            <a:br>
              <a:rPr lang="en-US" dirty="0"/>
            </a:br>
            <a:r>
              <a:rPr lang="en-US" dirty="0"/>
              <a:t>Presenter’s Title</a:t>
            </a:r>
            <a:br>
              <a:rPr lang="en-US" dirty="0"/>
            </a:br>
            <a:r>
              <a:rPr lang="en-US" dirty="0"/>
              <a:t>Contact Information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DB5232-E620-5524-3036-C478D55AD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E26B79-2330-9846-5F27-F9CF221A6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1CC4BB-8C47-65DD-A570-2D5EB2E9D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F8F6-A464-461B-9860-0527BA4DBB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23268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2E8A120D-7627-932E-8EC0-2F38F1FF6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9237"/>
            <a:ext cx="10515600" cy="56146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/>
              <a:t>Click to Edit Slide Title</a:t>
            </a:r>
          </a:p>
        </p:txBody>
      </p:sp>
      <p:sp>
        <p:nvSpPr>
          <p:cNvPr id="3" name="Text Placeholder">
            <a:extLst>
              <a:ext uri="{FF2B5EF4-FFF2-40B4-BE49-F238E27FC236}">
                <a16:creationId xmlns:a16="http://schemas.microsoft.com/office/drawing/2014/main" id="{B7CF5DDA-CBB1-F6EC-AA68-16EFD0CB4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253331"/>
            <a:ext cx="10515600" cy="4736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52CBE-EA8A-A142-8886-96FEE4A431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75711" y="47212"/>
            <a:ext cx="2743200" cy="268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F680AC-211A-63FC-18A3-0DCEB6A8E5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089" y="47212"/>
            <a:ext cx="8229600" cy="268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4B6D46-A89B-0B3D-D6E2-AC7C7026D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39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E9D25D31-D6D1-4707-9EC9-A2A91580B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11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657" r:id="rId2"/>
    <p:sldLayoutId id="2147483790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Char char="•"/>
        <a:defRPr lang="en-US" sz="24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2E8A120D-7627-932E-8EC0-2F38F1FF6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9237"/>
            <a:ext cx="10515600" cy="56146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/>
              <a:t>Click to Edit Slide Title</a:t>
            </a:r>
          </a:p>
        </p:txBody>
      </p:sp>
      <p:sp>
        <p:nvSpPr>
          <p:cNvPr id="3" name="Text Placeholder">
            <a:extLst>
              <a:ext uri="{FF2B5EF4-FFF2-40B4-BE49-F238E27FC236}">
                <a16:creationId xmlns:a16="http://schemas.microsoft.com/office/drawing/2014/main" id="{B7CF5DDA-CBB1-F6EC-AA68-16EFD0CB4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253331"/>
            <a:ext cx="10515600" cy="4736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252784-FA0E-8E43-AE5C-87603E18F3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419F93-6132-86EB-1228-0EB27B3664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3A4451-DB65-0D1F-5D54-7EDB881B8D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7FF47DA-20DC-4E03-9B41-47DE8F3CCC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7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787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30AAC540-2A5C-9D03-2A9F-ACAE97BE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9237"/>
            <a:ext cx="10515600" cy="56146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/>
              <a:t>Click to Edit Slide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397FA4-CD2B-31D8-301C-A7C9C275E7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939A41-613C-DD08-D212-F430D320ED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FB9C0-E54A-C806-8D85-A3B8557025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A384282B-5470-48ED-A253-1F7503ACBE7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352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C88E9A-505D-F740-DA28-092CD5C611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677C7D-FC6C-F040-A6D2-42F0E3F828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8E47A4-0FEA-9903-A60B-348AD9EA2E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65D67DF5-BD2E-4D88-BE8B-422A09B39C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07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CDIT Logo" descr="N.C. Department of Information Technology Logo">
            <a:extLst>
              <a:ext uri="{FF2B5EF4-FFF2-40B4-BE49-F238E27FC236}">
                <a16:creationId xmlns:a16="http://schemas.microsoft.com/office/drawing/2014/main" id="{0E78C2E3-1298-7B3A-EFE9-B00C9FFB028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45" y="1687519"/>
            <a:ext cx="4882896" cy="807321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706125-7738-85A6-E1AD-CBC46E2B1C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72600" y="45720"/>
            <a:ext cx="27432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May 9, 2024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7C2F1-6197-B729-794E-90116F822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45720"/>
            <a:ext cx="8229600" cy="265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C4329-0E4F-4327-8E27-CBDC77A064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459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7D5FF8F6-A464-461B-9860-0527BA4DBB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338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ebaim.org/projects/screenreadersurvey10/#use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ebaim.org/projects/screenreadersurvey10/#mobilescreenreader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spero.com/lp/download-jaws/" TargetMode="External"/><Relationship Id="rId2" Type="http://schemas.openxmlformats.org/officeDocument/2006/relationships/hyperlink" Target="https://www.nvaccess.org/download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upport.microsoft.com/en-us/windows/chapter-1-introducing-narrator-7fe8fd72-541f-4536-7658-bfc37ddaf9c6#WindowsVersion=Windows_11&amp;windowsversion=windows_11" TargetMode="External"/><Relationship Id="rId4" Type="http://schemas.openxmlformats.org/officeDocument/2006/relationships/hyperlink" Target="https://support.apple.com/guide/voiceover/turn-voiceover-on-or-off-vo2682/mac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tackoverflow.com/questions/74454539/running-nvda-screen-reader-on-a-single-application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esentation Title">
            <a:extLst>
              <a:ext uri="{FF2B5EF4-FFF2-40B4-BE49-F238E27FC236}">
                <a16:creationId xmlns:a16="http://schemas.microsoft.com/office/drawing/2014/main" id="{F7504397-B456-9CCE-BF31-DEBCA780B3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/>
          </p:nvPr>
        </p:nvSpPr>
        <p:spPr>
          <a:xfrm>
            <a:off x="841248" y="644886"/>
            <a:ext cx="7949184" cy="2612969"/>
          </a:xfrm>
        </p:spPr>
        <p:txBody>
          <a:bodyPr>
            <a:normAutofit/>
          </a:bodyPr>
          <a:lstStyle/>
          <a:p>
            <a:r>
              <a:rPr lang="en-US" dirty="0"/>
              <a:t>Screen Reader Demo</a:t>
            </a:r>
          </a:p>
        </p:txBody>
      </p:sp>
      <p:sp>
        <p:nvSpPr>
          <p:cNvPr id="11" name="Presenter Information">
            <a:extLst>
              <a:ext uri="{FF2B5EF4-FFF2-40B4-BE49-F238E27FC236}">
                <a16:creationId xmlns:a16="http://schemas.microsoft.com/office/drawing/2014/main" id="{4CF19390-6E14-4874-2FFB-307D206F6A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841248" y="3327470"/>
            <a:ext cx="7949184" cy="2515057"/>
          </a:xfrm>
        </p:spPr>
        <p:txBody>
          <a:bodyPr/>
          <a:lstStyle/>
          <a:p>
            <a:r>
              <a:rPr lang="en-US" dirty="0"/>
              <a:t>John Cotter</a:t>
            </a:r>
            <a:br>
              <a:rPr lang="en-US" dirty="0"/>
            </a:br>
            <a:r>
              <a:rPr lang="en-US" dirty="0"/>
              <a:t>N.C. Department of Information Technology</a:t>
            </a:r>
            <a:br>
              <a:rPr lang="en-US" dirty="0"/>
            </a:br>
            <a:br>
              <a:rPr lang="en-US" dirty="0"/>
            </a:br>
            <a:r>
              <a:rPr lang="en-US" dirty="0"/>
              <a:t>April 28, 2026</a:t>
            </a:r>
          </a:p>
        </p:txBody>
      </p:sp>
    </p:spTree>
    <p:extLst>
      <p:ext uri="{BB962C8B-B14F-4D97-AF65-F5344CB8AC3E}">
        <p14:creationId xmlns:p14="http://schemas.microsoft.com/office/powerpoint/2010/main" val="32139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5D0AD-BBF6-7CB9-FA88-73BE05139E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What is a Screen Reader?</a:t>
            </a:r>
          </a:p>
        </p:txBody>
      </p:sp>
    </p:spTree>
    <p:extLst>
      <p:ext uri="{BB962C8B-B14F-4D97-AF65-F5344CB8AC3E}">
        <p14:creationId xmlns:p14="http://schemas.microsoft.com/office/powerpoint/2010/main" val="37628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E8A4A-6BA1-D156-4393-E5DDAC336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Screen Reader is…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B6E8F-0C81-2315-96B6-C5F95B97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Assistive Technology (software)</a:t>
            </a:r>
          </a:p>
          <a:p>
            <a:r>
              <a:rPr lang="en-US" dirty="0"/>
              <a:t>Used by people who are blind or have low vision</a:t>
            </a:r>
          </a:p>
          <a:p>
            <a:r>
              <a:rPr lang="en-US" dirty="0"/>
              <a:t>A tool to test content for digital accessibility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47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EFA54-DB04-F9E6-2484-14B562B93A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A82FA-FBCD-95A6-6DC1-336BF1664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538" y="-561467"/>
            <a:ext cx="10515600" cy="561467"/>
          </a:xfrm>
        </p:spPr>
        <p:txBody>
          <a:bodyPr/>
          <a:lstStyle/>
          <a:p>
            <a:r>
              <a:rPr lang="en-US" dirty="0"/>
              <a:t>Desktop &amp; Mobile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A8973-FD9F-98A7-EE6D-2365505540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"Desktop" Screen Readers</a:t>
            </a:r>
          </a:p>
          <a:p>
            <a:pPr lvl="1"/>
            <a:r>
              <a:rPr lang="en-US" sz="1800" dirty="0"/>
              <a:t>Windows</a:t>
            </a:r>
          </a:p>
          <a:p>
            <a:pPr lvl="2"/>
            <a:r>
              <a:rPr lang="en-US" sz="1600" dirty="0"/>
              <a:t>NVDA</a:t>
            </a:r>
          </a:p>
          <a:p>
            <a:pPr lvl="2"/>
            <a:r>
              <a:rPr lang="en-US" sz="1800" dirty="0"/>
              <a:t>JAWS</a:t>
            </a:r>
          </a:p>
          <a:p>
            <a:pPr lvl="2"/>
            <a:r>
              <a:rPr lang="en-US" sz="1800" dirty="0"/>
              <a:t>Narrator</a:t>
            </a:r>
          </a:p>
          <a:p>
            <a:pPr lvl="1"/>
            <a:r>
              <a:rPr lang="en-US" sz="1800" dirty="0"/>
              <a:t>Mac</a:t>
            </a:r>
          </a:p>
          <a:p>
            <a:pPr lvl="2"/>
            <a:r>
              <a:rPr lang="en-US" sz="1600" dirty="0"/>
              <a:t>Voiceover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40F594B-F246-0097-F883-296FCAF76956}"/>
              </a:ext>
            </a:extLst>
          </p:cNvPr>
          <p:cNvSpPr txBox="1">
            <a:spLocks/>
          </p:cNvSpPr>
          <p:nvPr/>
        </p:nvSpPr>
        <p:spPr>
          <a:xfrm>
            <a:off x="6604000" y="1242950"/>
            <a:ext cx="4902199" cy="47371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+mj-lt"/>
              </a:rPr>
              <a:t>Mobile Screen Readers</a:t>
            </a:r>
          </a:p>
          <a:p>
            <a:pPr lvl="1"/>
            <a:r>
              <a:rPr lang="en-US" sz="1800" dirty="0"/>
              <a:t>Android Talkback</a:t>
            </a:r>
          </a:p>
          <a:p>
            <a:pPr lvl="1"/>
            <a:r>
              <a:rPr lang="en-US" sz="1800" dirty="0"/>
              <a:t>iOS Voiceover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604239-088A-10B7-EF8E-51499B21F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stCxn id="3" idx="0"/>
          </p:cNvCxnSpPr>
          <p:nvPr/>
        </p:nvCxnSpPr>
        <p:spPr>
          <a:xfrm>
            <a:off x="6096000" y="1242950"/>
            <a:ext cx="0" cy="3410330"/>
          </a:xfrm>
          <a:prstGeom prst="line">
            <a:avLst/>
          </a:prstGeom>
          <a:ln>
            <a:solidFill>
              <a:schemeClr val="accent4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34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25849-756A-78C8-FDAF-E09E2E201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Desktop Usage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CC4BD5-5BE5-F127-7913-7ACA71B4E8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6446" y="5320881"/>
            <a:ext cx="10515600" cy="526307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https://webaim.org/projects/screenreadersurvey10/#used</a:t>
            </a:r>
            <a:endParaRPr lang="en-US" dirty="0"/>
          </a:p>
          <a:p>
            <a:endParaRPr lang="en-US" dirty="0"/>
          </a:p>
        </p:txBody>
      </p:sp>
      <p:pic>
        <p:nvPicPr>
          <p:cNvPr id="5122" name="Picture 2" descr="Chart of screen reader usage showing JAWS decreasing from 74% to 61% since 2009, with a notably higher usage in 2021 of 70%, and increases in usage of NVDA, VoiceOver, and Narrator over time, with NVDA usage decreasing in 2021 then increasing again to surpass JAWS at 66% in 2024.">
            <a:extLst>
              <a:ext uri="{FF2B5EF4-FFF2-40B4-BE49-F238E27FC236}">
                <a16:creationId xmlns:a16="http://schemas.microsoft.com/office/drawing/2014/main" id="{30B9D119-473A-B4BA-8F69-7989386BA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10"/>
          <a:stretch>
            <a:fillRect/>
          </a:stretch>
        </p:blipFill>
        <p:spPr bwMode="auto">
          <a:xfrm>
            <a:off x="1568658" y="1453661"/>
            <a:ext cx="6402709" cy="338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67253-5595-4605-8049-424F9FF58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B0A74-2B7F-4C3B-8DCB-2F56136B4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Mobile Usage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4F6CE5-9A2D-D6F1-BA6F-EB096A78F3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33585" y="5126146"/>
            <a:ext cx="10515600" cy="561467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https://webaim.org/projects/screenreadersurvey10/#mobilescreenreaders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 descr="Line chart of mobile platform usage showing iOS usage increasing from 30% in 2010 to 70 plus percent around 2015 and thereafter, Android usage increasing from 5% to around 25%, and other mobile platforms decreasing from 65% to 2%.">
            <a:extLst>
              <a:ext uri="{FF2B5EF4-FFF2-40B4-BE49-F238E27FC236}">
                <a16:creationId xmlns:a16="http://schemas.microsoft.com/office/drawing/2014/main" id="{40127ACA-3E1A-DAA1-CAC8-05A5ACAF6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7471" y="1341705"/>
            <a:ext cx="6427620" cy="311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4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16EA9-D3BE-5B65-0AB6-F03DB8C34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Try a Screen Reader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05B9B8-EB5F-902A-7662-57DF1A5A79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285750" indent="-285750"/>
            <a:r>
              <a:rPr lang="en-US" dirty="0"/>
              <a:t>NVDA </a:t>
            </a:r>
            <a:r>
              <a:rPr lang="en-US" sz="1800" dirty="0"/>
              <a:t>(free download)</a:t>
            </a:r>
            <a:br>
              <a:rPr lang="en-US" dirty="0"/>
            </a:br>
            <a:r>
              <a:rPr lang="en-US" sz="1800" dirty="0">
                <a:hlinkClick r:id="rId2"/>
              </a:rPr>
              <a:t>https://www.nvaccess.org/download/</a:t>
            </a:r>
            <a:endParaRPr lang="en-US" sz="1800" dirty="0"/>
          </a:p>
          <a:p>
            <a:pPr marL="285750" indent="-285750"/>
            <a:r>
              <a:rPr lang="en-US" dirty="0"/>
              <a:t>JAWS </a:t>
            </a:r>
            <a:r>
              <a:rPr lang="en-US" sz="1800" dirty="0"/>
              <a:t>(purchase)</a:t>
            </a:r>
            <a:br>
              <a:rPr lang="en-US" dirty="0"/>
            </a:br>
            <a:r>
              <a:rPr lang="en-US" sz="1800" dirty="0">
                <a:hlinkClick r:id="rId3"/>
              </a:rPr>
              <a:t>https://vispero.com/lp/download-jaws/</a:t>
            </a:r>
            <a:endParaRPr lang="en-US" sz="1800" dirty="0"/>
          </a:p>
          <a:p>
            <a:pPr marL="285750" indent="-285750"/>
            <a:r>
              <a:rPr lang="en-US" dirty="0"/>
              <a:t>OSX Voiceover </a:t>
            </a:r>
            <a:r>
              <a:rPr lang="en-US" sz="1800" dirty="0"/>
              <a:t>(how to turn on)</a:t>
            </a:r>
            <a:br>
              <a:rPr lang="en-US" dirty="0"/>
            </a:br>
            <a:r>
              <a:rPr lang="en-US" sz="1800" dirty="0">
                <a:hlinkClick r:id="rId4"/>
              </a:rPr>
              <a:t>https://support.apple.com/guide/voiceover/turn-voiceover-on-or-off-vo2682/mac</a:t>
            </a:r>
            <a:endParaRPr lang="en-US" sz="1800" dirty="0"/>
          </a:p>
          <a:p>
            <a:pPr marL="285750" indent="-285750"/>
            <a:r>
              <a:rPr lang="en-US" dirty="0"/>
              <a:t>Windows Narrator </a:t>
            </a:r>
            <a:r>
              <a:rPr lang="en-US" sz="1800" dirty="0"/>
              <a:t>(how to turn on)</a:t>
            </a:r>
            <a:br>
              <a:rPr lang="en-US" dirty="0"/>
            </a:br>
            <a:r>
              <a:rPr lang="en-US" sz="1800" dirty="0">
                <a:hlinkClick r:id="rId5"/>
              </a:rPr>
              <a:t>https://support.microsoft.com/en-us/windows/chapter-1-introducing-narrator-7fe8fd72-541f-4536-7658-bfc37ddaf9c6#WindowsVersion=Windows_11&amp;windowsversion=windows_11</a:t>
            </a:r>
            <a:endParaRPr lang="en-US" sz="1800" dirty="0"/>
          </a:p>
          <a:p>
            <a:pPr marL="0" indent="0">
              <a:buNone/>
            </a:pPr>
            <a:r>
              <a:rPr lang="en-US" sz="1800" i="1" dirty="0">
                <a:solidFill>
                  <a:schemeClr val="accent6">
                    <a:lumMod val="65000"/>
                    <a:lumOff val="35000"/>
                  </a:schemeClr>
                </a:solidFill>
              </a:rPr>
              <a:t>When installing software, comply with your organization's software approval process and State agency’s guidelines, policies, and standards governing installation and use.</a:t>
            </a:r>
            <a:endParaRPr lang="en-US" sz="1800" dirty="0">
              <a:solidFill>
                <a:schemeClr val="accent6">
                  <a:lumMod val="65000"/>
                  <a:lumOff val="3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6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34068-947D-FE26-CE8F-6F0C9CD31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6D379-B75B-17D5-108F-7612F904BE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NVDA Settings</a:t>
            </a:r>
          </a:p>
        </p:txBody>
      </p:sp>
    </p:spTree>
    <p:extLst>
      <p:ext uri="{BB962C8B-B14F-4D97-AF65-F5344CB8AC3E}">
        <p14:creationId xmlns:p14="http://schemas.microsoft.com/office/powerpoint/2010/main" val="218915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ED40E-7B36-AD36-BABA-BE0C70A97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Turn off mouse hover speech (highly encouraged)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85D279-6CFE-7130-5824-E90EB6D086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NVDA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Preferences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Mouse</a:t>
            </a:r>
          </a:p>
          <a:p>
            <a:endParaRPr lang="en-US" dirty="0"/>
          </a:p>
        </p:txBody>
      </p:sp>
      <p:pic>
        <p:nvPicPr>
          <p:cNvPr id="4" name="Picture 3" descr="uncheck enable mouse tracking">
            <a:extLst>
              <a:ext uri="{FF2B5EF4-FFF2-40B4-BE49-F238E27FC236}">
                <a16:creationId xmlns:a16="http://schemas.microsoft.com/office/drawing/2014/main" id="{0FB071C9-FE11-7D38-4555-E21DEC225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326" y="1792067"/>
            <a:ext cx="6318811" cy="435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2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0B1BC-C10F-DD7E-FDF0-D37678DB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Voice Synthesizer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2D23CE-3421-FECA-E439-0D6D37B218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648373"/>
          </a:xfrm>
        </p:spPr>
        <p:txBody>
          <a:bodyPr/>
          <a:lstStyle/>
          <a:p>
            <a:r>
              <a:rPr lang="en-US" dirty="0"/>
              <a:t>NVDA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Preferences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Speech </a:t>
            </a:r>
            <a:r>
              <a:rPr lang="en-US" dirty="0">
                <a:sym typeface="Wingdings" panose="05000000000000000000" pitchFamily="2" charset="2"/>
              </a:rPr>
              <a:t> Synthesizer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649E61C4-DBB9-46D1-648D-A56004AD37D8}"/>
              </a:ext>
            </a:extLst>
          </p:cNvPr>
          <p:cNvSpPr txBox="1">
            <a:spLocks/>
          </p:cNvSpPr>
          <p:nvPr/>
        </p:nvSpPr>
        <p:spPr>
          <a:xfrm>
            <a:off x="352474" y="1965031"/>
            <a:ext cx="5555813" cy="8249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b="1" dirty="0" err="1"/>
              <a:t>eSpeak</a:t>
            </a:r>
            <a:r>
              <a:rPr lang="en-US" b="1" dirty="0"/>
              <a:t> NG</a:t>
            </a:r>
            <a:br>
              <a:rPr lang="en-US" b="1" dirty="0"/>
            </a:br>
            <a:r>
              <a:rPr lang="en-US" sz="1800" i="1" dirty="0"/>
              <a:t>sounds "robotic", great for fast speech rates</a:t>
            </a:r>
            <a:endParaRPr lang="en-US" sz="1800" dirty="0"/>
          </a:p>
          <a:p>
            <a:endParaRPr lang="en-US" dirty="0"/>
          </a:p>
        </p:txBody>
      </p:sp>
      <p:pic>
        <p:nvPicPr>
          <p:cNvPr id="4" name="Picture 3" descr="NVDA eSpeak NG synth">
            <a:extLst>
              <a:ext uri="{FF2B5EF4-FFF2-40B4-BE49-F238E27FC236}">
                <a16:creationId xmlns:a16="http://schemas.microsoft.com/office/drawing/2014/main" id="{DF10C2A4-1D46-54FC-1896-C7E347547D7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706320"/>
            <a:ext cx="4975130" cy="2992852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CBCC7B7-4211-22EC-4897-BC31CEABDE9F}"/>
              </a:ext>
            </a:extLst>
          </p:cNvPr>
          <p:cNvSpPr txBox="1">
            <a:spLocks/>
          </p:cNvSpPr>
          <p:nvPr/>
        </p:nvSpPr>
        <p:spPr>
          <a:xfrm>
            <a:off x="6051966" y="1965031"/>
            <a:ext cx="5158154" cy="7412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b="1" dirty="0"/>
              <a:t>Windows OneCore voices</a:t>
            </a:r>
            <a:r>
              <a:rPr lang="en-US" dirty="0"/>
              <a:t> </a:t>
            </a:r>
            <a:r>
              <a:rPr lang="en-US" sz="1800" i="1" dirty="0"/>
              <a:t>sounds natural</a:t>
            </a:r>
            <a:endParaRPr lang="en-US" sz="1800" dirty="0"/>
          </a:p>
          <a:p>
            <a:endParaRPr lang="en-US" dirty="0"/>
          </a:p>
        </p:txBody>
      </p:sp>
      <p:pic>
        <p:nvPicPr>
          <p:cNvPr id="7" name="Picture 6" descr="NVDA Windows OneCore voices synth">
            <a:extLst>
              <a:ext uri="{FF2B5EF4-FFF2-40B4-BE49-F238E27FC236}">
                <a16:creationId xmlns:a16="http://schemas.microsoft.com/office/drawing/2014/main" id="{F437DE88-6C41-2E44-B622-012F70B75C9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5131" y="2706320"/>
            <a:ext cx="4975131" cy="297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6399D-7705-09FE-9B11-F6536E433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Adjust Speech Rate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7DCBF4-26DD-30BD-6145-43A14F4D3B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NVDA </a:t>
            </a:r>
            <a:r>
              <a:rPr lang="en-US" dirty="0">
                <a:sym typeface="Wingdings" panose="05000000000000000000" pitchFamily="2" charset="2"/>
              </a:rPr>
              <a:t> Preferences  Speech  Rate</a:t>
            </a:r>
            <a:endParaRPr lang="en-US" dirty="0"/>
          </a:p>
        </p:txBody>
      </p:sp>
      <p:pic>
        <p:nvPicPr>
          <p:cNvPr id="5" name="Picture 4" descr="NVDA Speech rate slider">
            <a:extLst>
              <a:ext uri="{FF2B5EF4-FFF2-40B4-BE49-F238E27FC236}">
                <a16:creationId xmlns:a16="http://schemas.microsoft.com/office/drawing/2014/main" id="{B8F1165A-0D7E-35F3-4F1C-E10F7712D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868" y="1806195"/>
            <a:ext cx="6518531" cy="417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7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43D93-79EF-6530-4A2E-C40F28732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Turn on Visual Highlighting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1DF6E-F3BD-2B44-DABC-69C2D83ADE5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NVDA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Preferences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Vision</a:t>
            </a:r>
          </a:p>
          <a:p>
            <a:endParaRPr lang="en-US" dirty="0"/>
          </a:p>
        </p:txBody>
      </p:sp>
      <p:pic>
        <p:nvPicPr>
          <p:cNvPr id="4" name="Picture 3" descr="NVDA highlighting - highlight browse mode cursor checked - other options unchecked">
            <a:extLst>
              <a:ext uri="{FF2B5EF4-FFF2-40B4-BE49-F238E27FC236}">
                <a16:creationId xmlns:a16="http://schemas.microsoft.com/office/drawing/2014/main" id="{98363511-410A-16C1-6F55-4AB6EE967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547" y="1744980"/>
            <a:ext cx="5686083" cy="389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66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F7BD0-D5F4-CE6D-2B5D-202205B5E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Speak only in browsers and acrobat (advanced)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849FC-FEDF-FD89-7B05-C9BC5B95AE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As a web content accessibility tester, I want NVDA to speak only in browsers and adobe acrobat.</a:t>
            </a:r>
          </a:p>
          <a:p>
            <a:r>
              <a:rPr lang="en-US" dirty="0"/>
              <a:t>NVDA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Configuration Profiles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  <a:p>
            <a:endParaRPr lang="en-US" dirty="0"/>
          </a:p>
          <a:p>
            <a:r>
              <a:rPr lang="en-US" dirty="0"/>
              <a:t>Instructions here: </a:t>
            </a:r>
            <a:br>
              <a:rPr lang="en-US" dirty="0"/>
            </a:br>
            <a:r>
              <a:rPr lang="en-US" sz="1200" dirty="0">
                <a:hlinkClick r:id="rId3"/>
              </a:rPr>
              <a:t>https://stackoverflow.com/questions/74454539/running-nvda-screen-reader-on-a-single-application</a:t>
            </a:r>
            <a:endParaRPr lang="en-US" sz="12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NVDA configuration profiles">
            <a:extLst>
              <a:ext uri="{FF2B5EF4-FFF2-40B4-BE49-F238E27FC236}">
                <a16:creationId xmlns:a16="http://schemas.microsoft.com/office/drawing/2014/main" id="{9FB6A0F0-A110-9CAF-2C0E-8206DA18DD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68" y="2790094"/>
            <a:ext cx="2673163" cy="206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8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AF49D-550F-13A8-DA6D-0F1234280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General Navigation</a:t>
            </a:r>
            <a:br>
              <a:rPr lang="en-US" b="1" dirty="0"/>
            </a:b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A8367D7-42C7-3E7A-F8DB-E7629AD3F6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037290"/>
              </p:ext>
            </p:extLst>
          </p:nvPr>
        </p:nvGraphicFramePr>
        <p:xfrm>
          <a:off x="1207134" y="1060704"/>
          <a:ext cx="8729346" cy="41195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34690">
                  <a:extLst>
                    <a:ext uri="{9D8B030D-6E8A-4147-A177-3AD203B41FA5}">
                      <a16:colId xmlns:a16="http://schemas.microsoft.com/office/drawing/2014/main" val="3698486351"/>
                    </a:ext>
                  </a:extLst>
                </a:gridCol>
                <a:gridCol w="6694656">
                  <a:extLst>
                    <a:ext uri="{9D8B030D-6E8A-4147-A177-3AD203B41FA5}">
                      <a16:colId xmlns:a16="http://schemas.microsoft.com/office/drawing/2014/main" val="15443728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Key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Command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23261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  <a:latin typeface="Consolas" panose="020B0609020204030204" pitchFamily="49" charset="0"/>
                        </a:rPr>
                        <a:t>Ctrl</a:t>
                      </a:r>
                      <a:endParaRPr lang="en-US" sz="24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Temporary mute (stops speech immediately)</a:t>
                      </a:r>
                      <a:br>
                        <a:rPr lang="en-US" sz="2400" kern="100" dirty="0">
                          <a:effectLst/>
                        </a:rPr>
                      </a:br>
                      <a:r>
                        <a:rPr lang="en-US" sz="2400" kern="100" dirty="0">
                          <a:solidFill>
                            <a:srgbClr val="C00000"/>
                          </a:solidFill>
                          <a:effectLst/>
                        </a:rPr>
                        <a:t>MOST IMPORTANT THING TO KNOW</a:t>
                      </a:r>
                      <a:endParaRPr lang="en-US" sz="2400" kern="100" dirty="0">
                        <a:solidFill>
                          <a:srgbClr val="C0000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30593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Arrow Down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Arrow Up</a:t>
                      </a:r>
                      <a:endParaRPr lang="en-US" sz="24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Read next item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Read previous item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73169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Arrow Left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Arrow Right</a:t>
                      </a:r>
                      <a:endParaRPr lang="en-US" sz="24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Read char-by-char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5702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Tab</a:t>
                      </a:r>
                      <a:b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</a:b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Shift + Tab</a:t>
                      </a:r>
                      <a:endParaRPr lang="en-US" sz="24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Navigates forward in tab order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Navigate backward in tab order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9964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50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DE8C9-7C04-25F9-B677-094C8AADE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Browse Mode / Focus Mode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CBE915-1279-27B1-902E-9E3D22C63B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1695635"/>
          </a:xfrm>
        </p:spPr>
        <p:txBody>
          <a:bodyPr/>
          <a:lstStyle/>
          <a:p>
            <a:pPr lvl="0"/>
            <a:r>
              <a:rPr lang="en-US" b="1" dirty="0"/>
              <a:t>Browse Mode</a:t>
            </a:r>
            <a:r>
              <a:rPr lang="en-US" dirty="0"/>
              <a:t>: For general page reading</a:t>
            </a:r>
          </a:p>
          <a:p>
            <a:pPr lvl="0"/>
            <a:r>
              <a:rPr lang="en-US" b="1" dirty="0"/>
              <a:t>Focus Mode</a:t>
            </a:r>
            <a:r>
              <a:rPr lang="en-US" dirty="0"/>
              <a:t>: For input (forms, links, buttons).</a:t>
            </a:r>
            <a:br>
              <a:rPr lang="en-US" dirty="0"/>
            </a:br>
            <a:r>
              <a:rPr lang="en-US" dirty="0"/>
              <a:t>Sometimes called "</a:t>
            </a:r>
            <a:r>
              <a:rPr lang="en-US" b="1" dirty="0"/>
              <a:t>Forms mode</a:t>
            </a:r>
            <a:r>
              <a:rPr lang="en-US" dirty="0"/>
              <a:t>"</a:t>
            </a:r>
            <a:br>
              <a:rPr lang="en-US" dirty="0"/>
            </a:br>
            <a:endParaRPr lang="en-US" dirty="0"/>
          </a:p>
          <a:p>
            <a:pPr lvl="0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3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702FD-C4EE-7C9E-D431-5BEEB1E7C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EAC19-F5C6-B249-7CFF-E5BECA340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21563"/>
            <a:ext cx="10515600" cy="561467"/>
          </a:xfrm>
        </p:spPr>
        <p:txBody>
          <a:bodyPr/>
          <a:lstStyle/>
          <a:p>
            <a:r>
              <a:rPr lang="en-US" b="1" dirty="0"/>
              <a:t>What different screen readers call the navigation modes</a:t>
            </a: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85F9648-DEB3-4C23-A429-F0A393333A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858367"/>
              </p:ext>
            </p:extLst>
          </p:nvPr>
        </p:nvGraphicFramePr>
        <p:xfrm>
          <a:off x="1051949" y="1536261"/>
          <a:ext cx="8948618" cy="20624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24909">
                  <a:extLst>
                    <a:ext uri="{9D8B030D-6E8A-4147-A177-3AD203B41FA5}">
                      <a16:colId xmlns:a16="http://schemas.microsoft.com/office/drawing/2014/main" val="1574717058"/>
                    </a:ext>
                  </a:extLst>
                </a:gridCol>
                <a:gridCol w="2035113">
                  <a:extLst>
                    <a:ext uri="{9D8B030D-6E8A-4147-A177-3AD203B41FA5}">
                      <a16:colId xmlns:a16="http://schemas.microsoft.com/office/drawing/2014/main" val="2016650685"/>
                    </a:ext>
                  </a:extLst>
                </a:gridCol>
                <a:gridCol w="1792661">
                  <a:extLst>
                    <a:ext uri="{9D8B030D-6E8A-4147-A177-3AD203B41FA5}">
                      <a16:colId xmlns:a16="http://schemas.microsoft.com/office/drawing/2014/main" val="766127302"/>
                    </a:ext>
                  </a:extLst>
                </a:gridCol>
                <a:gridCol w="3195935">
                  <a:extLst>
                    <a:ext uri="{9D8B030D-6E8A-4147-A177-3AD203B41FA5}">
                      <a16:colId xmlns:a16="http://schemas.microsoft.com/office/drawing/2014/main" val="16687099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Screen Reader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 1</a:t>
                      </a:r>
                      <a:br>
                        <a:rPr lang="en-US" dirty="0"/>
                      </a:br>
                      <a:r>
                        <a:rPr lang="en-US" sz="1400" dirty="0"/>
                        <a:t>(read)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 2 </a:t>
                      </a:r>
                      <a:br>
                        <a:rPr lang="en-US" dirty="0"/>
                      </a:br>
                      <a:r>
                        <a:rPr lang="en-US" sz="1400" dirty="0"/>
                        <a:t>(forms)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 3</a:t>
                      </a:r>
                      <a:br>
                        <a:rPr lang="en-US" dirty="0"/>
                      </a:br>
                      <a:r>
                        <a:rPr lang="en-US" sz="1400" dirty="0"/>
                        <a:t>(passthrough)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7143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Browse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Focus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Application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466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JAWS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Virtual Cursor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Application (PC Cursor)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8001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Narrator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Scan Mode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Pass-through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616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VoiceOver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VoiceOver</a:t>
                      </a:r>
                      <a:r>
                        <a:rPr lang="en-US" dirty="0"/>
                        <a:t> Cursor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Pass-through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520507"/>
                  </a:ext>
                </a:extLst>
              </a:tr>
            </a:tbl>
          </a:graphicData>
        </a:graphic>
      </p:graphicFrame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8D6F650-1F87-21AD-06D7-B645A7C0BCE5}"/>
              </a:ext>
            </a:extLst>
          </p:cNvPr>
          <p:cNvSpPr/>
          <p:nvPr/>
        </p:nvSpPr>
        <p:spPr>
          <a:xfrm>
            <a:off x="8544561" y="3919489"/>
            <a:ext cx="3159760" cy="724877"/>
          </a:xfrm>
          <a:prstGeom prst="wedgeRectCallout">
            <a:avLst>
              <a:gd name="adj1" fmla="val -74595"/>
              <a:gd name="adj2" fmla="val -69360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6"/>
                </a:solidFill>
                <a:latin typeface="Consolas" panose="020B0609020204030204" pitchFamily="49" charset="0"/>
              </a:rPr>
              <a:t>role=application </a:t>
            </a:r>
            <a:r>
              <a:rPr lang="en-US" dirty="0">
                <a:solidFill>
                  <a:schemeClr val="accent6"/>
                </a:solidFill>
              </a:rPr>
              <a:t>triggers pass-through modes</a:t>
            </a:r>
          </a:p>
        </p:txBody>
      </p:sp>
    </p:spTree>
    <p:extLst>
      <p:ext uri="{BB962C8B-B14F-4D97-AF65-F5344CB8AC3E}">
        <p14:creationId xmlns:p14="http://schemas.microsoft.com/office/powerpoint/2010/main" val="301278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AE2DF-2DAD-EC82-A1D1-830D497E5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14609-3F07-1275-409D-9AA8994E4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Mode Notes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30515-8D76-9752-F8D4-E64923772C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2055142"/>
          </a:xfrm>
        </p:spPr>
        <p:txBody>
          <a:bodyPr/>
          <a:lstStyle/>
          <a:p>
            <a:r>
              <a:rPr lang="en-US" dirty="0"/>
              <a:t>Modes may change depending on what has focus.</a:t>
            </a:r>
          </a:p>
          <a:p>
            <a:r>
              <a:rPr lang="en-US" dirty="0"/>
              <a:t>Sound effects play when modes change.</a:t>
            </a:r>
          </a:p>
          <a:p>
            <a:r>
              <a:rPr lang="en-US" dirty="0"/>
              <a:t>Users can change modes manually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37D4E9A-AADD-4D48-1A01-C46741C9BB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816732"/>
              </p:ext>
            </p:extLst>
          </p:nvPr>
        </p:nvGraphicFramePr>
        <p:xfrm>
          <a:off x="838200" y="3480338"/>
          <a:ext cx="9745346" cy="7929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819354">
                  <a:extLst>
                    <a:ext uri="{9D8B030D-6E8A-4147-A177-3AD203B41FA5}">
                      <a16:colId xmlns:a16="http://schemas.microsoft.com/office/drawing/2014/main" val="2754911577"/>
                    </a:ext>
                  </a:extLst>
                </a:gridCol>
                <a:gridCol w="6925992">
                  <a:extLst>
                    <a:ext uri="{9D8B030D-6E8A-4147-A177-3AD203B41FA5}">
                      <a16:colId xmlns:a16="http://schemas.microsoft.com/office/drawing/2014/main" val="266255499"/>
                    </a:ext>
                  </a:extLst>
                </a:gridCol>
              </a:tblGrid>
              <a:tr h="586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Key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Command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57164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Ins + Spacebar</a:t>
                      </a:r>
                      <a:endParaRPr lang="en-US" sz="24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Toggle between Browse mode and Forms mode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5535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757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99E3D-FEE8-298C-64D1-BD106CB8A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BA703-018B-2D61-C931-64F0B3738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Screen Reader Modifer Keys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E2B49-98AD-3AB3-2C3D-DBFFB7E30E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242950"/>
            <a:ext cx="10515600" cy="4274712"/>
          </a:xfrm>
        </p:spPr>
        <p:txBody>
          <a:bodyPr/>
          <a:lstStyle/>
          <a:p>
            <a:r>
              <a:rPr lang="en-US" dirty="0"/>
              <a:t>Users send special commands to their screen reader using the </a:t>
            </a:r>
            <a:br>
              <a:rPr lang="en-US" dirty="0"/>
            </a:br>
            <a:r>
              <a:rPr lang="en-US" dirty="0"/>
              <a:t>"screen reader modifier key".</a:t>
            </a:r>
          </a:p>
          <a:p>
            <a:r>
              <a:rPr lang="en-US" dirty="0"/>
              <a:t>Usually called the NVDA key, JAWS key, </a:t>
            </a:r>
            <a:r>
              <a:rPr lang="en-US" dirty="0" err="1"/>
              <a:t>VoiceOver</a:t>
            </a:r>
            <a:r>
              <a:rPr lang="en-US" dirty="0"/>
              <a:t> key</a:t>
            </a:r>
          </a:p>
          <a:p>
            <a:r>
              <a:rPr lang="en-US" dirty="0"/>
              <a:t>In NVDA, the default is the </a:t>
            </a:r>
            <a:r>
              <a:rPr lang="en-US" dirty="0">
                <a:latin typeface="Consolas" panose="020B0609020204030204" pitchFamily="49" charset="0"/>
              </a:rPr>
              <a:t>Ins</a:t>
            </a:r>
            <a:r>
              <a:rPr lang="en-US" dirty="0"/>
              <a:t> key</a:t>
            </a:r>
          </a:p>
          <a:p>
            <a:r>
              <a:rPr lang="en-US" dirty="0"/>
              <a:t>In a list of shortcuts, </a:t>
            </a:r>
            <a:r>
              <a:rPr lang="en-US" dirty="0">
                <a:solidFill>
                  <a:srgbClr val="C00000"/>
                </a:solidFill>
                <a:latin typeface="Consolas" panose="020B0609020204030204" pitchFamily="49" charset="0"/>
              </a:rPr>
              <a:t>NVDA + N</a:t>
            </a:r>
            <a:r>
              <a:rPr lang="en-US" dirty="0"/>
              <a:t>, that means </a:t>
            </a:r>
            <a:r>
              <a:rPr lang="en-US" dirty="0">
                <a:solidFill>
                  <a:srgbClr val="C00000"/>
                </a:solidFill>
                <a:latin typeface="Consolas" panose="020B0609020204030204" pitchFamily="49" charset="0"/>
              </a:rPr>
              <a:t>Ins + N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0D746E-FCA9-E093-2A25-00E0D13315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542" y="2805723"/>
            <a:ext cx="919968" cy="76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CB0EF-523C-36D4-A4CF-B0965273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Elements List</a:t>
            </a:r>
            <a:br>
              <a:rPr lang="en-US" b="1" dirty="0"/>
            </a:b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D8C9506-CC98-7CA8-7A03-EC8673243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216489"/>
              </p:ext>
            </p:extLst>
          </p:nvPr>
        </p:nvGraphicFramePr>
        <p:xfrm>
          <a:off x="953135" y="1358456"/>
          <a:ext cx="5295265" cy="7929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88465">
                  <a:extLst>
                    <a:ext uri="{9D8B030D-6E8A-4147-A177-3AD203B41FA5}">
                      <a16:colId xmlns:a16="http://schemas.microsoft.com/office/drawing/2014/main" val="2158752669"/>
                    </a:ext>
                  </a:extLst>
                </a:gridCol>
                <a:gridCol w="3606800">
                  <a:extLst>
                    <a:ext uri="{9D8B030D-6E8A-4147-A177-3AD203B41FA5}">
                      <a16:colId xmlns:a16="http://schemas.microsoft.com/office/drawing/2014/main" val="31709202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Key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Command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4914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  <a:latin typeface="Consolas" panose="020B0609020204030204" pitchFamily="49" charset="0"/>
                        </a:rPr>
                        <a:t>Ins + F7</a:t>
                      </a:r>
                      <a:endParaRPr lang="en-US" sz="24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Show Elements List 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2673350"/>
                  </a:ext>
                </a:extLst>
              </a:tr>
            </a:tbl>
          </a:graphicData>
        </a:graphic>
      </p:graphicFrame>
      <p:pic>
        <p:nvPicPr>
          <p:cNvPr id="6" name="Picture 5" descr="NVDA elements list - links, headings, form fields, buttons, landmarks">
            <a:extLst>
              <a:ext uri="{FF2B5EF4-FFF2-40B4-BE49-F238E27FC236}">
                <a16:creationId xmlns:a16="http://schemas.microsoft.com/office/drawing/2014/main" id="{114BBAD1-CE34-852A-39FD-1743EA416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284" y="1358456"/>
            <a:ext cx="4511431" cy="386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94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7C2F8-7A00-F0BB-B015-F846F4FBC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D5D35-D555-8BDA-01AA-70CF6139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Navigate by Element Type</a:t>
            </a:r>
            <a:br>
              <a:rPr lang="en-US" b="1" dirty="0"/>
            </a:b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BE3AE18-0160-1AF5-637E-2994CD11E0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819138"/>
              </p:ext>
            </p:extLst>
          </p:nvPr>
        </p:nvGraphicFramePr>
        <p:xfrm>
          <a:off x="953135" y="1358456"/>
          <a:ext cx="5295265" cy="354736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88465">
                  <a:extLst>
                    <a:ext uri="{9D8B030D-6E8A-4147-A177-3AD203B41FA5}">
                      <a16:colId xmlns:a16="http://schemas.microsoft.com/office/drawing/2014/main" val="2158752669"/>
                    </a:ext>
                  </a:extLst>
                </a:gridCol>
                <a:gridCol w="3606800">
                  <a:extLst>
                    <a:ext uri="{9D8B030D-6E8A-4147-A177-3AD203B41FA5}">
                      <a16:colId xmlns:a16="http://schemas.microsoft.com/office/drawing/2014/main" val="31709202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Key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Command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4914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>
                          <a:effectLst/>
                          <a:latin typeface="Consolas" panose="020B0609020204030204" pitchFamily="49" charset="0"/>
                        </a:rPr>
                        <a:t>h</a:t>
                      </a:r>
                      <a:endParaRPr lang="en-US" sz="32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headings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73008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 dirty="0">
                          <a:effectLst/>
                          <a:latin typeface="Consolas" panose="020B0609020204030204" pitchFamily="49" charset="0"/>
                        </a:rPr>
                        <a:t>g</a:t>
                      </a:r>
                      <a:endParaRPr lang="en-US" sz="32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graphics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77271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>
                          <a:effectLst/>
                          <a:latin typeface="Consolas" panose="020B0609020204030204" pitchFamily="49" charset="0"/>
                        </a:rPr>
                        <a:t>d</a:t>
                      </a:r>
                      <a:endParaRPr lang="en-US" sz="32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landmarks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23269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>
                          <a:effectLst/>
                          <a:latin typeface="Consolas" panose="020B0609020204030204" pitchFamily="49" charset="0"/>
                        </a:rPr>
                        <a:t>k</a:t>
                      </a:r>
                      <a:endParaRPr lang="en-US" sz="32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links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8983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>
                          <a:effectLst/>
                          <a:latin typeface="Consolas" panose="020B0609020204030204" pitchFamily="49" charset="0"/>
                        </a:rPr>
                        <a:t>l</a:t>
                      </a:r>
                      <a:endParaRPr lang="en-US" sz="3200" kern="10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lists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901675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3200" kern="100" dirty="0">
                          <a:effectLst/>
                          <a:latin typeface="Consolas" panose="020B0609020204030204" pitchFamily="49" charset="0"/>
                        </a:rPr>
                        <a:t>t</a:t>
                      </a:r>
                      <a:endParaRPr lang="en-US" sz="32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tables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7244710"/>
                  </a:ext>
                </a:extLst>
              </a:tr>
            </a:tbl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3A4E3-2A77-EC54-1C41-4FF6516DAF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5203572"/>
            <a:ext cx="10515600" cy="776478"/>
          </a:xfrm>
        </p:spPr>
        <p:txBody>
          <a:bodyPr/>
          <a:lstStyle/>
          <a:p>
            <a:r>
              <a:rPr lang="en-US" dirty="0"/>
              <a:t>Use </a:t>
            </a:r>
            <a:r>
              <a:rPr lang="en-US" dirty="0">
                <a:latin typeface="Consolas" panose="020B0609020204030204" pitchFamily="49" charset="0"/>
              </a:rPr>
              <a:t>shift</a:t>
            </a:r>
            <a:r>
              <a:rPr lang="en-US" dirty="0"/>
              <a:t> to navigate to previous element (</a:t>
            </a:r>
            <a:r>
              <a:rPr lang="en-US" dirty="0">
                <a:latin typeface="Consolas" panose="020B0609020204030204" pitchFamily="49" charset="0"/>
              </a:rPr>
              <a:t>shift + h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3137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4EA75-CC2C-DD6C-4C2B-D61F4FECA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Table Navigation</a:t>
            </a:r>
            <a:br>
              <a:rPr lang="en-US" b="1" dirty="0"/>
            </a:b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C25A7A1-1747-7D76-A83A-6A6664FD0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940445"/>
              </p:ext>
            </p:extLst>
          </p:nvPr>
        </p:nvGraphicFramePr>
        <p:xfrm>
          <a:off x="993774" y="1297750"/>
          <a:ext cx="8353425" cy="7929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547746">
                  <a:extLst>
                    <a:ext uri="{9D8B030D-6E8A-4147-A177-3AD203B41FA5}">
                      <a16:colId xmlns:a16="http://schemas.microsoft.com/office/drawing/2014/main" val="1806485414"/>
                    </a:ext>
                  </a:extLst>
                </a:gridCol>
                <a:gridCol w="4805679">
                  <a:extLst>
                    <a:ext uri="{9D8B030D-6E8A-4147-A177-3AD203B41FA5}">
                      <a16:colId xmlns:a16="http://schemas.microsoft.com/office/drawing/2014/main" val="17806358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Key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Command</a:t>
                      </a:r>
                      <a:endParaRPr lang="en-US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2417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  <a:latin typeface="Consolas" panose="020B0609020204030204" pitchFamily="49" charset="0"/>
                        </a:rPr>
                        <a:t>Ctrl + Alt + Arrows</a:t>
                      </a:r>
                      <a:endParaRPr lang="en-US" sz="2400" kern="100" dirty="0">
                        <a:effectLst/>
                        <a:latin typeface="Consolas" panose="020B0609020204030204" pitchFamily="49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400" kern="100" dirty="0">
                          <a:effectLst/>
                        </a:rPr>
                        <a:t>Move through the table</a:t>
                      </a:r>
                      <a:endParaRPr lang="en-US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0261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569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1279D-1A23-3A92-346F-D37379E292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Mobile Screen Readers</a:t>
            </a:r>
          </a:p>
        </p:txBody>
      </p:sp>
    </p:spTree>
    <p:extLst>
      <p:ext uri="{BB962C8B-B14F-4D97-AF65-F5344CB8AC3E}">
        <p14:creationId xmlns:p14="http://schemas.microsoft.com/office/powerpoint/2010/main" val="372445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B1960-CE65-79BE-DB4E-BFDE306CC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Mobile Screen Reader Actions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9DA67-5690-674D-8569-7D641717BE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Swipe</a:t>
            </a:r>
            <a:r>
              <a:rPr lang="en-US" dirty="0"/>
              <a:t> through linear reading order</a:t>
            </a:r>
          </a:p>
          <a:p>
            <a:r>
              <a:rPr lang="en-US" b="1" dirty="0"/>
              <a:t>Scan page with finger</a:t>
            </a:r>
            <a:r>
              <a:rPr lang="en-US" dirty="0"/>
              <a:t> by dragging</a:t>
            </a:r>
          </a:p>
          <a:p>
            <a:r>
              <a:rPr lang="en-US" b="1" dirty="0"/>
              <a:t>Double Tap</a:t>
            </a:r>
            <a:r>
              <a:rPr lang="en-US" dirty="0"/>
              <a:t> to activate controls</a:t>
            </a:r>
          </a:p>
          <a:p>
            <a:r>
              <a:rPr lang="en-US" dirty="0"/>
              <a:t>Navigate by Headings, Links, Landmarks, etc.</a:t>
            </a:r>
          </a:p>
          <a:p>
            <a:pPr lvl="1"/>
            <a:r>
              <a:rPr lang="en-US" dirty="0"/>
              <a:t>Voiceover Rotor – two finger twist gesture</a:t>
            </a:r>
          </a:p>
          <a:p>
            <a:pPr lvl="1"/>
            <a:r>
              <a:rPr lang="en-US" dirty="0"/>
              <a:t>Talkback Reading Controls – three finger swipe down/up</a:t>
            </a:r>
          </a:p>
        </p:txBody>
      </p:sp>
    </p:spTree>
    <p:extLst>
      <p:ext uri="{BB962C8B-B14F-4D97-AF65-F5344CB8AC3E}">
        <p14:creationId xmlns:p14="http://schemas.microsoft.com/office/powerpoint/2010/main" val="428314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Itle Slide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413C101F-EF97-42E3-8478-BF0D8903AA95}"/>
    </a:ext>
  </a:extLst>
</a:theme>
</file>

<file path=ppt/theme/theme2.xml><?xml version="1.0" encoding="utf-8"?>
<a:theme xmlns:a="http://schemas.openxmlformats.org/drawingml/2006/main" name="Content Slide - Bottom Swoop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B87FE163-7758-4818-94A0-550A25E9F08F}"/>
    </a:ext>
  </a:extLst>
</a:theme>
</file>

<file path=ppt/theme/theme3.xml><?xml version="1.0" encoding="utf-8"?>
<a:theme xmlns:a="http://schemas.openxmlformats.org/drawingml/2006/main" name="Content Slide - Top Swoop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C534E00D-A73C-4DDD-A779-0B72CB620CE9}"/>
    </a:ext>
  </a:extLst>
</a:theme>
</file>

<file path=ppt/theme/theme4.xml><?xml version="1.0" encoding="utf-8"?>
<a:theme xmlns:a="http://schemas.openxmlformats.org/drawingml/2006/main" name="Blank Slide - No Logo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66312584-3091-470D-B9AE-3B0B37AF6C74}"/>
    </a:ext>
  </a:extLst>
</a:theme>
</file>

<file path=ppt/theme/theme5.xml><?xml version="1.0" encoding="utf-8"?>
<a:theme xmlns:a="http://schemas.openxmlformats.org/drawingml/2006/main" name="Section Title Slide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E6494B0F-46B0-4F62-98B7-C7A7EB845FA8}"/>
    </a:ext>
  </a:extLst>
</a:theme>
</file>

<file path=ppt/theme/theme6.xml><?xml version="1.0" encoding="utf-8"?>
<a:theme xmlns:a="http://schemas.openxmlformats.org/drawingml/2006/main" name="Closing Slide">
  <a:themeElements>
    <a:clrScheme name="NCDIT_COLORTHEME">
      <a:dk1>
        <a:srgbClr val="172E4C"/>
      </a:dk1>
      <a:lt1>
        <a:srgbClr val="FFFFFF"/>
      </a:lt1>
      <a:dk2>
        <a:srgbClr val="172E4C"/>
      </a:dk2>
      <a:lt2>
        <a:srgbClr val="FFFFFF"/>
      </a:lt2>
      <a:accent1>
        <a:srgbClr val="172E4C"/>
      </a:accent1>
      <a:accent2>
        <a:srgbClr val="527BBD"/>
      </a:accent2>
      <a:accent3>
        <a:srgbClr val="9BAAD1"/>
      </a:accent3>
      <a:accent4>
        <a:srgbClr val="CAD1D3"/>
      </a:accent4>
      <a:accent5>
        <a:srgbClr val="F15D2C"/>
      </a:accent5>
      <a:accent6>
        <a:srgbClr val="000000"/>
      </a:accent6>
      <a:hlink>
        <a:srgbClr val="527BBD"/>
      </a:hlink>
      <a:folHlink>
        <a:srgbClr val="9BAAD1"/>
      </a:folHlink>
    </a:clrScheme>
    <a:fontScheme name="NCDIT_FONT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IT PowerPoint Template - Copy 2" id="{CBA934C1-854B-46A5-AB8F-1FD56AB3559B}" vid="{80081001-B7A3-45CF-A110-8CC0E894C29A}"/>
    </a:ext>
  </a:extLst>
</a:theme>
</file>

<file path=ppt/theme/theme7.xml><?xml version="1.0" encoding="utf-8"?>
<a:theme xmlns:a="http://schemas.openxmlformats.org/drawingml/2006/main" name="Office Theme">
  <a:themeElements>
    <a:clrScheme name="NCDIT">
      <a:dk1>
        <a:srgbClr val="000000"/>
      </a:dk1>
      <a:lt1>
        <a:sysClr val="window" lastClr="FFFFFF"/>
      </a:lt1>
      <a:dk2>
        <a:srgbClr val="0C2340"/>
      </a:dk2>
      <a:lt2>
        <a:srgbClr val="AFC4E0"/>
      </a:lt2>
      <a:accent1>
        <a:srgbClr val="0E3052"/>
      </a:accent1>
      <a:accent2>
        <a:srgbClr val="426DA9"/>
      </a:accent2>
      <a:accent3>
        <a:srgbClr val="D0D3D4"/>
      </a:accent3>
      <a:accent4>
        <a:srgbClr val="F4633A"/>
      </a:accent4>
      <a:accent5>
        <a:srgbClr val="9EA7CD"/>
      </a:accent5>
      <a:accent6>
        <a:srgbClr val="FFFFFF"/>
      </a:accent6>
      <a:hlink>
        <a:srgbClr val="426DA9"/>
      </a:hlink>
      <a:folHlink>
        <a:srgbClr val="F4633A"/>
      </a:folHlink>
    </a:clrScheme>
    <a:fontScheme name="NCD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NCDIT">
      <a:dk1>
        <a:srgbClr val="000000"/>
      </a:dk1>
      <a:lt1>
        <a:sysClr val="window" lastClr="FFFFFF"/>
      </a:lt1>
      <a:dk2>
        <a:srgbClr val="0C2340"/>
      </a:dk2>
      <a:lt2>
        <a:srgbClr val="AFC4E0"/>
      </a:lt2>
      <a:accent1>
        <a:srgbClr val="0E3052"/>
      </a:accent1>
      <a:accent2>
        <a:srgbClr val="426DA9"/>
      </a:accent2>
      <a:accent3>
        <a:srgbClr val="D0D3D4"/>
      </a:accent3>
      <a:accent4>
        <a:srgbClr val="F4633A"/>
      </a:accent4>
      <a:accent5>
        <a:srgbClr val="9EA7CD"/>
      </a:accent5>
      <a:accent6>
        <a:srgbClr val="FFFFFF"/>
      </a:accent6>
      <a:hlink>
        <a:srgbClr val="426DA9"/>
      </a:hlink>
      <a:folHlink>
        <a:srgbClr val="F4633A"/>
      </a:folHlink>
    </a:clrScheme>
    <a:fontScheme name="NCD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91E92119E79E418F63EB1700753C4E" ma:contentTypeVersion="12" ma:contentTypeDescription="Create a new document." ma:contentTypeScope="" ma:versionID="4aa60ae406093774bb8e5d17801c5a62">
  <xsd:schema xmlns:xsd="http://www.w3.org/2001/XMLSchema" xmlns:xs="http://www.w3.org/2001/XMLSchema" xmlns:p="http://schemas.microsoft.com/office/2006/metadata/properties" xmlns:ns2="31a45336-8dd8-47f5-825b-6071cad93422" xmlns:ns3="573a98e2-ee25-4bb0-b229-7dacf7ac9b06" targetNamespace="http://schemas.microsoft.com/office/2006/metadata/properties" ma:root="true" ma:fieldsID="67014cf37ffed3c08501b7d0de6617e9" ns2:_="" ns3:_="">
    <xsd:import namespace="31a45336-8dd8-47f5-825b-6071cad93422"/>
    <xsd:import namespace="573a98e2-ee25-4bb0-b229-7dacf7ac9b0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DisplayTitl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a45336-8dd8-47f5-825b-6071cad934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da2157d8-ccc1-4fc8-a2a4-3f8f655345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DisplayTitle" ma:index="19" nillable="true" ma:displayName="Display Title" ma:format="Dropdown" ma:internalName="DisplayTitl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3a98e2-ee25-4bb0-b229-7dacf7ac9b0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154aacf-fea0-459a-ba18-753b6aa9d8e3}" ma:internalName="TaxCatchAll" ma:showField="CatchAllData" ma:web="573a98e2-ee25-4bb0-b229-7dacf7ac9b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73a98e2-ee25-4bb0-b229-7dacf7ac9b06" xsi:nil="true"/>
    <lcf76f155ced4ddcb4097134ff3c332f xmlns="31a45336-8dd8-47f5-825b-6071cad93422">
      <Terms xmlns="http://schemas.microsoft.com/office/infopath/2007/PartnerControls"/>
    </lcf76f155ced4ddcb4097134ff3c332f>
    <DisplayTitle xmlns="31a45336-8dd8-47f5-825b-6071cad9342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031FB7-ED56-4F10-A017-1E36C2A612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a45336-8dd8-47f5-825b-6071cad93422"/>
    <ds:schemaRef ds:uri="573a98e2-ee25-4bb0-b229-7dacf7ac9b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4A438E4-196E-4407-B748-DF37AB8FA797}">
  <ds:schemaRefs>
    <ds:schemaRef ds:uri="http://www.w3.org/XML/1998/namespace"/>
    <ds:schemaRef ds:uri="http://purl.org/dc/elements/1.1/"/>
    <ds:schemaRef ds:uri="573a98e2-ee25-4bb0-b229-7dacf7ac9b06"/>
    <ds:schemaRef ds:uri="http://schemas.microsoft.com/office/2006/metadata/properties"/>
    <ds:schemaRef ds:uri="http://schemas.microsoft.com/office/2006/documentManagement/types"/>
    <ds:schemaRef ds:uri="31a45336-8dd8-47f5-825b-6071cad9342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AD64999-CA40-4D92-9AE4-23DC007AC8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screen-reader-demo</Template>
  <TotalTime>0</TotalTime>
  <Words>841</Words>
  <Application>Microsoft Office PowerPoint</Application>
  <PresentationFormat>Widescreen</PresentationFormat>
  <Paragraphs>162</Paragraphs>
  <Slides>23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Aptos</vt:lpstr>
      <vt:lpstr>Arial</vt:lpstr>
      <vt:lpstr>Arial Black</vt:lpstr>
      <vt:lpstr>Consolas</vt:lpstr>
      <vt:lpstr>Wingdings</vt:lpstr>
      <vt:lpstr>TItle Slide</vt:lpstr>
      <vt:lpstr>Content Slide - Bottom Swoop</vt:lpstr>
      <vt:lpstr>Content Slide - Top Swoop</vt:lpstr>
      <vt:lpstr>Blank Slide - No Logo</vt:lpstr>
      <vt:lpstr>Section Title Slide</vt:lpstr>
      <vt:lpstr>Closing Slide</vt:lpstr>
      <vt:lpstr>Screen Reader Demo</vt:lpstr>
      <vt:lpstr>What is a Screen Reader?</vt:lpstr>
      <vt:lpstr>A Screen Reader is…</vt:lpstr>
      <vt:lpstr>Desktop &amp; Mobile</vt:lpstr>
      <vt:lpstr>Desktop Usage</vt:lpstr>
      <vt:lpstr>Mobile Usage</vt:lpstr>
      <vt:lpstr>Try a Screen Reader</vt:lpstr>
      <vt:lpstr>NVDA Settings</vt:lpstr>
      <vt:lpstr>Turn off mouse hover speech (highly encouraged)</vt:lpstr>
      <vt:lpstr>Change Voice Synthesizer</vt:lpstr>
      <vt:lpstr>Adjust Speech Rate</vt:lpstr>
      <vt:lpstr>Turn on Visual Highlighting </vt:lpstr>
      <vt:lpstr>Speak only in browsers and acrobat (advanced) </vt:lpstr>
      <vt:lpstr>General Navigation </vt:lpstr>
      <vt:lpstr>Browse Mode / Focus Mode </vt:lpstr>
      <vt:lpstr>What different screen readers call the navigation modes</vt:lpstr>
      <vt:lpstr>Mode Notes </vt:lpstr>
      <vt:lpstr>Screen Reader Modifer Keys</vt:lpstr>
      <vt:lpstr>Elements List </vt:lpstr>
      <vt:lpstr>Navigate by Element Type </vt:lpstr>
      <vt:lpstr>Table Navigation </vt:lpstr>
      <vt:lpstr>Mobile Screen Readers</vt:lpstr>
      <vt:lpstr>Mobile Screen Reader Actions</vt:lpstr>
    </vt:vector>
  </TitlesOfParts>
  <Company>NC 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Cotter, John P</dc:creator>
  <cp:lastModifiedBy>Cotter, John P</cp:lastModifiedBy>
  <cp:revision>1</cp:revision>
  <dcterms:created xsi:type="dcterms:W3CDTF">2026-04-29T19:09:42Z</dcterms:created>
  <dcterms:modified xsi:type="dcterms:W3CDTF">2026-04-29T19:09:58Z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0x0101001F91E92119E79E418F63EB1700753C4E</vt:lpwstr>
  </property>
  <property fmtid="{D5CDD505-2E9C-101B-9397-08002B2CF9AE}" pid="3" name="MediaServiceImageTags">
    <vt:lpwstr/>
  </property>
</Properties>
</file>