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7" r:id="rId5"/>
    <p:sldId id="258" r:id="rId6"/>
    <p:sldId id="276" r:id="rId7"/>
    <p:sldId id="277" r:id="rId8"/>
    <p:sldId id="278" r:id="rId9"/>
    <p:sldId id="327" r:id="rId10"/>
    <p:sldId id="326" r:id="rId11"/>
    <p:sldId id="279" r:id="rId12"/>
    <p:sldId id="280" r:id="rId13"/>
    <p:sldId id="281" r:id="rId14"/>
    <p:sldId id="296" r:id="rId15"/>
    <p:sldId id="298" r:id="rId16"/>
    <p:sldId id="30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94"/>
  </p:normalViewPr>
  <p:slideViewPr>
    <p:cSldViewPr snapToGrid="0">
      <p:cViewPr varScale="1">
        <p:scale>
          <a:sx n="101" d="100"/>
          <a:sy n="101" d="100"/>
        </p:scale>
        <p:origin x="9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30173-4CF9-472B-91D5-A0974ABCEB4B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ACF04-E7D7-4769-A99E-BE7184E1D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732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E06B8C-31C5-411C-A7A9-DA996518F5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E06B8C-31C5-411C-A7A9-DA996518F5B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98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CF2F-CF42-7741-B4D5-51333D9D0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5934AF-EB0E-C240-A878-B04F5070A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DDAE6-C268-9149-84DF-28294422A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2E231-E162-584C-A58B-64914843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F709F1-7598-4242-89FE-1D85E82BB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ED5BAE7-FAAA-CB44-8587-5DD0BEB372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581400" y="766763"/>
            <a:ext cx="5426075" cy="3459162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27107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7179F-4720-C645-8916-ABFF00F1B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7DB4D1-CCD5-7643-B9B5-48401CE684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5551A-ABF9-7F44-96A7-B0B0D6546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4AE70-9BBC-EF4B-AE27-2471EA76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124ED-8752-BF41-8FA0-B2328B05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3BE46-B697-724F-865A-5A82BFD42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00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D25A-E674-C74F-9FF4-30F75AE0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409BF-6462-514F-942F-C78F80F62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3195A-465D-B645-B202-3B181F236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43C47-2C51-0E43-ACBC-A59DA734E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D3F89-C082-C74B-B7BF-72C564B76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34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757A61-7AFB-0F4C-85CA-FA1ECCD90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4D0B0C-043C-B448-A6B3-80CEC1151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55440-C717-4546-A752-E94D7D01F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917F0-692A-614E-96F1-00C813E40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D4BDE-50A1-8344-8124-44D5EA17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13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and Body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4F568F9-9A9D-CD48-B0E6-E6C391FDBC12}"/>
              </a:ext>
            </a:extLst>
          </p:cNvPr>
          <p:cNvSpPr/>
          <p:nvPr userDrawn="1"/>
        </p:nvSpPr>
        <p:spPr>
          <a:xfrm>
            <a:off x="0" y="-73572"/>
            <a:ext cx="12192000" cy="69315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FB24F10-222C-024C-8A92-4276118168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5CDEAD9-086C-0043-B6BB-8ED07F594EA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598" y="2281907"/>
            <a:ext cx="4531661" cy="299928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1" i="0">
                <a:solidFill>
                  <a:srgbClr val="172E4C"/>
                </a:solidFill>
                <a:latin typeface="Avenir Next LT Pro" panose="020B0504020202020204" pitchFamily="34" charset="77"/>
              </a:defRPr>
            </a:lvl1pPr>
          </a:lstStyle>
          <a:p>
            <a:pPr lvl="0"/>
            <a:r>
              <a:rPr lang="en-US" b="1" i="0">
                <a:latin typeface="Avenir Next LT Pro" panose="020B0504020202020204" pitchFamily="34" charset="77"/>
              </a:rPr>
              <a:t>Header is Avenir Next Pro LT Bold 14pt</a:t>
            </a:r>
            <a:endParaRPr lang="en-US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C51EF94C-ABB1-9845-B2B6-78A4A61667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71598" y="2771971"/>
            <a:ext cx="4020673" cy="1652111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 i="0">
                <a:solidFill>
                  <a:srgbClr val="172E4C"/>
                </a:solidFill>
                <a:latin typeface="Avenir Next LT Pro" panose="020B0504020202020204" pitchFamily="34" charset="77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>
                <a:latin typeface="Avenir Next LT Pro" panose="020B0504020202020204" pitchFamily="34" charset="77"/>
              </a:rPr>
              <a:t>Body is Avenir Next Pro LT Regular 14 pt. Body is Avenir Next Pro LT Regular 14 pt. </a:t>
            </a:r>
            <a:endParaRPr lang="en-US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0" i="0">
                <a:latin typeface="Avenir Next LT Pro" panose="020B0504020202020204" pitchFamily="34" charset="77"/>
              </a:rPr>
              <a:t>Body is Avenir Next Pro LT Regular 14 pt.  Body is Avenir Next Pro LT Regular 14 pt. </a:t>
            </a:r>
            <a:endParaRPr lang="en-US"/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8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D60FF-204A-C144-AA2E-F246C91EC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07703D-B882-E741-921C-0746C0D9F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1C9E3-A0B0-484B-AE0A-102AC55EA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B94961-9706-0F44-BD0C-CF271B945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3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EA31A-8577-B749-92DB-BEB95F66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36C09-5923-864E-A781-00F81B05E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45B7E-4581-1541-A203-6D55B436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03147-8AFB-6B49-85A1-6F3DC4457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B2B48-8C84-514A-AE84-0B8A9ED6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84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75889-819E-B948-B6D4-A13B2BC66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2BCC3-0DAB-0847-9680-AF4A19021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83401-5314-3A4D-B08A-A8FDC9F0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C40C-3282-F146-AC85-8DFE83721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15FE4-9ECC-5448-9187-D4400381C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06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A5019-A5E2-4041-BD42-0469D7657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6F9B-318F-BE4B-AC2F-7B96754CE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9A90F-A6F7-9841-BB13-F40AB26FA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F3BD6-2C45-AE4E-B6AB-F5ADCCE23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E8BA7-BEC6-184D-B46F-CBCDDB5F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69BCF-1BA1-264B-8D81-57B21DFD6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2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32FC-8CFF-A947-A79B-512782179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20774-4216-E948-93C4-F355EBFFE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92B4F6-E048-484E-8E87-02DB53867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EBAA15-6106-1349-8DB3-394C55B4C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21263-6B5A-004C-825F-56A3FD641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5FE2FB-5A89-414B-A9F5-84623BF8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363331-D8CC-C44D-8499-BF49EDC5A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E1EEC-307B-3042-BE8D-02163C9A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846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F21EC-5669-7D4A-9195-AA5534C37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CF7E60-5564-874D-881E-5A12A0536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3B2A5-7D50-3446-B0E3-48041CB40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03DF02-5684-E94C-A485-C1E6ECBB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2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DA33E-CF6A-1743-BD3D-DB743296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251E4-EFA1-0442-9B20-806E97E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A702C3-20A9-5F4B-9941-D9DD2B0B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4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ED9A7-5ECC-664F-8AAB-6F579241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DD05A-5776-684E-8211-1BAFF3C72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E68C4-F80D-2A48-95E5-BEAC74AC34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EFE52-4999-DF4F-B27B-E43CC70BF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CD351-B6E1-A846-94AD-B2558AACF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7E8DC4-2207-314A-ADB7-74B68E22D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1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907AB1-CE03-9645-8DD0-0880FB446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E03E3-1C89-D148-A18B-CD3FE84B4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6E5FC-1675-744C-A93F-5C33CF880B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1CD65-547D-2D4E-8B28-A03125320CC4}" type="datetimeFigureOut">
              <a:rPr lang="en-US" smtClean="0"/>
              <a:t>9/18/2023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677D2-5ADC-A54B-A6FB-D194E1291C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EDDF3-0886-394F-A3AA-5C5EAA739D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2533D-9982-974D-8F32-334D815B81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86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620DEB2-D668-9841-A05A-35284348E145}"/>
              </a:ext>
            </a:extLst>
          </p:cNvPr>
          <p:cNvSpPr txBox="1"/>
          <p:nvPr/>
        </p:nvSpPr>
        <p:spPr>
          <a:xfrm>
            <a:off x="1828800" y="3026362"/>
            <a:ext cx="7889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NCDIT Technology Strategy Board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3EACD4-949F-4F46-B2BC-44F62797FD35}"/>
              </a:ext>
            </a:extLst>
          </p:cNvPr>
          <p:cNvSpPr txBox="1"/>
          <p:nvPr/>
        </p:nvSpPr>
        <p:spPr>
          <a:xfrm>
            <a:off x="1828800" y="3488027"/>
            <a:ext cx="7889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 Light" panose="020B0304020202020204" pitchFamily="34" charset="77"/>
                <a:ea typeface="+mn-ea"/>
                <a:cs typeface="+mn-cs"/>
              </a:rPr>
              <a:t>Friday, September 15, 2023 | 9:00am—12:00pm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F6CB2EE-0E09-6C4F-98D5-637FA421D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31236" y="4702912"/>
            <a:ext cx="2173357" cy="35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829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7" y="2736980"/>
            <a:ext cx="634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</a:rPr>
              <a:t>Cherie Givens, Chief Privacy Officer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7" y="2269948"/>
            <a:ext cx="538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Artificial Intelligence (AI) Updates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+mn-ea"/>
              <a:cs typeface="+mn-cs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19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9" y="27271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Board Members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8" y="22699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Other Business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968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8" y="2269948"/>
            <a:ext cx="4202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Next Meeting: </a:t>
            </a: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December 15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, 2023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150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620DEB2-D668-9841-A05A-35284348E145}"/>
              </a:ext>
            </a:extLst>
          </p:cNvPr>
          <p:cNvSpPr txBox="1"/>
          <p:nvPr/>
        </p:nvSpPr>
        <p:spPr>
          <a:xfrm>
            <a:off x="1828800" y="3026362"/>
            <a:ext cx="8091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Thank you for your time this morning — have a </a:t>
            </a: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wonderful</a:t>
            </a: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 weekend!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AF6CB2EE-0E09-6C4F-98D5-637FA421D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31236" y="4702912"/>
            <a:ext cx="2173357" cy="35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7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8" y="2727148"/>
            <a:ext cx="47244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Call to Order  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Remarks from the Secretary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Budget and Legislative Updates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Commit</a:t>
            </a: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tee Updates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Digital Transformation Committee</a:t>
            </a:r>
            <a:endParaRPr lang="en-US" i="1" dirty="0">
              <a:solidFill>
                <a:srgbClr val="172E4C"/>
              </a:solidFill>
              <a:latin typeface="Avenir Next LT Pro" panose="020B0504020202020204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        C</a:t>
            </a:r>
            <a:r>
              <a:rPr lang="en-US" i="1" dirty="0" err="1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ybersecurity</a:t>
            </a:r>
            <a:r>
              <a:rPr lang="en-US" i="1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 and Privacy Committee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Broadband and Digital Equity Updates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(AI) Updates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Other Business </a:t>
            </a:r>
            <a:endParaRPr kumimoji="0" lang="en-US" sz="1800" b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Calibri" panose="020F0502020204030204" pitchFamily="34" charset="0"/>
                <a:cs typeface="Times New Roman" panose="02020603050405020304" pitchFamily="18" charset="0"/>
              </a:rPr>
              <a:t>Adjournment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8" y="2269948"/>
            <a:ext cx="3939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Agenda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95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9" y="27271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Secretary Jim Weaver, Board Chair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8" y="22699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Remarks from the Secretary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79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9" y="27271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Secretary Jim Weaver, Board Chair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8" y="2269948"/>
            <a:ext cx="39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Budget and Legislative Updates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+mn-ea"/>
              <a:cs typeface="+mn-cs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2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440422" y="2736980"/>
            <a:ext cx="4655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Glenn Poplawski, State Solutions Director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7" y="2269948"/>
            <a:ext cx="505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 Digital Transformation Committee Update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+mn-ea"/>
              <a:cs typeface="+mn-cs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435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B615F22-9EB3-4606-AB4A-076A7430B6D8}"/>
              </a:ext>
            </a:extLst>
          </p:cNvPr>
          <p:cNvSpPr txBox="1"/>
          <p:nvPr/>
        </p:nvSpPr>
        <p:spPr>
          <a:xfrm>
            <a:off x="590167" y="734977"/>
            <a:ext cx="9577543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72E4C"/>
                </a:solidFill>
                <a:latin typeface="Avenir Next LT Pro"/>
              </a:rPr>
              <a:t>Citizen Identity Project </a:t>
            </a:r>
            <a:endParaRPr lang="en-US" sz="1400" b="1" dirty="0">
              <a:solidFill>
                <a:srgbClr val="172E4C"/>
              </a:solidFill>
              <a:latin typeface="Avenir Next LT Pro" panose="020B0504020202020204" pitchFamily="34" charset="0"/>
            </a:endParaRP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Modernization of NCID, the state’s identity management service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First phase go-live: </a:t>
            </a:r>
            <a:r>
              <a:rPr lang="en-US" sz="1400" b="1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Noon on Sunday, Sept. 17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</a:rPr>
              <a:t>Affects any state or local government agency with publicly accessible web applications integrated with NCID </a:t>
            </a:r>
          </a:p>
          <a:p>
            <a:pPr marL="800100" lvl="1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Two-year collaborative effort with state agencies focuses on:</a:t>
            </a:r>
            <a:endParaRPr lang="en-US" sz="1400" i="0" dirty="0">
              <a:solidFill>
                <a:srgbClr val="172E4C"/>
              </a:solidFill>
              <a:effectLst/>
              <a:latin typeface="Avenir Next LT Pro" panose="020B0504020202020204" pitchFamily="34" charset="0"/>
              <a:cs typeface="Arial" panose="020B060402020202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</a:rPr>
              <a:t>E</a:t>
            </a:r>
            <a:r>
              <a:rPr lang="en-US" sz="14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nhancing security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</a:rPr>
              <a:t>I</a:t>
            </a:r>
            <a:r>
              <a:rPr lang="en-US" sz="14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mproving self-service (e.g., unlocking accounts, password changes)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</a:rPr>
              <a:t>Migrating</a:t>
            </a:r>
            <a:r>
              <a:rPr lang="en-US" sz="14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 user IDs of North Carolina residents and business employees (i.e., external identities) from on-prem infrastructure to cloud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172E4C"/>
              </a:solidFill>
              <a:latin typeface="Avenir Next LT Pro" panose="020B05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</a:rPr>
              <a:t>Later phases to include social login functionality, multifactor authentication, identity proofing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  <a:cs typeface="Arial" panose="020B0604020202020204" pitchFamily="34" charset="0"/>
              </a:rPr>
              <a:t>Chatbot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Project initiated to enable with Statewide IT Procurement.  Based on that deployment, will decide to deploy to </a:t>
            </a:r>
            <a:r>
              <a:rPr lang="en-US" sz="1400" dirty="0" err="1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NC.Gov</a:t>
            </a: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 website.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Accessibility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Plan to have all Digital Commons websites using </a:t>
            </a:r>
            <a:r>
              <a:rPr lang="en-US" sz="1400" dirty="0" err="1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Monsido</a:t>
            </a:r>
            <a:r>
              <a:rPr lang="en-US" sz="14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 by 9/30. After that we will start working with non-Digital Commons websites.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Constituent Engagement Platform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Need funding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400" b="1" i="0" dirty="0">
              <a:solidFill>
                <a:srgbClr val="172E4C"/>
              </a:solidFill>
              <a:effectLst/>
              <a:latin typeface="Avenir Next LT Pro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743104-EE8C-5E26-B569-DECF68078018}"/>
              </a:ext>
            </a:extLst>
          </p:cNvPr>
          <p:cNvSpPr txBox="1"/>
          <p:nvPr/>
        </p:nvSpPr>
        <p:spPr>
          <a:xfrm>
            <a:off x="1195898" y="100203"/>
            <a:ext cx="976238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 anchorCtr="0">
            <a:noAutofit/>
          </a:bodyPr>
          <a:lstStyle/>
          <a:p>
            <a:r>
              <a:rPr lang="en-US" sz="2400" b="1" dirty="0">
                <a:solidFill>
                  <a:srgbClr val="172E4C"/>
                </a:solidFill>
                <a:latin typeface="Avenir Next LT Pro"/>
              </a:rPr>
              <a:t>Digital Transformation Update</a:t>
            </a:r>
            <a:endParaRPr lang="en-US" sz="2400" b="1" dirty="0">
              <a:solidFill>
                <a:srgbClr val="172E4C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80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B615F22-9EB3-4606-AB4A-076A7430B6D8}"/>
              </a:ext>
            </a:extLst>
          </p:cNvPr>
          <p:cNvSpPr txBox="1"/>
          <p:nvPr/>
        </p:nvSpPr>
        <p:spPr>
          <a:xfrm>
            <a:off x="1380742" y="1601752"/>
            <a:ext cx="9577543" cy="32072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Modernization of NCID, the state’s identity management service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First phase go-live: </a:t>
            </a:r>
            <a:r>
              <a:rPr lang="en-US" sz="2000" b="1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Noon on Sunday, Sept. 17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</a:rPr>
              <a:t>Affects any state or local government agency with publicly accessible web applications integrated </a:t>
            </a:r>
            <a:r>
              <a:rPr lang="en-US" sz="2000">
                <a:solidFill>
                  <a:srgbClr val="172E4C"/>
                </a:solidFill>
                <a:latin typeface="Avenir Next LT Pro" panose="020B0504020202020204" pitchFamily="34" charset="0"/>
              </a:rPr>
              <a:t>with NCID </a:t>
            </a:r>
            <a:endParaRPr lang="en-US" sz="2000" dirty="0">
              <a:solidFill>
                <a:srgbClr val="172E4C"/>
              </a:solidFill>
              <a:latin typeface="Avenir Next LT Pro" panose="020B0504020202020204" pitchFamily="34" charset="0"/>
            </a:endParaRP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  <a:cs typeface="Arial" panose="020B0604020202020204" pitchFamily="34" charset="0"/>
              </a:rPr>
              <a:t>Two-year collaborative effort with state agencies focuses on:</a:t>
            </a:r>
            <a:endParaRPr lang="en-US" sz="2000" i="0" dirty="0">
              <a:solidFill>
                <a:srgbClr val="172E4C"/>
              </a:solidFill>
              <a:effectLst/>
              <a:latin typeface="Avenir Next LT Pro" panose="020B05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</a:rPr>
              <a:t>E</a:t>
            </a:r>
            <a:r>
              <a:rPr lang="en-US" sz="20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nhancing security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</a:rPr>
              <a:t>I</a:t>
            </a:r>
            <a:r>
              <a:rPr lang="en-US" sz="20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mproving self-service (e.g., unlocking accounts, password changes)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</a:rPr>
              <a:t>Migrating</a:t>
            </a:r>
            <a:r>
              <a:rPr lang="en-US" sz="2000" b="0" i="0" dirty="0">
                <a:solidFill>
                  <a:srgbClr val="172E4C"/>
                </a:solidFill>
                <a:effectLst/>
                <a:latin typeface="Avenir Next LT Pro" panose="020B0504020202020204" pitchFamily="34" charset="0"/>
              </a:rPr>
              <a:t> user IDs of North Carolina residents and business employees (i.e., external identities) from on-prem infrastructure to cloud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172E4C"/>
              </a:solidFill>
              <a:latin typeface="Avenir Next LT Pro" panose="020B05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72E4C"/>
                </a:solidFill>
                <a:latin typeface="Avenir Next LT Pro" panose="020B0504020202020204" pitchFamily="34" charset="0"/>
              </a:rPr>
              <a:t>Later phases to include social login functionality, multifactor authentication, identity proofing</a:t>
            </a:r>
            <a:endParaRPr lang="en-US" sz="2000" b="0" i="0" dirty="0">
              <a:solidFill>
                <a:srgbClr val="172E4C"/>
              </a:solidFill>
              <a:effectLst/>
              <a:latin typeface="Avenir Next LT Pro" panose="020B05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743104-EE8C-5E26-B569-DECF68078018}"/>
              </a:ext>
            </a:extLst>
          </p:cNvPr>
          <p:cNvSpPr txBox="1"/>
          <p:nvPr/>
        </p:nvSpPr>
        <p:spPr>
          <a:xfrm>
            <a:off x="1380742" y="795528"/>
            <a:ext cx="976238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 anchorCtr="0">
            <a:noAutofit/>
          </a:bodyPr>
          <a:lstStyle/>
          <a:p>
            <a:r>
              <a:rPr lang="en-US" sz="2400" b="1" dirty="0">
                <a:solidFill>
                  <a:srgbClr val="172E4C"/>
                </a:solidFill>
                <a:latin typeface="Avenir Next LT Pro"/>
              </a:rPr>
              <a:t>Citizen Identity Project </a:t>
            </a:r>
            <a:endParaRPr lang="en-US" sz="2400" b="1" dirty="0">
              <a:solidFill>
                <a:srgbClr val="172E4C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110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440421" y="2736980"/>
            <a:ext cx="8116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Keith Werner - Vice President, IT Strategy and Cybersecurity (UNC System)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7" y="2269948"/>
            <a:ext cx="538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 Cybersecurity and Privacy Committee Update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+mn-ea"/>
              <a:cs typeface="+mn-cs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285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5710431F-2424-3C45-933E-3979643BF613}"/>
              </a:ext>
            </a:extLst>
          </p:cNvPr>
          <p:cNvSpPr txBox="1"/>
          <p:nvPr/>
        </p:nvSpPr>
        <p:spPr>
          <a:xfrm>
            <a:off x="1371597" y="2736980"/>
            <a:ext cx="6346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172E4C"/>
                </a:solidFill>
                <a:latin typeface="Avenir Next LT Pro" panose="020B0504020202020204" pitchFamily="34" charset="77"/>
              </a:rPr>
              <a:t>Secretary Jim Weaver, Board Chair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72E4C"/>
                </a:solidFill>
                <a:effectLst/>
                <a:uLnTx/>
                <a:uFillTx/>
                <a:latin typeface="Avenir Next LT Pro" panose="020B0504020202020204" pitchFamily="34" charset="77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D4EE67-903A-2D4C-932A-811557089C99}"/>
              </a:ext>
            </a:extLst>
          </p:cNvPr>
          <p:cNvSpPr txBox="1"/>
          <p:nvPr/>
        </p:nvSpPr>
        <p:spPr>
          <a:xfrm>
            <a:off x="1371597" y="2269948"/>
            <a:ext cx="5383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172E4C"/>
                </a:solidFill>
                <a:latin typeface="Avenir Next LT Pro" panose="020B0504020202020204" pitchFamily="34" charset="77"/>
              </a:rPr>
              <a:t>Broadband and Digital Equity Updates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172E4C"/>
              </a:solidFill>
              <a:effectLst/>
              <a:uLnTx/>
              <a:uFillTx/>
              <a:latin typeface="Avenir Next LT Pro" panose="020B0504020202020204" pitchFamily="34" charset="77"/>
              <a:ea typeface="+mn-ea"/>
              <a:cs typeface="+mn-cs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ED07F05-AF50-E040-95F5-52E0A1558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7913" y="6299058"/>
            <a:ext cx="1650654" cy="26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3065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.02.25 NCDIT PPT Template_16x9_White_Official" id="{B78AAF83-BC30-2B48-B871-380F06459629}" vid="{39DB8335-E35A-4146-AF54-9B8ECD856C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E8CB830FEB134998C953E57A1DE25C" ma:contentTypeVersion="8" ma:contentTypeDescription="Create a new document." ma:contentTypeScope="" ma:versionID="5145685d697a59ffcde561166faa9717">
  <xsd:schema xmlns:xsd="http://www.w3.org/2001/XMLSchema" xmlns:xs="http://www.w3.org/2001/XMLSchema" xmlns:p="http://schemas.microsoft.com/office/2006/metadata/properties" xmlns:ns2="62e7969f-d842-4039-9a23-715504cc6157" xmlns:ns3="e005a2a1-7905-4061-9306-36ea11d74641" targetNamespace="http://schemas.microsoft.com/office/2006/metadata/properties" ma:root="true" ma:fieldsID="0ad3345be4d64681939bc5e42a58a194" ns2:_="" ns3:_="">
    <xsd:import namespace="62e7969f-d842-4039-9a23-715504cc6157"/>
    <xsd:import namespace="e005a2a1-7905-4061-9306-36ea11d746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7969f-d842-4039-9a23-715504cc61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05a2a1-7905-4061-9306-36ea11d7464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E44754-8F7D-4E3D-838B-5C7E092536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e7969f-d842-4039-9a23-715504cc6157"/>
    <ds:schemaRef ds:uri="e005a2a1-7905-4061-9306-36ea11d746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4359E8-7811-46AD-B176-F57DAFE24836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e005a2a1-7905-4061-9306-36ea11d74641"/>
    <ds:schemaRef ds:uri="62e7969f-d842-4039-9a23-715504cc6157"/>
  </ds:schemaRefs>
</ds:datastoreItem>
</file>

<file path=customXml/itemProps3.xml><?xml version="1.0" encoding="utf-8"?>
<ds:datastoreItem xmlns:ds="http://schemas.openxmlformats.org/officeDocument/2006/customXml" ds:itemID="{F9B3A281-2042-47BE-BB5F-607ABC04D4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3167</TotalTime>
  <Words>405</Words>
  <Application>Microsoft Office PowerPoint</Application>
  <PresentationFormat>Widescreen</PresentationFormat>
  <Paragraphs>58</Paragraphs>
  <Slides>13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Avenir Next LT Pro</vt:lpstr>
      <vt:lpstr>Avenir Next LT Pro Light</vt:lpstr>
      <vt:lpstr>Calibri</vt:lpstr>
      <vt:lpstr>Calibri Light</vt:lpstr>
      <vt:lpstr>Symbol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Drew Finley</dc:creator>
  <cp:lastModifiedBy>Johnson, Anne L</cp:lastModifiedBy>
  <cp:revision>3</cp:revision>
  <dcterms:created xsi:type="dcterms:W3CDTF">2023-09-12T14:57:35Z</dcterms:created>
  <dcterms:modified xsi:type="dcterms:W3CDTF">2023-09-18T14:00:29Z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0x010100DBE8CB830FEB134998C953E57A1DE25C</vt:lpwstr>
  </property>
</Properties>
</file>