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8"/>
  </p:notesMasterIdLst>
  <p:sldIdLst>
    <p:sldId id="257" r:id="rId5"/>
    <p:sldId id="258" r:id="rId6"/>
    <p:sldId id="276" r:id="rId7"/>
    <p:sldId id="277" r:id="rId8"/>
    <p:sldId id="278" r:id="rId9"/>
    <p:sldId id="327" r:id="rId10"/>
    <p:sldId id="326" r:id="rId11"/>
    <p:sldId id="279" r:id="rId12"/>
    <p:sldId id="280" r:id="rId13"/>
    <p:sldId id="281" r:id="rId14"/>
    <p:sldId id="296" r:id="rId15"/>
    <p:sldId id="298" r:id="rId16"/>
    <p:sldId id="300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96" autoAdjust="0"/>
    <p:restoredTop sz="94694"/>
  </p:normalViewPr>
  <p:slideViewPr>
    <p:cSldViewPr snapToGrid="0">
      <p:cViewPr varScale="1">
        <p:scale>
          <a:sx n="101" d="100"/>
          <a:sy n="101" d="100"/>
        </p:scale>
        <p:origin x="96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A30173-4CF9-472B-91D5-A0974ABCEB4B}" type="datetimeFigureOut">
              <a:rPr lang="en-US" smtClean="0"/>
              <a:t>9/18/2023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ACF04-E7D7-4769-A99E-BE7184E1D4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7323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18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E06B8C-31C5-411C-A7A9-DA996518F5B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0981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18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E06B8C-31C5-411C-A7A9-DA996518F5B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0981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1BCF2F-CF42-7741-B4D5-51333D9D04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5934AF-EB0E-C240-A878-B04F5070A1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8DDAE6-C268-9149-84DF-28294422A3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1CD65-547D-2D4E-8B28-A03125320CC4}" type="datetimeFigureOut">
              <a:rPr lang="en-US" smtClean="0"/>
              <a:t>9/18/2023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C2E231-E162-584C-A58B-64914843B2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F709F1-7598-4242-89FE-1D85E82BB6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2533D-9982-974D-8F32-334D815B817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CED5BAE7-FAAA-CB44-8587-5DD0BEB372C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581400" y="766763"/>
            <a:ext cx="5426075" cy="3459162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4271075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47179F-4720-C645-8916-ABFF00F1B6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57DB4D1-CCD5-7643-B9B5-48401CE684C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F5551A-ABF9-7F44-96A7-B0B0D6546F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C4AE70-9BBC-EF4B-AE27-2471EA7634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1CD65-547D-2D4E-8B28-A03125320CC4}" type="datetimeFigureOut">
              <a:rPr lang="en-US" smtClean="0"/>
              <a:t>9/18/2023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7124ED-8752-BF41-8FA0-B2328B0550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93BE46-B697-724F-865A-5A82BFD42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2533D-9982-974D-8F32-334D815B8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008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95D25A-E674-C74F-9FF4-30F75AE067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2409BF-6462-514F-942F-C78F80F62E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83195A-465D-B645-B202-3B181F236E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1CD65-547D-2D4E-8B28-A03125320CC4}" type="datetimeFigureOut">
              <a:rPr lang="en-US" smtClean="0"/>
              <a:t>9/18/2023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D43C47-2C51-0E43-ACBC-A59DA734E8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7D3F89-C082-C74B-B7BF-72C564B76E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2533D-9982-974D-8F32-334D815B8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3340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3757A61-7AFB-0F4C-85CA-FA1ECCD90C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A4D0B0C-043C-B448-A6B3-80CEC11510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955440-C717-4546-A752-E94D7D01F1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1CD65-547D-2D4E-8B28-A03125320CC4}" type="datetimeFigureOut">
              <a:rPr lang="en-US" smtClean="0"/>
              <a:t>9/18/2023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3917F0-692A-614E-96F1-00C813E406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AD4BDE-50A1-8344-8124-44D5EA1766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2533D-9982-974D-8F32-334D815B8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8134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Header and Body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4F568F9-9A9D-CD48-B0E6-E6C391FDBC12}"/>
              </a:ext>
            </a:extLst>
          </p:cNvPr>
          <p:cNvSpPr/>
          <p:nvPr userDrawn="1"/>
        </p:nvSpPr>
        <p:spPr>
          <a:xfrm>
            <a:off x="0" y="-73572"/>
            <a:ext cx="12192000" cy="69315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CFB24F10-222C-024C-8A92-42761181681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137913" y="6299058"/>
            <a:ext cx="1650654" cy="269685"/>
          </a:xfrm>
          <a:prstGeom prst="rect">
            <a:avLst/>
          </a:prstGeom>
        </p:spPr>
      </p:pic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85CDEAD9-086C-0043-B6BB-8ED07F594EA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71598" y="2281907"/>
            <a:ext cx="4531661" cy="299928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 b="1" i="0">
                <a:solidFill>
                  <a:srgbClr val="172E4C"/>
                </a:solidFill>
                <a:latin typeface="Avenir Next LT Pro" panose="020B0504020202020204" pitchFamily="34" charset="77"/>
              </a:defRPr>
            </a:lvl1pPr>
          </a:lstStyle>
          <a:p>
            <a:pPr lvl="0"/>
            <a:r>
              <a:rPr lang="en-US" b="1" i="0">
                <a:latin typeface="Avenir Next LT Pro" panose="020B0504020202020204" pitchFamily="34" charset="77"/>
              </a:rPr>
              <a:t>Header is Avenir Next Pro LT Bold 14pt</a:t>
            </a:r>
            <a:endParaRPr lang="en-US"/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C51EF94C-ABB1-9845-B2B6-78A4A616671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371598" y="2771971"/>
            <a:ext cx="4020673" cy="1652111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 b="0" i="0">
                <a:solidFill>
                  <a:srgbClr val="172E4C"/>
                </a:solidFill>
                <a:latin typeface="Avenir Next LT Pro" panose="020B0504020202020204" pitchFamily="34" charset="77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b="0" i="0">
                <a:latin typeface="Avenir Next LT Pro" panose="020B0504020202020204" pitchFamily="34" charset="77"/>
              </a:rPr>
              <a:t>Body is Avenir Next Pro LT Regular 14 pt. Body is Avenir Next Pro LT Regular 14 pt. </a:t>
            </a:r>
            <a:endParaRPr lang="en-US"/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b="0" i="0">
                <a:latin typeface="Avenir Next LT Pro" panose="020B0504020202020204" pitchFamily="34" charset="77"/>
              </a:rPr>
              <a:t>Body is Avenir Next Pro LT Regular 14 pt.  Body is Avenir Next Pro LT Regular 14 pt. </a:t>
            </a:r>
            <a:endParaRPr lang="en-US"/>
          </a:p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8880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DD60FF-204A-C144-AA2E-F246C91ECE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107703D-B882-E741-921C-0746C0D9F1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1CD65-547D-2D4E-8B28-A03125320CC4}" type="datetimeFigureOut">
              <a:rPr lang="en-US" smtClean="0"/>
              <a:t>9/18/2023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DA1C9E3-A0B0-484B-AE0A-102AC55EA4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2B94961-9706-0F44-BD0C-CF271B9451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2533D-9982-974D-8F32-334D815B8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232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CEA31A-8577-B749-92DB-BEB95F66F1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E36C09-5923-864E-A781-00F81B05E9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D45B7E-4581-1541-A203-6D55B436A1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1CD65-547D-2D4E-8B28-A03125320CC4}" type="datetimeFigureOut">
              <a:rPr lang="en-US" smtClean="0"/>
              <a:t>9/18/2023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103147-8AFB-6B49-85A1-6F3DC44570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BB2B48-8C84-514A-AE84-0B8A9ED627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2533D-9982-974D-8F32-334D815B8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840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F75889-819E-B948-B6D4-A13B2BC66D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C2BCC3-0DAB-0847-9680-AF4A190214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C83401-5314-3A4D-B08A-A8FDC9F0F0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1CD65-547D-2D4E-8B28-A03125320CC4}" type="datetimeFigureOut">
              <a:rPr lang="en-US" smtClean="0"/>
              <a:t>9/18/2023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CFC40C-3282-F146-AC85-8DFE83721A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C15FE4-9ECC-5448-9187-D4400381C4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2533D-9982-974D-8F32-334D815B8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606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6A5019-A5E2-4041-BD42-0469D76575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F46F9B-318F-BE4B-AC2F-7B96754CE73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59A90F-A6F7-9841-BB13-F40AB26FAE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4F3BD6-2C45-AE4E-B6AB-F5ADCCE230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1CD65-547D-2D4E-8B28-A03125320CC4}" type="datetimeFigureOut">
              <a:rPr lang="en-US" smtClean="0"/>
              <a:t>9/18/2023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2E8BA7-BEC6-184D-B46F-CBCDDB5FE1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B69BCF-1BA1-264B-8D81-57B21DFD60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2533D-9982-974D-8F32-334D815B8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721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2532FC-8CFF-A947-A79B-5127821795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420774-4216-E948-93C4-F355EBFFEB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492B4F6-E048-484E-8E87-02DB53867A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9EBAA15-6106-1349-8DB3-394C55B4CC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FD21263-6B5A-004C-825F-56A3FD641C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B5FE2FB-5A89-414B-A9F5-84623BF878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1CD65-547D-2D4E-8B28-A03125320CC4}" type="datetimeFigureOut">
              <a:rPr lang="en-US" smtClean="0"/>
              <a:t>9/18/2023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1363331-D8CC-C44D-8499-BF49EDC5AD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6DE1EEC-307B-3042-BE8D-02163C9A73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2533D-9982-974D-8F32-334D815B8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846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F21EC-5669-7D4A-9195-AA5534C37C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BCF7E60-5564-874D-881E-5A12A0536D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1CD65-547D-2D4E-8B28-A03125320CC4}" type="datetimeFigureOut">
              <a:rPr lang="en-US" smtClean="0"/>
              <a:t>9/18/2023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EB3B2A5-7D50-3446-B0E3-48041CB40D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03DF02-5684-E94C-A485-C1E6ECBB81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2533D-9982-974D-8F32-334D815B8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021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59DA33E-CF6A-1743-BD3D-DB743296E4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1CD65-547D-2D4E-8B28-A03125320CC4}" type="datetimeFigureOut">
              <a:rPr lang="en-US" smtClean="0"/>
              <a:t>9/18/2023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A2251E4-EFA1-0442-9B20-806E97E35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A702C3-20A9-5F4B-9941-D9DD2B0BE8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2533D-9982-974D-8F32-334D815B8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645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9ED9A7-5ECC-664F-8AAB-6F5792412D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8DD05A-5776-684E-8211-1BAFF3C720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FE68C4-F80D-2A48-95E5-BEAC74AC34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AEFE52-4999-DF4F-B27B-E43CC70BF2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1CD65-547D-2D4E-8B28-A03125320CC4}" type="datetimeFigureOut">
              <a:rPr lang="en-US" smtClean="0"/>
              <a:t>9/18/2023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4CD351-B6E1-A846-94AD-B2558AACF3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7E8DC4-2207-314A-ADB7-74B68E22D5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2533D-9982-974D-8F32-334D815B8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013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9907AB1-CE03-9645-8DD0-0880FB446B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BE03E3-1C89-D148-A18B-CD3FE84B42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B6E5FC-1675-744C-A93F-5C33CF880BA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31CD65-547D-2D4E-8B28-A03125320CC4}" type="datetimeFigureOut">
              <a:rPr lang="en-US" smtClean="0"/>
              <a:t>9/18/2023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3677D2-5ADC-A54B-A6FB-D194E1291C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4EDDF3-0886-394F-A3AA-5C5EAA739D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72533D-9982-974D-8F32-334D815B8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865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3620DEB2-D668-9841-A05A-35284348E145}"/>
              </a:ext>
            </a:extLst>
          </p:cNvPr>
          <p:cNvSpPr txBox="1"/>
          <p:nvPr/>
        </p:nvSpPr>
        <p:spPr>
          <a:xfrm>
            <a:off x="1828800" y="3026362"/>
            <a:ext cx="78891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172E4C"/>
                </a:solidFill>
                <a:effectLst/>
                <a:uLnTx/>
                <a:uFillTx/>
                <a:latin typeface="Avenir Next LT Pro" panose="020B0504020202020204" pitchFamily="34" charset="77"/>
                <a:ea typeface="+mn-ea"/>
                <a:cs typeface="+mn-cs"/>
              </a:rPr>
              <a:t>NCDIT Technology Strategy Board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23EACD4-949F-4F46-B2BC-44F62797FD35}"/>
              </a:ext>
            </a:extLst>
          </p:cNvPr>
          <p:cNvSpPr txBox="1"/>
          <p:nvPr/>
        </p:nvSpPr>
        <p:spPr>
          <a:xfrm>
            <a:off x="1828800" y="3488027"/>
            <a:ext cx="78891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172E4C"/>
                </a:solidFill>
                <a:effectLst/>
                <a:uLnTx/>
                <a:uFillTx/>
                <a:latin typeface="Avenir Next LT Pro Light" panose="020B0304020202020204" pitchFamily="34" charset="77"/>
                <a:ea typeface="+mn-ea"/>
                <a:cs typeface="+mn-cs"/>
              </a:rPr>
              <a:t>Friday, September 15, 2023 | 9:00am—12:00pm</a:t>
            </a:r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AF6CB2EE-0E09-6C4F-98D5-637FA421D6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631236" y="4702912"/>
            <a:ext cx="2173357" cy="355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78296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5710431F-2424-3C45-933E-3979643BF613}"/>
              </a:ext>
            </a:extLst>
          </p:cNvPr>
          <p:cNvSpPr txBox="1"/>
          <p:nvPr/>
        </p:nvSpPr>
        <p:spPr>
          <a:xfrm>
            <a:off x="1371597" y="2736980"/>
            <a:ext cx="6346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srgbClr val="172E4C"/>
                </a:solidFill>
                <a:latin typeface="Avenir Next LT Pro" panose="020B0504020202020204" pitchFamily="34" charset="77"/>
              </a:rPr>
              <a:t>Cherie Givens, Chief Privacy Officer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172E4C"/>
                </a:solidFill>
                <a:effectLst/>
                <a:uLnTx/>
                <a:uFillTx/>
                <a:latin typeface="Avenir Next LT Pro" panose="020B0504020202020204" pitchFamily="34" charset="77"/>
                <a:ea typeface="+mn-ea"/>
                <a:cs typeface="+mn-cs"/>
              </a:rPr>
              <a:t>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DD4EE67-903A-2D4C-932A-811557089C99}"/>
              </a:ext>
            </a:extLst>
          </p:cNvPr>
          <p:cNvSpPr txBox="1"/>
          <p:nvPr/>
        </p:nvSpPr>
        <p:spPr>
          <a:xfrm>
            <a:off x="1371597" y="2269948"/>
            <a:ext cx="53831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>
                <a:solidFill>
                  <a:srgbClr val="172E4C"/>
                </a:solidFill>
                <a:latin typeface="Avenir Next LT Pro" panose="020B0504020202020204" pitchFamily="34" charset="77"/>
              </a:rPr>
              <a:t>Artificial Intelligence (AI) Updates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172E4C"/>
              </a:solidFill>
              <a:effectLst/>
              <a:uLnTx/>
              <a:uFillTx/>
              <a:latin typeface="Avenir Next LT Pro" panose="020B0504020202020204" pitchFamily="34" charset="77"/>
              <a:ea typeface="+mn-ea"/>
              <a:cs typeface="+mn-cs"/>
            </a:endParaRPr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FED07F05-AF50-E040-95F5-52E0A15588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137913" y="6299058"/>
            <a:ext cx="1650654" cy="269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46190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5710431F-2424-3C45-933E-3979643BF613}"/>
              </a:ext>
            </a:extLst>
          </p:cNvPr>
          <p:cNvSpPr txBox="1"/>
          <p:nvPr/>
        </p:nvSpPr>
        <p:spPr>
          <a:xfrm>
            <a:off x="1371599" y="2727148"/>
            <a:ext cx="39399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172E4C"/>
                </a:solidFill>
                <a:effectLst/>
                <a:uLnTx/>
                <a:uFillTx/>
                <a:latin typeface="Avenir Next LT Pro" panose="020B0504020202020204" pitchFamily="34" charset="77"/>
                <a:ea typeface="+mn-ea"/>
                <a:cs typeface="+mn-cs"/>
              </a:rPr>
              <a:t>Board Members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DD4EE67-903A-2D4C-932A-811557089C99}"/>
              </a:ext>
            </a:extLst>
          </p:cNvPr>
          <p:cNvSpPr txBox="1"/>
          <p:nvPr/>
        </p:nvSpPr>
        <p:spPr>
          <a:xfrm>
            <a:off x="1371598" y="2269948"/>
            <a:ext cx="39399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172E4C"/>
                </a:solidFill>
                <a:effectLst/>
                <a:uLnTx/>
                <a:uFillTx/>
                <a:latin typeface="Avenir Next LT Pro" panose="020B0504020202020204" pitchFamily="34" charset="77"/>
                <a:ea typeface="+mn-ea"/>
                <a:cs typeface="+mn-cs"/>
              </a:rPr>
              <a:t>Other Business</a:t>
            </a:r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FED07F05-AF50-E040-95F5-52E0A15588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137913" y="6299058"/>
            <a:ext cx="1650654" cy="269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09686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BDD4EE67-903A-2D4C-932A-811557089C99}"/>
              </a:ext>
            </a:extLst>
          </p:cNvPr>
          <p:cNvSpPr txBox="1"/>
          <p:nvPr/>
        </p:nvSpPr>
        <p:spPr>
          <a:xfrm>
            <a:off x="1371598" y="2269948"/>
            <a:ext cx="42024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172E4C"/>
                </a:solidFill>
                <a:effectLst/>
                <a:uLnTx/>
                <a:uFillTx/>
                <a:latin typeface="Avenir Next LT Pro" panose="020B0504020202020204" pitchFamily="34" charset="77"/>
                <a:ea typeface="+mn-ea"/>
                <a:cs typeface="+mn-cs"/>
              </a:rPr>
              <a:t>Next Meeting: </a:t>
            </a:r>
            <a:r>
              <a:rPr lang="en-US" b="1" dirty="0">
                <a:solidFill>
                  <a:srgbClr val="172E4C"/>
                </a:solidFill>
                <a:latin typeface="Avenir Next LT Pro" panose="020B0504020202020204" pitchFamily="34" charset="77"/>
              </a:rPr>
              <a:t>December 15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172E4C"/>
                </a:solidFill>
                <a:effectLst/>
                <a:uLnTx/>
                <a:uFillTx/>
                <a:latin typeface="Avenir Next LT Pro" panose="020B0504020202020204" pitchFamily="34" charset="77"/>
                <a:ea typeface="+mn-ea"/>
                <a:cs typeface="+mn-cs"/>
              </a:rPr>
              <a:t>, 2023</a:t>
            </a:r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FED07F05-AF50-E040-95F5-52E0A15588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137913" y="6299058"/>
            <a:ext cx="1650654" cy="269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71503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3620DEB2-D668-9841-A05A-35284348E145}"/>
              </a:ext>
            </a:extLst>
          </p:cNvPr>
          <p:cNvSpPr txBox="1"/>
          <p:nvPr/>
        </p:nvSpPr>
        <p:spPr>
          <a:xfrm>
            <a:off x="1828800" y="3026362"/>
            <a:ext cx="80919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172E4C"/>
                </a:solidFill>
                <a:effectLst/>
                <a:uLnTx/>
                <a:uFillTx/>
                <a:latin typeface="Avenir Next LT Pro" panose="020B0504020202020204" pitchFamily="34" charset="77"/>
                <a:ea typeface="+mn-ea"/>
                <a:cs typeface="+mn-cs"/>
              </a:rPr>
              <a:t>Thank you for your time this morning — have a </a:t>
            </a:r>
            <a:r>
              <a:rPr lang="en-US" b="1" dirty="0">
                <a:solidFill>
                  <a:srgbClr val="172E4C"/>
                </a:solidFill>
                <a:latin typeface="Avenir Next LT Pro" panose="020B0504020202020204" pitchFamily="34" charset="77"/>
              </a:rPr>
              <a:t>wonderful</a:t>
            </a: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172E4C"/>
                </a:solidFill>
                <a:effectLst/>
                <a:uLnTx/>
                <a:uFillTx/>
                <a:latin typeface="Avenir Next LT Pro" panose="020B0504020202020204" pitchFamily="34" charset="77"/>
                <a:ea typeface="+mn-ea"/>
                <a:cs typeface="+mn-cs"/>
              </a:rPr>
              <a:t> weekend!</a:t>
            </a:r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AF6CB2EE-0E09-6C4F-98D5-637FA421D6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631236" y="4702912"/>
            <a:ext cx="2173357" cy="355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20754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5710431F-2424-3C45-933E-3979643BF613}"/>
              </a:ext>
            </a:extLst>
          </p:cNvPr>
          <p:cNvSpPr txBox="1"/>
          <p:nvPr/>
        </p:nvSpPr>
        <p:spPr>
          <a:xfrm>
            <a:off x="1371598" y="2727148"/>
            <a:ext cx="472440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172E4C"/>
                </a:solidFill>
                <a:effectLst/>
                <a:uLnTx/>
                <a:uFillTx/>
                <a:latin typeface="Avenir Next LT Pro" panose="020B050402020202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Call to Order   	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172E4C"/>
                </a:solidFill>
                <a:effectLst/>
                <a:uLnTx/>
                <a:uFillTx/>
                <a:latin typeface="Avenir Next LT Pro" panose="020B050402020202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Remarks from the Secretary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srgbClr val="172E4C"/>
                </a:solidFill>
                <a:latin typeface="Avenir Next LT Pro" panose="020B050402020202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Budget and Legislative Updates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172E4C"/>
                </a:solidFill>
                <a:effectLst/>
                <a:uLnTx/>
                <a:uFillTx/>
                <a:latin typeface="Avenir Next LT Pro" panose="020B050402020202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Commit</a:t>
            </a:r>
            <a:r>
              <a:rPr lang="en-US" dirty="0">
                <a:solidFill>
                  <a:srgbClr val="172E4C"/>
                </a:solidFill>
                <a:latin typeface="Avenir Next LT Pro" panose="020B050402020202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tee Updates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i="1" dirty="0">
                <a:solidFill>
                  <a:srgbClr val="172E4C"/>
                </a:solidFill>
                <a:latin typeface="Avenir Next LT Pro" panose="020B050402020202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        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172E4C"/>
                </a:solidFill>
                <a:effectLst/>
                <a:uLnTx/>
                <a:uFillTx/>
                <a:latin typeface="Avenir Next LT Pro" panose="020B050402020202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Digital Transformation Committee</a:t>
            </a:r>
            <a:endParaRPr lang="en-US" i="1" dirty="0">
              <a:solidFill>
                <a:srgbClr val="172E4C"/>
              </a:solidFill>
              <a:latin typeface="Avenir Next LT Pro" panose="020B0504020202020204" pitchFamily="34" charset="77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172E4C"/>
                </a:solidFill>
                <a:effectLst/>
                <a:uLnTx/>
                <a:uFillTx/>
                <a:latin typeface="Avenir Next LT Pro" panose="020B050402020202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        C</a:t>
            </a:r>
            <a:r>
              <a:rPr lang="en-US" i="1" dirty="0" err="1">
                <a:solidFill>
                  <a:srgbClr val="172E4C"/>
                </a:solidFill>
                <a:latin typeface="Avenir Next LT Pro" panose="020B050402020202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ybersecurity</a:t>
            </a:r>
            <a:r>
              <a:rPr lang="en-US" i="1" dirty="0">
                <a:solidFill>
                  <a:srgbClr val="172E4C"/>
                </a:solidFill>
                <a:latin typeface="Avenir Next LT Pro" panose="020B050402020202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 and Privacy Committee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srgbClr val="172E4C"/>
                </a:solidFill>
                <a:latin typeface="Avenir Next LT Pro" panose="020B050402020202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Broadband and Digital Equity Updates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u="none" strike="noStrike" kern="1200" cap="none" spc="0" normalizeH="0" baseline="0" noProof="0" dirty="0">
                <a:ln>
                  <a:noFill/>
                </a:ln>
                <a:solidFill>
                  <a:srgbClr val="172E4C"/>
                </a:solidFill>
                <a:effectLst/>
                <a:uLnTx/>
                <a:uFillTx/>
                <a:latin typeface="Avenir Next LT Pro" panose="020B050402020202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Artificial Intelligence (AI) Updates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srgbClr val="172E4C"/>
                </a:solidFill>
                <a:latin typeface="Avenir Next LT Pro" panose="020B050402020202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Other Business </a:t>
            </a:r>
            <a:endParaRPr kumimoji="0" lang="en-US" sz="1800" b="0" u="none" strike="noStrike" kern="1200" cap="none" spc="0" normalizeH="0" baseline="0" noProof="0" dirty="0">
              <a:ln>
                <a:noFill/>
              </a:ln>
              <a:solidFill>
                <a:srgbClr val="172E4C"/>
              </a:solidFill>
              <a:effectLst/>
              <a:uLnTx/>
              <a:uFillTx/>
              <a:latin typeface="Avenir Next LT Pro" panose="020B0504020202020204" pitchFamily="34" charset="77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172E4C"/>
                </a:solidFill>
                <a:effectLst/>
                <a:uLnTx/>
                <a:uFillTx/>
                <a:latin typeface="Avenir Next LT Pro" panose="020B050402020202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Adjournment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DD4EE67-903A-2D4C-932A-811557089C99}"/>
              </a:ext>
            </a:extLst>
          </p:cNvPr>
          <p:cNvSpPr txBox="1"/>
          <p:nvPr/>
        </p:nvSpPr>
        <p:spPr>
          <a:xfrm>
            <a:off x="1371598" y="2269948"/>
            <a:ext cx="39399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172E4C"/>
                </a:solidFill>
                <a:effectLst/>
                <a:uLnTx/>
                <a:uFillTx/>
                <a:latin typeface="Avenir Next LT Pro" panose="020B0504020202020204" pitchFamily="34" charset="77"/>
                <a:ea typeface="+mn-ea"/>
                <a:cs typeface="+mn-cs"/>
              </a:rPr>
              <a:t>Agenda</a:t>
            </a:r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FED07F05-AF50-E040-95F5-52E0A15588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137913" y="6299058"/>
            <a:ext cx="1650654" cy="269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89527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5710431F-2424-3C45-933E-3979643BF613}"/>
              </a:ext>
            </a:extLst>
          </p:cNvPr>
          <p:cNvSpPr txBox="1"/>
          <p:nvPr/>
        </p:nvSpPr>
        <p:spPr>
          <a:xfrm>
            <a:off x="1371599" y="2727148"/>
            <a:ext cx="39399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172E4C"/>
                </a:solidFill>
                <a:effectLst/>
                <a:uLnTx/>
                <a:uFillTx/>
                <a:latin typeface="Avenir Next LT Pro" panose="020B0504020202020204" pitchFamily="34" charset="77"/>
                <a:ea typeface="+mn-ea"/>
                <a:cs typeface="+mn-cs"/>
              </a:rPr>
              <a:t>Secretary Jim Weaver, Board Chair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DD4EE67-903A-2D4C-932A-811557089C99}"/>
              </a:ext>
            </a:extLst>
          </p:cNvPr>
          <p:cNvSpPr txBox="1"/>
          <p:nvPr/>
        </p:nvSpPr>
        <p:spPr>
          <a:xfrm>
            <a:off x="1371598" y="2269948"/>
            <a:ext cx="39399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172E4C"/>
                </a:solidFill>
                <a:effectLst/>
                <a:uLnTx/>
                <a:uFillTx/>
                <a:latin typeface="Avenir Next LT Pro" panose="020B0504020202020204" pitchFamily="34" charset="77"/>
                <a:ea typeface="+mn-ea"/>
                <a:cs typeface="+mn-cs"/>
              </a:rPr>
              <a:t>Remarks from the Secretary</a:t>
            </a:r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FED07F05-AF50-E040-95F5-52E0A15588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137913" y="6299058"/>
            <a:ext cx="1650654" cy="269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07796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5710431F-2424-3C45-933E-3979643BF613}"/>
              </a:ext>
            </a:extLst>
          </p:cNvPr>
          <p:cNvSpPr txBox="1"/>
          <p:nvPr/>
        </p:nvSpPr>
        <p:spPr>
          <a:xfrm>
            <a:off x="1371599" y="2727148"/>
            <a:ext cx="39399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172E4C"/>
                </a:solidFill>
                <a:effectLst/>
                <a:uLnTx/>
                <a:uFillTx/>
                <a:latin typeface="Avenir Next LT Pro" panose="020B0504020202020204" pitchFamily="34" charset="77"/>
                <a:ea typeface="+mn-ea"/>
                <a:cs typeface="+mn-cs"/>
              </a:rPr>
              <a:t>Secretary Jim Weaver, Board Chair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DD4EE67-903A-2D4C-932A-811557089C99}"/>
              </a:ext>
            </a:extLst>
          </p:cNvPr>
          <p:cNvSpPr txBox="1"/>
          <p:nvPr/>
        </p:nvSpPr>
        <p:spPr>
          <a:xfrm>
            <a:off x="1371598" y="2269948"/>
            <a:ext cx="39399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>
                <a:solidFill>
                  <a:srgbClr val="172E4C"/>
                </a:solidFill>
                <a:latin typeface="Avenir Next LT Pro" panose="020B0504020202020204" pitchFamily="34" charset="77"/>
              </a:rPr>
              <a:t>Budget and Legislative Updates 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172E4C"/>
              </a:solidFill>
              <a:effectLst/>
              <a:uLnTx/>
              <a:uFillTx/>
              <a:latin typeface="Avenir Next LT Pro" panose="020B0504020202020204" pitchFamily="34" charset="77"/>
              <a:ea typeface="+mn-ea"/>
              <a:cs typeface="+mn-cs"/>
            </a:endParaRPr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FED07F05-AF50-E040-95F5-52E0A15588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137913" y="6299058"/>
            <a:ext cx="1650654" cy="269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75267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5710431F-2424-3C45-933E-3979643BF613}"/>
              </a:ext>
            </a:extLst>
          </p:cNvPr>
          <p:cNvSpPr txBox="1"/>
          <p:nvPr/>
        </p:nvSpPr>
        <p:spPr>
          <a:xfrm>
            <a:off x="1440422" y="2736980"/>
            <a:ext cx="46555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172E4C"/>
                </a:solidFill>
                <a:effectLst/>
                <a:uLnTx/>
                <a:uFillTx/>
                <a:latin typeface="Avenir Next LT Pro" panose="020B0504020202020204" pitchFamily="34" charset="77"/>
                <a:ea typeface="+mn-ea"/>
                <a:cs typeface="+mn-cs"/>
              </a:rPr>
              <a:t>Glenn Poplawski, State Solutions Director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DD4EE67-903A-2D4C-932A-811557089C99}"/>
              </a:ext>
            </a:extLst>
          </p:cNvPr>
          <p:cNvSpPr txBox="1"/>
          <p:nvPr/>
        </p:nvSpPr>
        <p:spPr>
          <a:xfrm>
            <a:off x="1371597" y="2269948"/>
            <a:ext cx="50586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>
                <a:solidFill>
                  <a:srgbClr val="172E4C"/>
                </a:solidFill>
                <a:latin typeface="Avenir Next LT Pro" panose="020B0504020202020204" pitchFamily="34" charset="77"/>
              </a:rPr>
              <a:t> Digital Transformation Committee Update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172E4C"/>
              </a:solidFill>
              <a:effectLst/>
              <a:uLnTx/>
              <a:uFillTx/>
              <a:latin typeface="Avenir Next LT Pro" panose="020B0504020202020204" pitchFamily="34" charset="77"/>
              <a:ea typeface="+mn-ea"/>
              <a:cs typeface="+mn-cs"/>
            </a:endParaRPr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FED07F05-AF50-E040-95F5-52E0A15588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137913" y="6299058"/>
            <a:ext cx="1650654" cy="269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34358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4B615F22-9EB3-4606-AB4A-076A7430B6D8}"/>
              </a:ext>
            </a:extLst>
          </p:cNvPr>
          <p:cNvSpPr txBox="1"/>
          <p:nvPr/>
        </p:nvSpPr>
        <p:spPr>
          <a:xfrm>
            <a:off x="590167" y="734977"/>
            <a:ext cx="9577543" cy="320725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marL="342900" indent="-34290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172E4C"/>
                </a:solidFill>
                <a:latin typeface="Avenir Next LT Pro"/>
              </a:rPr>
              <a:t>Citizen Identity Project </a:t>
            </a:r>
            <a:endParaRPr lang="en-US" sz="1400" b="1" dirty="0">
              <a:solidFill>
                <a:srgbClr val="172E4C"/>
              </a:solidFill>
              <a:latin typeface="Avenir Next LT Pro" panose="020B0504020202020204" pitchFamily="34" charset="0"/>
            </a:endParaRPr>
          </a:p>
          <a:p>
            <a:pPr marL="800100" lvl="1" indent="-34290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172E4C"/>
                </a:solidFill>
                <a:latin typeface="Avenir Next LT Pro" panose="020B0504020202020204" pitchFamily="34" charset="0"/>
                <a:cs typeface="Arial" panose="020B0604020202020204" pitchFamily="34" charset="0"/>
              </a:rPr>
              <a:t>Modernization of NCID, the state’s identity management service</a:t>
            </a:r>
          </a:p>
          <a:p>
            <a:pPr marL="800100" lvl="1" indent="-34290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172E4C"/>
                </a:solidFill>
                <a:latin typeface="Avenir Next LT Pro" panose="020B0504020202020204" pitchFamily="34" charset="0"/>
                <a:cs typeface="Arial" panose="020B0604020202020204" pitchFamily="34" charset="0"/>
              </a:rPr>
              <a:t>First phase go-live: </a:t>
            </a:r>
            <a:r>
              <a:rPr lang="en-US" sz="1400" b="1" dirty="0">
                <a:solidFill>
                  <a:srgbClr val="172E4C"/>
                </a:solidFill>
                <a:latin typeface="Avenir Next LT Pro" panose="020B0504020202020204" pitchFamily="34" charset="0"/>
                <a:cs typeface="Arial" panose="020B0604020202020204" pitchFamily="34" charset="0"/>
              </a:rPr>
              <a:t>Noon on Sunday, Sept. 17</a:t>
            </a:r>
          </a:p>
          <a:p>
            <a:pPr marL="800100" lvl="1" indent="-34290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172E4C"/>
                </a:solidFill>
                <a:latin typeface="Avenir Next LT Pro" panose="020B0504020202020204" pitchFamily="34" charset="0"/>
              </a:rPr>
              <a:t>Affects any state or local government agency with publicly accessible web applications integrated with NCID </a:t>
            </a:r>
          </a:p>
          <a:p>
            <a:pPr marL="800100" lvl="1" indent="-34290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172E4C"/>
                </a:solidFill>
                <a:latin typeface="Avenir Next LT Pro" panose="020B0504020202020204" pitchFamily="34" charset="0"/>
                <a:cs typeface="Arial" panose="020B0604020202020204" pitchFamily="34" charset="0"/>
              </a:rPr>
              <a:t>Two-year collaborative effort with state agencies focuses on:</a:t>
            </a:r>
            <a:endParaRPr lang="en-US" sz="1400" i="0" dirty="0">
              <a:solidFill>
                <a:srgbClr val="172E4C"/>
              </a:solidFill>
              <a:effectLst/>
              <a:latin typeface="Avenir Next LT Pro" panose="020B0504020202020204" pitchFamily="34" charset="0"/>
              <a:cs typeface="Arial" panose="020B0604020202020204" pitchFamily="34" charset="0"/>
            </a:endParaRP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172E4C"/>
                </a:solidFill>
                <a:latin typeface="Avenir Next LT Pro" panose="020B0504020202020204" pitchFamily="34" charset="0"/>
              </a:rPr>
              <a:t>E</a:t>
            </a:r>
            <a:r>
              <a:rPr lang="en-US" sz="1400" b="0" i="0" dirty="0">
                <a:solidFill>
                  <a:srgbClr val="172E4C"/>
                </a:solidFill>
                <a:effectLst/>
                <a:latin typeface="Avenir Next LT Pro" panose="020B0504020202020204" pitchFamily="34" charset="0"/>
              </a:rPr>
              <a:t>nhancing security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172E4C"/>
                </a:solidFill>
                <a:latin typeface="Avenir Next LT Pro" panose="020B0504020202020204" pitchFamily="34" charset="0"/>
              </a:rPr>
              <a:t>I</a:t>
            </a:r>
            <a:r>
              <a:rPr lang="en-US" sz="1400" b="0" i="0" dirty="0">
                <a:solidFill>
                  <a:srgbClr val="172E4C"/>
                </a:solidFill>
                <a:effectLst/>
                <a:latin typeface="Avenir Next LT Pro" panose="020B0504020202020204" pitchFamily="34" charset="0"/>
              </a:rPr>
              <a:t>mproving self-service (e.g., unlocking accounts, password changes)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172E4C"/>
                </a:solidFill>
                <a:latin typeface="Avenir Next LT Pro" panose="020B0504020202020204" pitchFamily="34" charset="0"/>
              </a:rPr>
              <a:t>Migrating</a:t>
            </a:r>
            <a:r>
              <a:rPr lang="en-US" sz="1400" b="0" i="0" dirty="0">
                <a:solidFill>
                  <a:srgbClr val="172E4C"/>
                </a:solidFill>
                <a:effectLst/>
                <a:latin typeface="Avenir Next LT Pro" panose="020B0504020202020204" pitchFamily="34" charset="0"/>
              </a:rPr>
              <a:t> user IDs of North Carolina residents and business employees (i.e., external identities) from on-prem infrastructure to cloud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1400" dirty="0">
              <a:solidFill>
                <a:srgbClr val="172E4C"/>
              </a:solidFill>
              <a:latin typeface="Avenir Next LT Pro" panose="020B050402020202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172E4C"/>
                </a:solidFill>
                <a:latin typeface="Avenir Next LT Pro" panose="020B0504020202020204" pitchFamily="34" charset="0"/>
              </a:rPr>
              <a:t>Later phases to include social login functionality, multifactor authentication, identity proofing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b="1" i="0" dirty="0">
                <a:solidFill>
                  <a:srgbClr val="172E4C"/>
                </a:solidFill>
                <a:effectLst/>
                <a:latin typeface="Avenir Next LT Pro" panose="020B0504020202020204" pitchFamily="34" charset="0"/>
                <a:cs typeface="Arial" panose="020B0604020202020204" pitchFamily="34" charset="0"/>
              </a:rPr>
              <a:t>Chatbot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172E4C"/>
                </a:solidFill>
                <a:latin typeface="Avenir Next LT Pro" panose="020B0504020202020204" pitchFamily="34" charset="0"/>
                <a:cs typeface="Arial" panose="020B0604020202020204" pitchFamily="34" charset="0"/>
              </a:rPr>
              <a:t>Project initiated to enable with Statewide IT Procurement.  Based on that deployment, will decide to deploy to </a:t>
            </a:r>
            <a:r>
              <a:rPr lang="en-US" sz="1400" dirty="0" err="1">
                <a:solidFill>
                  <a:srgbClr val="172E4C"/>
                </a:solidFill>
                <a:latin typeface="Avenir Next LT Pro" panose="020B0504020202020204" pitchFamily="34" charset="0"/>
                <a:cs typeface="Arial" panose="020B0604020202020204" pitchFamily="34" charset="0"/>
              </a:rPr>
              <a:t>NC.Gov</a:t>
            </a:r>
            <a:r>
              <a:rPr lang="en-US" sz="1400" dirty="0">
                <a:solidFill>
                  <a:srgbClr val="172E4C"/>
                </a:solidFill>
                <a:latin typeface="Avenir Next LT Pro" panose="020B0504020202020204" pitchFamily="34" charset="0"/>
                <a:cs typeface="Arial" panose="020B0604020202020204" pitchFamily="34" charset="0"/>
              </a:rPr>
              <a:t> website.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172E4C"/>
                </a:solidFill>
                <a:latin typeface="Avenir Next LT Pro" panose="020B0504020202020204" pitchFamily="34" charset="0"/>
                <a:cs typeface="Arial" panose="020B0604020202020204" pitchFamily="34" charset="0"/>
              </a:rPr>
              <a:t>Accessibility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172E4C"/>
                </a:solidFill>
                <a:latin typeface="Avenir Next LT Pro" panose="020B0504020202020204" pitchFamily="34" charset="0"/>
                <a:cs typeface="Arial" panose="020B0604020202020204" pitchFamily="34" charset="0"/>
              </a:rPr>
              <a:t>Plan to have all Digital Commons websites using </a:t>
            </a:r>
            <a:r>
              <a:rPr lang="en-US" sz="1400" dirty="0" err="1">
                <a:solidFill>
                  <a:srgbClr val="172E4C"/>
                </a:solidFill>
                <a:latin typeface="Avenir Next LT Pro" panose="020B0504020202020204" pitchFamily="34" charset="0"/>
                <a:cs typeface="Arial" panose="020B0604020202020204" pitchFamily="34" charset="0"/>
              </a:rPr>
              <a:t>Monsido</a:t>
            </a:r>
            <a:r>
              <a:rPr lang="en-US" sz="1400" dirty="0">
                <a:solidFill>
                  <a:srgbClr val="172E4C"/>
                </a:solidFill>
                <a:latin typeface="Avenir Next LT Pro" panose="020B0504020202020204" pitchFamily="34" charset="0"/>
                <a:cs typeface="Arial" panose="020B0604020202020204" pitchFamily="34" charset="0"/>
              </a:rPr>
              <a:t> by 9/30. After that we will start working with non-Digital Commons websites.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172E4C"/>
                </a:solidFill>
                <a:latin typeface="Avenir Next LT Pro" panose="020B0504020202020204" pitchFamily="34" charset="0"/>
                <a:cs typeface="Arial" panose="020B0604020202020204" pitchFamily="34" charset="0"/>
              </a:rPr>
              <a:t>Constituent Engagement Platform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172E4C"/>
                </a:solidFill>
                <a:latin typeface="Avenir Next LT Pro" panose="020B0504020202020204" pitchFamily="34" charset="0"/>
                <a:cs typeface="Arial" panose="020B0604020202020204" pitchFamily="34" charset="0"/>
              </a:rPr>
              <a:t>Need funding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1400" b="1" i="0" dirty="0">
              <a:solidFill>
                <a:srgbClr val="172E4C"/>
              </a:solidFill>
              <a:effectLst/>
              <a:latin typeface="Avenir Next LT Pro" panose="020B05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1743104-EE8C-5E26-B569-DECF68078018}"/>
              </a:ext>
            </a:extLst>
          </p:cNvPr>
          <p:cNvSpPr txBox="1"/>
          <p:nvPr/>
        </p:nvSpPr>
        <p:spPr>
          <a:xfrm>
            <a:off x="1195898" y="100203"/>
            <a:ext cx="9762387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 anchorCtr="0">
            <a:noAutofit/>
          </a:bodyPr>
          <a:lstStyle/>
          <a:p>
            <a:r>
              <a:rPr lang="en-US" sz="2400" b="1" dirty="0">
                <a:solidFill>
                  <a:srgbClr val="172E4C"/>
                </a:solidFill>
                <a:latin typeface="Avenir Next LT Pro"/>
              </a:rPr>
              <a:t>Digital Transformation Update</a:t>
            </a:r>
            <a:endParaRPr lang="en-US" sz="2400" b="1" dirty="0">
              <a:solidFill>
                <a:srgbClr val="172E4C"/>
              </a:solidFill>
              <a:latin typeface="Avenir Next LT Pro" panose="020B05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4806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4B615F22-9EB3-4606-AB4A-076A7430B6D8}"/>
              </a:ext>
            </a:extLst>
          </p:cNvPr>
          <p:cNvSpPr txBox="1"/>
          <p:nvPr/>
        </p:nvSpPr>
        <p:spPr>
          <a:xfrm>
            <a:off x="1380742" y="1601752"/>
            <a:ext cx="9577543" cy="320725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marL="342900" indent="-34290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172E4C"/>
                </a:solidFill>
                <a:latin typeface="Avenir Next LT Pro" panose="020B0504020202020204" pitchFamily="34" charset="0"/>
                <a:cs typeface="Arial" panose="020B0604020202020204" pitchFamily="34" charset="0"/>
              </a:rPr>
              <a:t>Modernization of NCID, the state’s identity management service</a:t>
            </a: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172E4C"/>
                </a:solidFill>
                <a:latin typeface="Avenir Next LT Pro" panose="020B0504020202020204" pitchFamily="34" charset="0"/>
                <a:cs typeface="Arial" panose="020B0604020202020204" pitchFamily="34" charset="0"/>
              </a:rPr>
              <a:t>First phase go-live: </a:t>
            </a:r>
            <a:r>
              <a:rPr lang="en-US" sz="2000" b="1" dirty="0">
                <a:solidFill>
                  <a:srgbClr val="172E4C"/>
                </a:solidFill>
                <a:latin typeface="Avenir Next LT Pro" panose="020B0504020202020204" pitchFamily="34" charset="0"/>
                <a:cs typeface="Arial" panose="020B0604020202020204" pitchFamily="34" charset="0"/>
              </a:rPr>
              <a:t>Noon on Sunday, Sept. 17</a:t>
            </a: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172E4C"/>
                </a:solidFill>
                <a:latin typeface="Avenir Next LT Pro" panose="020B0504020202020204" pitchFamily="34" charset="0"/>
              </a:rPr>
              <a:t>Affects any state or local government agency with publicly accessible web applications integrated </a:t>
            </a:r>
            <a:r>
              <a:rPr lang="en-US" sz="2000">
                <a:solidFill>
                  <a:srgbClr val="172E4C"/>
                </a:solidFill>
                <a:latin typeface="Avenir Next LT Pro" panose="020B0504020202020204" pitchFamily="34" charset="0"/>
              </a:rPr>
              <a:t>with NCID </a:t>
            </a:r>
            <a:endParaRPr lang="en-US" sz="2000" dirty="0">
              <a:solidFill>
                <a:srgbClr val="172E4C"/>
              </a:solidFill>
              <a:latin typeface="Avenir Next LT Pro" panose="020B0504020202020204" pitchFamily="34" charset="0"/>
            </a:endParaRP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172E4C"/>
                </a:solidFill>
                <a:latin typeface="Avenir Next LT Pro" panose="020B0504020202020204" pitchFamily="34" charset="0"/>
                <a:cs typeface="Arial" panose="020B0604020202020204" pitchFamily="34" charset="0"/>
              </a:rPr>
              <a:t>Two-year collaborative effort with state agencies focuses on:</a:t>
            </a:r>
            <a:endParaRPr lang="en-US" sz="2000" i="0" dirty="0">
              <a:solidFill>
                <a:srgbClr val="172E4C"/>
              </a:solidFill>
              <a:effectLst/>
              <a:latin typeface="Avenir Next LT Pro" panose="020B05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172E4C"/>
                </a:solidFill>
                <a:latin typeface="Avenir Next LT Pro" panose="020B0504020202020204" pitchFamily="34" charset="0"/>
              </a:rPr>
              <a:t>E</a:t>
            </a:r>
            <a:r>
              <a:rPr lang="en-US" sz="2000" b="0" i="0" dirty="0">
                <a:solidFill>
                  <a:srgbClr val="172E4C"/>
                </a:solidFill>
                <a:effectLst/>
                <a:latin typeface="Avenir Next LT Pro" panose="020B0504020202020204" pitchFamily="34" charset="0"/>
              </a:rPr>
              <a:t>nhancing security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172E4C"/>
                </a:solidFill>
                <a:latin typeface="Avenir Next LT Pro" panose="020B0504020202020204" pitchFamily="34" charset="0"/>
              </a:rPr>
              <a:t>I</a:t>
            </a:r>
            <a:r>
              <a:rPr lang="en-US" sz="2000" b="0" i="0" dirty="0">
                <a:solidFill>
                  <a:srgbClr val="172E4C"/>
                </a:solidFill>
                <a:effectLst/>
                <a:latin typeface="Avenir Next LT Pro" panose="020B0504020202020204" pitchFamily="34" charset="0"/>
              </a:rPr>
              <a:t>mproving self-service (e.g., unlocking accounts, password changes)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172E4C"/>
                </a:solidFill>
                <a:latin typeface="Avenir Next LT Pro" panose="020B0504020202020204" pitchFamily="34" charset="0"/>
              </a:rPr>
              <a:t>Migrating</a:t>
            </a:r>
            <a:r>
              <a:rPr lang="en-US" sz="2000" b="0" i="0" dirty="0">
                <a:solidFill>
                  <a:srgbClr val="172E4C"/>
                </a:solidFill>
                <a:effectLst/>
                <a:latin typeface="Avenir Next LT Pro" panose="020B0504020202020204" pitchFamily="34" charset="0"/>
              </a:rPr>
              <a:t> user IDs of North Carolina residents and business employees (i.e., external identities) from on-prem infrastructure to cloud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172E4C"/>
              </a:solidFill>
              <a:latin typeface="Avenir Next LT Pro" panose="020B05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172E4C"/>
                </a:solidFill>
                <a:latin typeface="Avenir Next LT Pro" panose="020B0504020202020204" pitchFamily="34" charset="0"/>
              </a:rPr>
              <a:t>Later phases to include social login functionality, multifactor authentication, identity proofing</a:t>
            </a:r>
            <a:endParaRPr lang="en-US" sz="2000" b="0" i="0" dirty="0">
              <a:solidFill>
                <a:srgbClr val="172E4C"/>
              </a:solidFill>
              <a:effectLst/>
              <a:latin typeface="Avenir Next LT Pro" panose="020B05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1743104-EE8C-5E26-B569-DECF68078018}"/>
              </a:ext>
            </a:extLst>
          </p:cNvPr>
          <p:cNvSpPr txBox="1"/>
          <p:nvPr/>
        </p:nvSpPr>
        <p:spPr>
          <a:xfrm>
            <a:off x="1380742" y="795528"/>
            <a:ext cx="9762387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 anchorCtr="0">
            <a:noAutofit/>
          </a:bodyPr>
          <a:lstStyle/>
          <a:p>
            <a:r>
              <a:rPr lang="en-US" sz="2400" b="1" dirty="0">
                <a:solidFill>
                  <a:srgbClr val="172E4C"/>
                </a:solidFill>
                <a:latin typeface="Avenir Next LT Pro"/>
              </a:rPr>
              <a:t>Citizen Identity Project </a:t>
            </a:r>
            <a:endParaRPr lang="en-US" sz="2400" b="1" dirty="0">
              <a:solidFill>
                <a:srgbClr val="172E4C"/>
              </a:solidFill>
              <a:latin typeface="Avenir Next LT Pro" panose="020B05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7110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5710431F-2424-3C45-933E-3979643BF613}"/>
              </a:ext>
            </a:extLst>
          </p:cNvPr>
          <p:cNvSpPr txBox="1"/>
          <p:nvPr/>
        </p:nvSpPr>
        <p:spPr>
          <a:xfrm>
            <a:off x="1440421" y="2736980"/>
            <a:ext cx="81165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172E4C"/>
                </a:solidFill>
                <a:effectLst/>
                <a:uLnTx/>
                <a:uFillTx/>
                <a:latin typeface="Avenir Next LT Pro" panose="020B0504020202020204" pitchFamily="34" charset="77"/>
                <a:ea typeface="+mn-ea"/>
                <a:cs typeface="+mn-cs"/>
              </a:rPr>
              <a:t>Keith Werner - Vice President, IT Strategy and Cybersecurity (UNC System)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DD4EE67-903A-2D4C-932A-811557089C99}"/>
              </a:ext>
            </a:extLst>
          </p:cNvPr>
          <p:cNvSpPr txBox="1"/>
          <p:nvPr/>
        </p:nvSpPr>
        <p:spPr>
          <a:xfrm>
            <a:off x="1371597" y="2269948"/>
            <a:ext cx="53831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>
                <a:solidFill>
                  <a:srgbClr val="172E4C"/>
                </a:solidFill>
                <a:latin typeface="Avenir Next LT Pro" panose="020B0504020202020204" pitchFamily="34" charset="77"/>
              </a:rPr>
              <a:t> Cybersecurity and Privacy Committee Update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172E4C"/>
              </a:solidFill>
              <a:effectLst/>
              <a:uLnTx/>
              <a:uFillTx/>
              <a:latin typeface="Avenir Next LT Pro" panose="020B0504020202020204" pitchFamily="34" charset="77"/>
              <a:ea typeface="+mn-ea"/>
              <a:cs typeface="+mn-cs"/>
            </a:endParaRPr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FED07F05-AF50-E040-95F5-52E0A15588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137913" y="6299058"/>
            <a:ext cx="1650654" cy="269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72855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5710431F-2424-3C45-933E-3979643BF613}"/>
              </a:ext>
            </a:extLst>
          </p:cNvPr>
          <p:cNvSpPr txBox="1"/>
          <p:nvPr/>
        </p:nvSpPr>
        <p:spPr>
          <a:xfrm>
            <a:off x="1371597" y="2736980"/>
            <a:ext cx="6346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srgbClr val="172E4C"/>
                </a:solidFill>
                <a:latin typeface="Avenir Next LT Pro" panose="020B0504020202020204" pitchFamily="34" charset="77"/>
              </a:rPr>
              <a:t>Secretary Jim Weaver, Board Chair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172E4C"/>
                </a:solidFill>
                <a:effectLst/>
                <a:uLnTx/>
                <a:uFillTx/>
                <a:latin typeface="Avenir Next LT Pro" panose="020B0504020202020204" pitchFamily="34" charset="77"/>
                <a:ea typeface="+mn-ea"/>
                <a:cs typeface="+mn-cs"/>
              </a:rPr>
              <a:t>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DD4EE67-903A-2D4C-932A-811557089C99}"/>
              </a:ext>
            </a:extLst>
          </p:cNvPr>
          <p:cNvSpPr txBox="1"/>
          <p:nvPr/>
        </p:nvSpPr>
        <p:spPr>
          <a:xfrm>
            <a:off x="1371597" y="2269948"/>
            <a:ext cx="53831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>
                <a:solidFill>
                  <a:srgbClr val="172E4C"/>
                </a:solidFill>
                <a:latin typeface="Avenir Next LT Pro" panose="020B0504020202020204" pitchFamily="34" charset="77"/>
              </a:rPr>
              <a:t>Broadband and Digital Equity Updates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172E4C"/>
              </a:solidFill>
              <a:effectLst/>
              <a:uLnTx/>
              <a:uFillTx/>
              <a:latin typeface="Avenir Next LT Pro" panose="020B0504020202020204" pitchFamily="34" charset="77"/>
              <a:ea typeface="+mn-ea"/>
              <a:cs typeface="+mn-cs"/>
            </a:endParaRPr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FED07F05-AF50-E040-95F5-52E0A15588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137913" y="6299058"/>
            <a:ext cx="1650654" cy="269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230656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21.02.25 NCDIT PPT Template_16x9_White_Official" id="{B78AAF83-BC30-2B48-B871-380F06459629}" vid="{39DB8335-E35A-4146-AF54-9B8ECD856C2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BE8CB830FEB134998C953E57A1DE25C" ma:contentTypeVersion="8" ma:contentTypeDescription="Create a new document." ma:contentTypeScope="" ma:versionID="5145685d697a59ffcde561166faa9717">
  <xsd:schema xmlns:xsd="http://www.w3.org/2001/XMLSchema" xmlns:xs="http://www.w3.org/2001/XMLSchema" xmlns:p="http://schemas.microsoft.com/office/2006/metadata/properties" xmlns:ns2="62e7969f-d842-4039-9a23-715504cc6157" xmlns:ns3="e005a2a1-7905-4061-9306-36ea11d74641" targetNamespace="http://schemas.microsoft.com/office/2006/metadata/properties" ma:root="true" ma:fieldsID="0ad3345be4d64681939bc5e42a58a194" ns2:_="" ns3:_="">
    <xsd:import namespace="62e7969f-d842-4039-9a23-715504cc6157"/>
    <xsd:import namespace="e005a2a1-7905-4061-9306-36ea11d7464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DateTaken" minOccurs="0"/>
                <xsd:element ref="ns2:MediaServiceAutoTag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2e7969f-d842-4039-9a23-715504cc61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2" nillable="true" ma:displayName="Length (seconds)" ma:internalName="MediaLengthInSeconds" ma:readOnly="true">
      <xsd:simpleType>
        <xsd:restriction base="dms:Unknown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05a2a1-7905-4061-9306-36ea11d74641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6E44754-8F7D-4E3D-838B-5C7E0925368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2e7969f-d842-4039-9a23-715504cc6157"/>
    <ds:schemaRef ds:uri="e005a2a1-7905-4061-9306-36ea11d7464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C4359E8-7811-46AD-B176-F57DAFE24836}">
  <ds:schemaRefs>
    <ds:schemaRef ds:uri="http://purl.org/dc/terms/"/>
    <ds:schemaRef ds:uri="http://schemas.microsoft.com/office/2006/metadata/properties"/>
    <ds:schemaRef ds:uri="http://www.w3.org/XML/1998/namespace"/>
    <ds:schemaRef ds:uri="http://schemas.microsoft.com/office/infopath/2007/PartnerControls"/>
    <ds:schemaRef ds:uri="http://purl.org/dc/dcmitype/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e005a2a1-7905-4061-9306-36ea11d74641"/>
    <ds:schemaRef ds:uri="62e7969f-d842-4039-9a23-715504cc6157"/>
  </ds:schemaRefs>
</ds:datastoreItem>
</file>

<file path=customXml/itemProps3.xml><?xml version="1.0" encoding="utf-8"?>
<ds:datastoreItem xmlns:ds="http://schemas.openxmlformats.org/officeDocument/2006/customXml" ds:itemID="{F9B3A281-2042-47BE-BB5F-607ABC04D4E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3167</TotalTime>
  <Words>405</Words>
  <Application>Microsoft Office PowerPoint</Application>
  <PresentationFormat>Widescreen</PresentationFormat>
  <Paragraphs>58</Paragraphs>
  <Slides>13</Slides>
  <Notes>2</Notes>
  <HiddenSlides>1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Avenir Next LT Pro</vt:lpstr>
      <vt:lpstr>Avenir Next LT Pro Light</vt:lpstr>
      <vt:lpstr>Calibri</vt:lpstr>
      <vt:lpstr>Calibri Light</vt:lpstr>
      <vt:lpstr>Symbol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Drew Finley</dc:creator>
  <cp:lastModifiedBy>Johnson, Anne L</cp:lastModifiedBy>
  <cp:revision>3</cp:revision>
  <dcterms:created xsi:type="dcterms:W3CDTF">2023-09-12T14:57:35Z</dcterms:created>
  <dcterms:modified xsi:type="dcterms:W3CDTF">2023-09-18T14:00:29Z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0x010100DBE8CB830FEB134998C953E57A1DE25C</vt:lpwstr>
  </property>
</Properties>
</file>