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511" r:id="rId3"/>
    <p:sldId id="512" r:id="rId4"/>
    <p:sldId id="513" r:id="rId5"/>
    <p:sldId id="514" r:id="rId6"/>
    <p:sldId id="515" r:id="rId7"/>
    <p:sldId id="507" r:id="rId8"/>
    <p:sldId id="51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75915"/>
  </p:normalViewPr>
  <p:slideViewPr>
    <p:cSldViewPr snapToGrid="0">
      <p:cViewPr varScale="1">
        <p:scale>
          <a:sx n="65" d="100"/>
          <a:sy n="65" d="100"/>
        </p:scale>
        <p:origin x="1234"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4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10B52-DA04-0249-95A6-2671D0AEFB34}"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08012A45-46D2-5746-8E66-3C45A98A12C8}">
      <dgm:prSet phldrT="[Text]"/>
      <dgm:spPr/>
      <dgm:t>
        <a:bodyPr/>
        <a:lstStyle/>
        <a:p>
          <a:pPr>
            <a:lnSpc>
              <a:spcPct val="100000"/>
            </a:lnSpc>
          </a:pPr>
          <a:r>
            <a:rPr lang="en-US" dirty="0"/>
            <a:t>Full Board Meeting</a:t>
          </a:r>
        </a:p>
      </dgm:t>
    </dgm:pt>
    <dgm:pt modelId="{B7AB263C-6632-124E-8D05-3A74D985581C}" type="parTrans" cxnId="{9602E46D-2B42-5D4E-B454-D1B2F88465A5}">
      <dgm:prSet/>
      <dgm:spPr/>
      <dgm:t>
        <a:bodyPr/>
        <a:lstStyle/>
        <a:p>
          <a:endParaRPr lang="en-US"/>
        </a:p>
      </dgm:t>
    </dgm:pt>
    <dgm:pt modelId="{44086FC1-9940-3B4A-9015-97B390076B6C}" type="sibTrans" cxnId="{9602E46D-2B42-5D4E-B454-D1B2F88465A5}">
      <dgm:prSet/>
      <dgm:spPr/>
      <dgm:t>
        <a:bodyPr/>
        <a:lstStyle/>
        <a:p>
          <a:pPr>
            <a:lnSpc>
              <a:spcPct val="100000"/>
            </a:lnSpc>
          </a:pPr>
          <a:endParaRPr lang="en-US"/>
        </a:p>
      </dgm:t>
    </dgm:pt>
    <dgm:pt modelId="{153CA5B7-DBC3-2E43-8F9B-FDB8097BB547}">
      <dgm:prSet phldrT="[Text]"/>
      <dgm:spPr/>
      <dgm:t>
        <a:bodyPr/>
        <a:lstStyle/>
        <a:p>
          <a:pPr>
            <a:lnSpc>
              <a:spcPct val="100000"/>
            </a:lnSpc>
          </a:pPr>
          <a:r>
            <a:rPr lang="en-US" dirty="0"/>
            <a:t>Committees, T.A. Groups Meet</a:t>
          </a:r>
        </a:p>
      </dgm:t>
    </dgm:pt>
    <dgm:pt modelId="{1645643C-3B8E-054D-BBE3-2D8EB45D59F4}" type="parTrans" cxnId="{613A9D21-2159-A84B-BDC0-7E46314BAEF0}">
      <dgm:prSet/>
      <dgm:spPr/>
      <dgm:t>
        <a:bodyPr/>
        <a:lstStyle/>
        <a:p>
          <a:endParaRPr lang="en-US"/>
        </a:p>
      </dgm:t>
    </dgm:pt>
    <dgm:pt modelId="{95E364BF-7490-F748-B060-3D45D3C9C46E}" type="sibTrans" cxnId="{613A9D21-2159-A84B-BDC0-7E46314BAEF0}">
      <dgm:prSet/>
      <dgm:spPr/>
      <dgm:t>
        <a:bodyPr/>
        <a:lstStyle/>
        <a:p>
          <a:pPr>
            <a:lnSpc>
              <a:spcPct val="100000"/>
            </a:lnSpc>
          </a:pPr>
          <a:endParaRPr lang="en-US"/>
        </a:p>
      </dgm:t>
    </dgm:pt>
    <dgm:pt modelId="{16565B02-274B-8E4F-BCA3-C43F5FD4C683}">
      <dgm:prSet phldrT="[Text]"/>
      <dgm:spPr/>
      <dgm:t>
        <a:bodyPr/>
        <a:lstStyle/>
        <a:p>
          <a:pPr>
            <a:lnSpc>
              <a:spcPct val="100000"/>
            </a:lnSpc>
          </a:pPr>
          <a:r>
            <a:rPr lang="en-US" dirty="0"/>
            <a:t>Full Board Meeting</a:t>
          </a:r>
        </a:p>
      </dgm:t>
    </dgm:pt>
    <dgm:pt modelId="{4B12B98C-81BB-C341-A340-786F4F420078}" type="parTrans" cxnId="{D70F556F-F92C-6247-A23A-0B857674A445}">
      <dgm:prSet/>
      <dgm:spPr/>
      <dgm:t>
        <a:bodyPr/>
        <a:lstStyle/>
        <a:p>
          <a:endParaRPr lang="en-US"/>
        </a:p>
      </dgm:t>
    </dgm:pt>
    <dgm:pt modelId="{54D276C6-8FBD-DD48-B5E4-696CE2B6E103}" type="sibTrans" cxnId="{D70F556F-F92C-6247-A23A-0B857674A445}">
      <dgm:prSet/>
      <dgm:spPr/>
      <dgm:t>
        <a:bodyPr/>
        <a:lstStyle/>
        <a:p>
          <a:endParaRPr lang="en-US"/>
        </a:p>
      </dgm:t>
    </dgm:pt>
    <dgm:pt modelId="{91B1DD00-E06C-5048-B9EC-DA46AFBFC19A}" type="pres">
      <dgm:prSet presAssocID="{64810B52-DA04-0249-95A6-2671D0AEFB34}" presName="Name0" presStyleCnt="0">
        <dgm:presLayoutVars>
          <dgm:chMax val="7"/>
          <dgm:chPref val="7"/>
          <dgm:dir/>
          <dgm:animLvl val="lvl"/>
        </dgm:presLayoutVars>
      </dgm:prSet>
      <dgm:spPr/>
    </dgm:pt>
    <dgm:pt modelId="{A845523B-740B-6646-8852-2FE71FB64D46}" type="pres">
      <dgm:prSet presAssocID="{08012A45-46D2-5746-8E66-3C45A98A12C8}" presName="Accent1" presStyleCnt="0"/>
      <dgm:spPr/>
    </dgm:pt>
    <dgm:pt modelId="{1004C063-CEE5-794D-9E57-B1F9C54955F4}" type="pres">
      <dgm:prSet presAssocID="{08012A45-46D2-5746-8E66-3C45A98A12C8}" presName="Accent" presStyleLbl="node1" presStyleIdx="0" presStyleCnt="3"/>
      <dgm:spPr/>
    </dgm:pt>
    <dgm:pt modelId="{EE13BB28-512F-0F4B-A519-EA24D037EF72}" type="pres">
      <dgm:prSet presAssocID="{08012A45-46D2-5746-8E66-3C45A98A12C8}" presName="Parent1" presStyleLbl="revTx" presStyleIdx="0" presStyleCnt="3">
        <dgm:presLayoutVars>
          <dgm:chMax val="1"/>
          <dgm:chPref val="1"/>
          <dgm:bulletEnabled val="1"/>
        </dgm:presLayoutVars>
      </dgm:prSet>
      <dgm:spPr/>
    </dgm:pt>
    <dgm:pt modelId="{CA4626D3-9476-8B49-A780-2BCA3E59220F}" type="pres">
      <dgm:prSet presAssocID="{153CA5B7-DBC3-2E43-8F9B-FDB8097BB547}" presName="Accent2" presStyleCnt="0"/>
      <dgm:spPr/>
    </dgm:pt>
    <dgm:pt modelId="{ECFCDB3F-6C3E-6748-B900-87D70227D0F2}" type="pres">
      <dgm:prSet presAssocID="{153CA5B7-DBC3-2E43-8F9B-FDB8097BB547}" presName="Accent" presStyleLbl="node1" presStyleIdx="1" presStyleCnt="3"/>
      <dgm:spPr/>
    </dgm:pt>
    <dgm:pt modelId="{E5A96D9E-96E7-E042-8D2F-CB5B536EADB4}" type="pres">
      <dgm:prSet presAssocID="{153CA5B7-DBC3-2E43-8F9B-FDB8097BB547}" presName="Parent2" presStyleLbl="revTx" presStyleIdx="1" presStyleCnt="3">
        <dgm:presLayoutVars>
          <dgm:chMax val="1"/>
          <dgm:chPref val="1"/>
          <dgm:bulletEnabled val="1"/>
        </dgm:presLayoutVars>
      </dgm:prSet>
      <dgm:spPr/>
    </dgm:pt>
    <dgm:pt modelId="{BFE77D79-EFAC-414F-90F3-A5C5234BEF2F}" type="pres">
      <dgm:prSet presAssocID="{16565B02-274B-8E4F-BCA3-C43F5FD4C683}" presName="Accent3" presStyleCnt="0"/>
      <dgm:spPr/>
    </dgm:pt>
    <dgm:pt modelId="{D31FE818-6455-0E40-8DAB-52F1A22B46E4}" type="pres">
      <dgm:prSet presAssocID="{16565B02-274B-8E4F-BCA3-C43F5FD4C683}" presName="Accent" presStyleLbl="node1" presStyleIdx="2" presStyleCnt="3"/>
      <dgm:spPr/>
    </dgm:pt>
    <dgm:pt modelId="{B28D6951-DC28-8645-8F0D-DB8E4C99E316}" type="pres">
      <dgm:prSet presAssocID="{16565B02-274B-8E4F-BCA3-C43F5FD4C683}" presName="Parent3" presStyleLbl="revTx" presStyleIdx="2" presStyleCnt="3">
        <dgm:presLayoutVars>
          <dgm:chMax val="1"/>
          <dgm:chPref val="1"/>
          <dgm:bulletEnabled val="1"/>
        </dgm:presLayoutVars>
      </dgm:prSet>
      <dgm:spPr/>
    </dgm:pt>
  </dgm:ptLst>
  <dgm:cxnLst>
    <dgm:cxn modelId="{613A9D21-2159-A84B-BDC0-7E46314BAEF0}" srcId="{64810B52-DA04-0249-95A6-2671D0AEFB34}" destId="{153CA5B7-DBC3-2E43-8F9B-FDB8097BB547}" srcOrd="1" destOrd="0" parTransId="{1645643C-3B8E-054D-BBE3-2D8EB45D59F4}" sibTransId="{95E364BF-7490-F748-B060-3D45D3C9C46E}"/>
    <dgm:cxn modelId="{7D9DEF2C-69D1-204D-AF77-820653D78493}" type="presOf" srcId="{16565B02-274B-8E4F-BCA3-C43F5FD4C683}" destId="{B28D6951-DC28-8645-8F0D-DB8E4C99E316}" srcOrd="0" destOrd="0" presId="urn:microsoft.com/office/officeart/2009/layout/CircleArrowProcess"/>
    <dgm:cxn modelId="{4EE4172F-64CF-C44B-849A-788582C0D572}" type="presOf" srcId="{64810B52-DA04-0249-95A6-2671D0AEFB34}" destId="{91B1DD00-E06C-5048-B9EC-DA46AFBFC19A}" srcOrd="0" destOrd="0" presId="urn:microsoft.com/office/officeart/2009/layout/CircleArrowProcess"/>
    <dgm:cxn modelId="{BC344E61-84E5-F648-ACA8-E66532AE2453}" type="presOf" srcId="{153CA5B7-DBC3-2E43-8F9B-FDB8097BB547}" destId="{E5A96D9E-96E7-E042-8D2F-CB5B536EADB4}" srcOrd="0" destOrd="0" presId="urn:microsoft.com/office/officeart/2009/layout/CircleArrowProcess"/>
    <dgm:cxn modelId="{FA041848-C8CD-D94A-89C8-1C64E162FA3D}" type="presOf" srcId="{08012A45-46D2-5746-8E66-3C45A98A12C8}" destId="{EE13BB28-512F-0F4B-A519-EA24D037EF72}" srcOrd="0" destOrd="0" presId="urn:microsoft.com/office/officeart/2009/layout/CircleArrowProcess"/>
    <dgm:cxn modelId="{9602E46D-2B42-5D4E-B454-D1B2F88465A5}" srcId="{64810B52-DA04-0249-95A6-2671D0AEFB34}" destId="{08012A45-46D2-5746-8E66-3C45A98A12C8}" srcOrd="0" destOrd="0" parTransId="{B7AB263C-6632-124E-8D05-3A74D985581C}" sibTransId="{44086FC1-9940-3B4A-9015-97B390076B6C}"/>
    <dgm:cxn modelId="{D70F556F-F92C-6247-A23A-0B857674A445}" srcId="{64810B52-DA04-0249-95A6-2671D0AEFB34}" destId="{16565B02-274B-8E4F-BCA3-C43F5FD4C683}" srcOrd="2" destOrd="0" parTransId="{4B12B98C-81BB-C341-A340-786F4F420078}" sibTransId="{54D276C6-8FBD-DD48-B5E4-696CE2B6E103}"/>
    <dgm:cxn modelId="{D662A496-987B-AE4E-BD66-B7A6B1F9214C}" type="presParOf" srcId="{91B1DD00-E06C-5048-B9EC-DA46AFBFC19A}" destId="{A845523B-740B-6646-8852-2FE71FB64D46}" srcOrd="0" destOrd="0" presId="urn:microsoft.com/office/officeart/2009/layout/CircleArrowProcess"/>
    <dgm:cxn modelId="{AF3D17C7-14CF-2F4C-9A4B-EDE7DE780992}" type="presParOf" srcId="{A845523B-740B-6646-8852-2FE71FB64D46}" destId="{1004C063-CEE5-794D-9E57-B1F9C54955F4}" srcOrd="0" destOrd="0" presId="urn:microsoft.com/office/officeart/2009/layout/CircleArrowProcess"/>
    <dgm:cxn modelId="{43592BD3-4EEC-E241-A178-B8FF826BAB6C}" type="presParOf" srcId="{91B1DD00-E06C-5048-B9EC-DA46AFBFC19A}" destId="{EE13BB28-512F-0F4B-A519-EA24D037EF72}" srcOrd="1" destOrd="0" presId="urn:microsoft.com/office/officeart/2009/layout/CircleArrowProcess"/>
    <dgm:cxn modelId="{70771B34-A530-4D45-86DE-ADF9C92B4458}" type="presParOf" srcId="{91B1DD00-E06C-5048-B9EC-DA46AFBFC19A}" destId="{CA4626D3-9476-8B49-A780-2BCA3E59220F}" srcOrd="2" destOrd="0" presId="urn:microsoft.com/office/officeart/2009/layout/CircleArrowProcess"/>
    <dgm:cxn modelId="{A7FA6A8E-F680-9849-8069-8AC260E38689}" type="presParOf" srcId="{CA4626D3-9476-8B49-A780-2BCA3E59220F}" destId="{ECFCDB3F-6C3E-6748-B900-87D70227D0F2}" srcOrd="0" destOrd="0" presId="urn:microsoft.com/office/officeart/2009/layout/CircleArrowProcess"/>
    <dgm:cxn modelId="{8D73CCB2-B40E-6349-A898-1D71C7838C05}" type="presParOf" srcId="{91B1DD00-E06C-5048-B9EC-DA46AFBFC19A}" destId="{E5A96D9E-96E7-E042-8D2F-CB5B536EADB4}" srcOrd="3" destOrd="0" presId="urn:microsoft.com/office/officeart/2009/layout/CircleArrowProcess"/>
    <dgm:cxn modelId="{E4F2ADE3-8686-DC40-84D5-2A0232F56842}" type="presParOf" srcId="{91B1DD00-E06C-5048-B9EC-DA46AFBFC19A}" destId="{BFE77D79-EFAC-414F-90F3-A5C5234BEF2F}" srcOrd="4" destOrd="0" presId="urn:microsoft.com/office/officeart/2009/layout/CircleArrowProcess"/>
    <dgm:cxn modelId="{102EBE35-E12B-2A4C-9437-6B58B1FDAEE3}" type="presParOf" srcId="{BFE77D79-EFAC-414F-90F3-A5C5234BEF2F}" destId="{D31FE818-6455-0E40-8DAB-52F1A22B46E4}" srcOrd="0" destOrd="0" presId="urn:microsoft.com/office/officeart/2009/layout/CircleArrowProcess"/>
    <dgm:cxn modelId="{4483C944-1A11-174A-A5AB-7755556B7355}" type="presParOf" srcId="{91B1DD00-E06C-5048-B9EC-DA46AFBFC19A}" destId="{B28D6951-DC28-8645-8F0D-DB8E4C99E31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4C063-CEE5-794D-9E57-B1F9C54955F4}">
      <dsp:nvSpPr>
        <dsp:cNvPr id="0" name=""/>
        <dsp:cNvSpPr/>
      </dsp:nvSpPr>
      <dsp:spPr>
        <a:xfrm>
          <a:off x="3004885" y="0"/>
          <a:ext cx="2487165" cy="248754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3BB28-512F-0F4B-A519-EA24D037EF72}">
      <dsp:nvSpPr>
        <dsp:cNvPr id="0" name=""/>
        <dsp:cNvSpPr/>
      </dsp:nvSpPr>
      <dsp:spPr>
        <a:xfrm>
          <a:off x="3554631" y="898078"/>
          <a:ext cx="1382069" cy="69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dirty="0"/>
            <a:t>Full Board Meeting</a:t>
          </a:r>
        </a:p>
      </dsp:txBody>
      <dsp:txXfrm>
        <a:off x="3554631" y="898078"/>
        <a:ext cx="1382069" cy="690869"/>
      </dsp:txXfrm>
    </dsp:sp>
    <dsp:sp modelId="{ECFCDB3F-6C3E-6748-B900-87D70227D0F2}">
      <dsp:nvSpPr>
        <dsp:cNvPr id="0" name=""/>
        <dsp:cNvSpPr/>
      </dsp:nvSpPr>
      <dsp:spPr>
        <a:xfrm>
          <a:off x="2314084" y="1429278"/>
          <a:ext cx="2487165" cy="248754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96D9E-96E7-E042-8D2F-CB5B536EADB4}">
      <dsp:nvSpPr>
        <dsp:cNvPr id="0" name=""/>
        <dsp:cNvSpPr/>
      </dsp:nvSpPr>
      <dsp:spPr>
        <a:xfrm>
          <a:off x="2866632" y="2335625"/>
          <a:ext cx="1382069" cy="69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dirty="0"/>
            <a:t>Committees, T.A. Groups Meet</a:t>
          </a:r>
        </a:p>
      </dsp:txBody>
      <dsp:txXfrm>
        <a:off x="2866632" y="2335625"/>
        <a:ext cx="1382069" cy="690869"/>
      </dsp:txXfrm>
    </dsp:sp>
    <dsp:sp modelId="{D31FE818-6455-0E40-8DAB-52F1A22B46E4}">
      <dsp:nvSpPr>
        <dsp:cNvPr id="0" name=""/>
        <dsp:cNvSpPr/>
      </dsp:nvSpPr>
      <dsp:spPr>
        <a:xfrm>
          <a:off x="3181906" y="3029595"/>
          <a:ext cx="2136860" cy="213771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D6951-DC28-8645-8F0D-DB8E4C99E316}">
      <dsp:nvSpPr>
        <dsp:cNvPr id="0" name=""/>
        <dsp:cNvSpPr/>
      </dsp:nvSpPr>
      <dsp:spPr>
        <a:xfrm>
          <a:off x="3557900" y="3775238"/>
          <a:ext cx="1382069" cy="69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dirty="0"/>
            <a:t>Full Board Meeting</a:t>
          </a:r>
        </a:p>
      </dsp:txBody>
      <dsp:txXfrm>
        <a:off x="3557900" y="3775238"/>
        <a:ext cx="1382069" cy="69086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746F5-3072-4C84-BBAF-A4467A396EB1}"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D7D7F-5FED-452C-B64D-2112C6754431}" type="slidenum">
              <a:rPr lang="en-US" smtClean="0"/>
              <a:t>‹#›</a:t>
            </a:fld>
            <a:endParaRPr lang="en-US"/>
          </a:p>
        </p:txBody>
      </p:sp>
    </p:spTree>
    <p:extLst>
      <p:ext uri="{BB962C8B-B14F-4D97-AF65-F5344CB8AC3E}">
        <p14:creationId xmlns:p14="http://schemas.microsoft.com/office/powerpoint/2010/main" val="25852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D7D7F-5FED-452C-B64D-2112C6754431}" type="slidenum">
              <a:rPr lang="en-US" smtClean="0"/>
              <a:t>1</a:t>
            </a:fld>
            <a:endParaRPr lang="en-US"/>
          </a:p>
        </p:txBody>
      </p:sp>
    </p:spTree>
    <p:extLst>
      <p:ext uri="{BB962C8B-B14F-4D97-AF65-F5344CB8AC3E}">
        <p14:creationId xmlns:p14="http://schemas.microsoft.com/office/powerpoint/2010/main" val="39333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2</a:t>
            </a:fld>
            <a:endParaRPr lang="en-US" dirty="0"/>
          </a:p>
        </p:txBody>
      </p:sp>
    </p:spTree>
    <p:extLst>
      <p:ext uri="{BB962C8B-B14F-4D97-AF65-F5344CB8AC3E}">
        <p14:creationId xmlns:p14="http://schemas.microsoft.com/office/powerpoint/2010/main" val="30432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3</a:t>
            </a:fld>
            <a:endParaRPr lang="en-US" dirty="0"/>
          </a:p>
        </p:txBody>
      </p:sp>
    </p:spTree>
    <p:extLst>
      <p:ext uri="{BB962C8B-B14F-4D97-AF65-F5344CB8AC3E}">
        <p14:creationId xmlns:p14="http://schemas.microsoft.com/office/powerpoint/2010/main" val="28363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4</a:t>
            </a:fld>
            <a:endParaRPr lang="en-US" dirty="0"/>
          </a:p>
        </p:txBody>
      </p:sp>
    </p:spTree>
    <p:extLst>
      <p:ext uri="{BB962C8B-B14F-4D97-AF65-F5344CB8AC3E}">
        <p14:creationId xmlns:p14="http://schemas.microsoft.com/office/powerpoint/2010/main" val="16463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5</a:t>
            </a:fld>
            <a:endParaRPr lang="en-US" dirty="0"/>
          </a:p>
        </p:txBody>
      </p:sp>
    </p:spTree>
    <p:extLst>
      <p:ext uri="{BB962C8B-B14F-4D97-AF65-F5344CB8AC3E}">
        <p14:creationId xmlns:p14="http://schemas.microsoft.com/office/powerpoint/2010/main" val="242467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6</a:t>
            </a:fld>
            <a:endParaRPr lang="en-US" dirty="0"/>
          </a:p>
        </p:txBody>
      </p:sp>
    </p:spTree>
    <p:extLst>
      <p:ext uri="{BB962C8B-B14F-4D97-AF65-F5344CB8AC3E}">
        <p14:creationId xmlns:p14="http://schemas.microsoft.com/office/powerpoint/2010/main" val="428191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BAA82-8C22-4CB3-BE69-530D65C3FA2F}" type="slidenum">
              <a:rPr lang="en-US" smtClean="0"/>
              <a:t>7</a:t>
            </a:fld>
            <a:endParaRPr lang="en-US" dirty="0"/>
          </a:p>
        </p:txBody>
      </p:sp>
    </p:spTree>
    <p:extLst>
      <p:ext uri="{BB962C8B-B14F-4D97-AF65-F5344CB8AC3E}">
        <p14:creationId xmlns:p14="http://schemas.microsoft.com/office/powerpoint/2010/main" val="223492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dirty="0">
              <a:solidFill>
                <a:schemeClr val="tx1"/>
              </a:solidFill>
              <a:effectLst/>
              <a:latin typeface="+mn-lt"/>
              <a:ea typeface="+mn-ea"/>
              <a:cs typeface="+mn-cs"/>
            </a:endParaRPr>
          </a:p>
          <a:p>
            <a:endParaRPr lang="en-US" sz="1200" b="0" u="none"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C1FBAA82-8C22-4CB3-BE69-530D65C3FA2F}" type="slidenum">
              <a:rPr lang="en-US" smtClean="0"/>
              <a:t>8</a:t>
            </a:fld>
            <a:endParaRPr lang="en-US" dirty="0"/>
          </a:p>
        </p:txBody>
      </p:sp>
    </p:spTree>
    <p:extLst>
      <p:ext uri="{BB962C8B-B14F-4D97-AF65-F5344CB8AC3E}">
        <p14:creationId xmlns:p14="http://schemas.microsoft.com/office/powerpoint/2010/main" val="127913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03A311-4EF9-4696-8E68-B1BFAC037BF8}"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372753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3A311-4EF9-4696-8E68-B1BFAC037BF8}"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418177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2400"/>
            </a:lvl1pPr>
            <a:lvl2pPr marL="685800" indent="-228600">
              <a:lnSpc>
                <a:spcPct val="100000"/>
              </a:lnSpc>
              <a:buFont typeface="System Font Regular"/>
              <a:buChar char="–"/>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03A311-4EF9-4696-8E68-B1BFAC037BF8}"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249328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03A311-4EF9-4696-8E68-B1BFAC037BF8}"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13420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E03A311-4EF9-4696-8E68-B1BFAC037BF8}"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225137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E03A311-4EF9-4696-8E68-B1BFAC037BF8}"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4472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3A311-4EF9-4696-8E68-B1BFAC037BF8}"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175292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3A311-4EF9-4696-8E68-B1BFAC037BF8}"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7385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3A311-4EF9-4696-8E68-B1BFAC037BF8}"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283082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3A311-4EF9-4696-8E68-B1BFAC037BF8}"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9C2B-AE28-442C-9041-765B4753F8E6}" type="slidenum">
              <a:rPr lang="en-US" smtClean="0"/>
              <a:t>‹#›</a:t>
            </a:fld>
            <a:endParaRPr lang="en-US"/>
          </a:p>
        </p:txBody>
      </p:sp>
    </p:spTree>
    <p:extLst>
      <p:ext uri="{BB962C8B-B14F-4D97-AF65-F5344CB8AC3E}">
        <p14:creationId xmlns:p14="http://schemas.microsoft.com/office/powerpoint/2010/main" val="183609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4E03A311-4EF9-4696-8E68-B1BFAC037BF8}" type="datetimeFigureOut">
              <a:rPr lang="en-US" smtClean="0"/>
              <a:pPr/>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8539C2B-AE28-442C-9041-765B4753F8E6}" type="slidenum">
              <a:rPr lang="en-US" smtClean="0"/>
              <a:pPr/>
              <a:t>‹#›</a:t>
            </a:fld>
            <a:endParaRPr lang="en-US" dirty="0"/>
          </a:p>
        </p:txBody>
      </p:sp>
    </p:spTree>
    <p:extLst>
      <p:ext uri="{BB962C8B-B14F-4D97-AF65-F5344CB8AC3E}">
        <p14:creationId xmlns:p14="http://schemas.microsoft.com/office/powerpoint/2010/main" val="173803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building, bear, sitting&#10;&#10;Description automatically generated">
            <a:extLst>
              <a:ext uri="{FF2B5EF4-FFF2-40B4-BE49-F238E27FC236}">
                <a16:creationId xmlns:a16="http://schemas.microsoft.com/office/drawing/2014/main" id="{C1809908-C669-F841-A958-4CC0357DCEDE}"/>
              </a:ext>
            </a:extLst>
          </p:cNvPr>
          <p:cNvPicPr>
            <a:picLocks noChangeAspect="1"/>
          </p:cNvPicPr>
          <p:nvPr/>
        </p:nvPicPr>
        <p:blipFill rotWithShape="1">
          <a:blip r:embed="rId3">
            <a:extLst>
              <a:ext uri="{28A0092B-C50C-407E-A947-70E740481C1C}">
                <a14:useLocalDpi xmlns:a14="http://schemas.microsoft.com/office/drawing/2010/main" val="0"/>
              </a:ext>
            </a:extLst>
          </a:blip>
          <a:srcRect l="16054" r="30284"/>
          <a:stretch/>
        </p:blipFill>
        <p:spPr>
          <a:xfrm>
            <a:off x="0" y="-5426"/>
            <a:ext cx="12192000" cy="3711696"/>
          </a:xfrm>
          <a:prstGeom prst="rect">
            <a:avLst/>
          </a:prstGeom>
        </p:spPr>
      </p:pic>
      <p:sp>
        <p:nvSpPr>
          <p:cNvPr id="3" name="Subtitle 2"/>
          <p:cNvSpPr>
            <a:spLocks noGrp="1"/>
          </p:cNvSpPr>
          <p:nvPr>
            <p:ph type="subTitle" idx="1"/>
          </p:nvPr>
        </p:nvSpPr>
        <p:spPr>
          <a:xfrm>
            <a:off x="1524000" y="4333402"/>
            <a:ext cx="9144000" cy="721588"/>
          </a:xfrm>
        </p:spPr>
        <p:txBody>
          <a:bodyPr>
            <a:normAutofit lnSpcReduction="10000"/>
          </a:bodyPr>
          <a:lstStyle/>
          <a:p>
            <a:r>
              <a:rPr lang="en-US" sz="4800" dirty="0">
                <a:latin typeface="+mn-lt"/>
              </a:rPr>
              <a:t>March 19, 2021</a:t>
            </a:r>
          </a:p>
        </p:txBody>
      </p:sp>
      <p:cxnSp>
        <p:nvCxnSpPr>
          <p:cNvPr id="9" name="Straight Connector 8">
            <a:extLst>
              <a:ext uri="{FF2B5EF4-FFF2-40B4-BE49-F238E27FC236}">
                <a16:creationId xmlns:a16="http://schemas.microsoft.com/office/drawing/2014/main" id="{BC23C9AB-2B0F-1F4A-BB38-CF11D48F4391}"/>
              </a:ext>
            </a:extLst>
          </p:cNvPr>
          <p:cNvCxnSpPr>
            <a:cxnSpLocks/>
          </p:cNvCxnSpPr>
          <p:nvPr/>
        </p:nvCxnSpPr>
        <p:spPr>
          <a:xfrm>
            <a:off x="1524000" y="2935088"/>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5A5C96E-197B-3549-A53A-FF1422EC4D8D}"/>
              </a:ext>
            </a:extLst>
          </p:cNvPr>
          <p:cNvSpPr txBox="1">
            <a:spLocks/>
          </p:cNvSpPr>
          <p:nvPr/>
        </p:nvSpPr>
        <p:spPr>
          <a:xfrm>
            <a:off x="1524000" y="4177263"/>
            <a:ext cx="9144000" cy="890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nSpc>
                <a:spcPct val="100000"/>
              </a:lnSpc>
              <a:spcBef>
                <a:spcPts val="600"/>
              </a:spcBef>
              <a:spcAft>
                <a:spcPts val="1800"/>
              </a:spcAft>
            </a:pPr>
            <a:endParaRPr lang="en-US" dirty="0">
              <a:latin typeface="Helvetica" pitchFamily="2" charset="0"/>
              <a:cs typeface="Arial" panose="020B0604020202020204" pitchFamily="34" charset="0"/>
            </a:endParaRPr>
          </a:p>
        </p:txBody>
      </p:sp>
      <p:pic>
        <p:nvPicPr>
          <p:cNvPr id="16" name="Picture 15">
            <a:extLst>
              <a:ext uri="{FF2B5EF4-FFF2-40B4-BE49-F238E27FC236}">
                <a16:creationId xmlns:a16="http://schemas.microsoft.com/office/drawing/2014/main" id="{DEC59FF5-15E7-964D-A8BF-32C9D9B5A6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17880" y="5935655"/>
            <a:ext cx="2160760" cy="760157"/>
          </a:xfrm>
          <a:prstGeom prst="rect">
            <a:avLst/>
          </a:prstGeom>
        </p:spPr>
      </p:pic>
      <p:pic>
        <p:nvPicPr>
          <p:cNvPr id="4" name="Picture 3">
            <a:extLst>
              <a:ext uri="{FF2B5EF4-FFF2-40B4-BE49-F238E27FC236}">
                <a16:creationId xmlns:a16="http://schemas.microsoft.com/office/drawing/2014/main" id="{10A77F6D-E9B7-5B4F-8518-BBA69370123B}"/>
              </a:ext>
            </a:extLst>
          </p:cNvPr>
          <p:cNvPicPr>
            <a:picLocks noChangeAspect="1"/>
          </p:cNvPicPr>
          <p:nvPr/>
        </p:nvPicPr>
        <p:blipFill>
          <a:blip r:embed="rId5"/>
          <a:stretch>
            <a:fillRect/>
          </a:stretch>
        </p:blipFill>
        <p:spPr>
          <a:xfrm>
            <a:off x="213360" y="5974225"/>
            <a:ext cx="3480596" cy="721587"/>
          </a:xfrm>
          <a:prstGeom prst="rect">
            <a:avLst/>
          </a:prstGeom>
        </p:spPr>
      </p:pic>
      <p:sp>
        <p:nvSpPr>
          <p:cNvPr id="11" name="Subtitle 2">
            <a:extLst>
              <a:ext uri="{FF2B5EF4-FFF2-40B4-BE49-F238E27FC236}">
                <a16:creationId xmlns:a16="http://schemas.microsoft.com/office/drawing/2014/main" id="{A4812D64-140F-0449-91BD-B6FA3EBA1633}"/>
              </a:ext>
            </a:extLst>
          </p:cNvPr>
          <p:cNvSpPr txBox="1">
            <a:spLocks/>
          </p:cNvSpPr>
          <p:nvPr/>
        </p:nvSpPr>
        <p:spPr>
          <a:xfrm>
            <a:off x="2095898" y="6113647"/>
            <a:ext cx="9144000" cy="721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Helvetica" pitchFamily="2" charset="0"/>
            </a:endParaRPr>
          </a:p>
        </p:txBody>
      </p:sp>
      <p:sp>
        <p:nvSpPr>
          <p:cNvPr id="13" name="Title 1">
            <a:extLst>
              <a:ext uri="{FF2B5EF4-FFF2-40B4-BE49-F238E27FC236}">
                <a16:creationId xmlns:a16="http://schemas.microsoft.com/office/drawing/2014/main" id="{7E598DB4-9D88-AE42-A26A-701535237B8C}"/>
              </a:ext>
            </a:extLst>
          </p:cNvPr>
          <p:cNvSpPr txBox="1">
            <a:spLocks/>
          </p:cNvSpPr>
          <p:nvPr/>
        </p:nvSpPr>
        <p:spPr>
          <a:xfrm>
            <a:off x="870149" y="608259"/>
            <a:ext cx="10451702" cy="207752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nSpc>
                <a:spcPct val="120000"/>
              </a:lnSpc>
              <a:spcBef>
                <a:spcPts val="0"/>
              </a:spcBef>
            </a:pPr>
            <a:r>
              <a:rPr lang="en-US" sz="9600" b="1" dirty="0">
                <a:solidFill>
                  <a:schemeClr val="bg1"/>
                </a:solidFill>
                <a:latin typeface="+mn-lt"/>
                <a:cs typeface="Arial" panose="020B0604020202020204" pitchFamily="34" charset="0"/>
              </a:rPr>
              <a:t>NCDIT </a:t>
            </a:r>
          </a:p>
          <a:p>
            <a:pPr>
              <a:lnSpc>
                <a:spcPct val="120000"/>
              </a:lnSpc>
              <a:spcBef>
                <a:spcPts val="0"/>
              </a:spcBef>
            </a:pPr>
            <a:r>
              <a:rPr lang="en-US" sz="9600" b="1" dirty="0">
                <a:solidFill>
                  <a:schemeClr val="bg1"/>
                </a:solidFill>
                <a:latin typeface="+mn-lt"/>
                <a:cs typeface="Arial" panose="020B0604020202020204" pitchFamily="34" charset="0"/>
              </a:rPr>
              <a:t>Technology Strategy Board</a:t>
            </a:r>
            <a:endParaRPr lang="en-US" dirty="0">
              <a:latin typeface="+mn-lt"/>
              <a:cs typeface="Arial" panose="020B0604020202020204" pitchFamily="34" charset="0"/>
            </a:endParaRPr>
          </a:p>
        </p:txBody>
      </p:sp>
    </p:spTree>
    <p:extLst>
      <p:ext uri="{BB962C8B-B14F-4D97-AF65-F5344CB8AC3E}">
        <p14:creationId xmlns:p14="http://schemas.microsoft.com/office/powerpoint/2010/main" val="115918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sp>
        <p:nvSpPr>
          <p:cNvPr id="2" name="Title 1"/>
          <p:cNvSpPr>
            <a:spLocks noGrp="1"/>
          </p:cNvSpPr>
          <p:nvPr>
            <p:ph type="title"/>
          </p:nvPr>
        </p:nvSpPr>
        <p:spPr>
          <a:xfrm>
            <a:off x="304839" y="391467"/>
            <a:ext cx="10515600" cy="1325563"/>
          </a:xfrm>
        </p:spPr>
        <p:txBody>
          <a:bodyPr/>
          <a:lstStyle/>
          <a:p>
            <a:r>
              <a:rPr lang="en-US" b="1" dirty="0">
                <a:solidFill>
                  <a:schemeClr val="bg1"/>
                </a:solidFill>
                <a:latin typeface="Calibri" panose="020F0502020204030204" pitchFamily="34" charset="0"/>
                <a:cs typeface="Calibri" panose="020F0502020204030204" pitchFamily="34" charset="0"/>
              </a:rPr>
              <a:t>Agenda</a:t>
            </a:r>
          </a:p>
        </p:txBody>
      </p:sp>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pic>
        <p:nvPicPr>
          <p:cNvPr id="5" name="Picture 4">
            <a:extLst>
              <a:ext uri="{FF2B5EF4-FFF2-40B4-BE49-F238E27FC236}">
                <a16:creationId xmlns:a16="http://schemas.microsoft.com/office/drawing/2014/main" id="{0C8BB1ED-9A62-EA42-AF8E-3A1744BBB3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117" y="1944043"/>
            <a:ext cx="5399767" cy="4606290"/>
          </a:xfrm>
          <a:prstGeom prst="rect">
            <a:avLst/>
          </a:prstGeom>
          <a:ln>
            <a:solidFill>
              <a:schemeClr val="tx1"/>
            </a:solidFill>
          </a:ln>
        </p:spPr>
      </p:pic>
    </p:spTree>
    <p:extLst>
      <p:ext uri="{BB962C8B-B14F-4D97-AF65-F5344CB8AC3E}">
        <p14:creationId xmlns:p14="http://schemas.microsoft.com/office/powerpoint/2010/main" val="37249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sp>
        <p:nvSpPr>
          <p:cNvPr id="2" name="Title 1"/>
          <p:cNvSpPr>
            <a:spLocks noGrp="1"/>
          </p:cNvSpPr>
          <p:nvPr>
            <p:ph type="title"/>
          </p:nvPr>
        </p:nvSpPr>
        <p:spPr>
          <a:xfrm>
            <a:off x="320040" y="371873"/>
            <a:ext cx="10515600" cy="1325563"/>
          </a:xfrm>
        </p:spPr>
        <p:txBody>
          <a:bodyPr/>
          <a:lstStyle/>
          <a:p>
            <a:r>
              <a:rPr lang="en-US" b="1" dirty="0">
                <a:solidFill>
                  <a:schemeClr val="bg1"/>
                </a:solidFill>
                <a:latin typeface="+mn-lt"/>
              </a:rPr>
              <a:t>Committees and Working Groups </a:t>
            </a:r>
          </a:p>
        </p:txBody>
      </p:sp>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sp>
        <p:nvSpPr>
          <p:cNvPr id="3" name="TextBox 2">
            <a:extLst>
              <a:ext uri="{FF2B5EF4-FFF2-40B4-BE49-F238E27FC236}">
                <a16:creationId xmlns:a16="http://schemas.microsoft.com/office/drawing/2014/main" id="{FD275CA1-1F27-5748-B3DD-3FAB2AC9ABD2}"/>
              </a:ext>
            </a:extLst>
          </p:cNvPr>
          <p:cNvSpPr txBox="1"/>
          <p:nvPr/>
        </p:nvSpPr>
        <p:spPr>
          <a:xfrm>
            <a:off x="320040" y="1750749"/>
            <a:ext cx="2720340" cy="523220"/>
          </a:xfrm>
          <a:prstGeom prst="rect">
            <a:avLst/>
          </a:prstGeom>
          <a:noFill/>
        </p:spPr>
        <p:txBody>
          <a:bodyPr wrap="square" rtlCol="0">
            <a:spAutoFit/>
          </a:bodyPr>
          <a:lstStyle/>
          <a:p>
            <a:r>
              <a:rPr lang="en-US" sz="2800" b="1" u="sng" dirty="0"/>
              <a:t>Cybersecurity</a:t>
            </a:r>
            <a:endParaRPr lang="en-US" sz="2000" b="1" u="sng" dirty="0"/>
          </a:p>
        </p:txBody>
      </p:sp>
      <p:sp>
        <p:nvSpPr>
          <p:cNvPr id="7" name="TextBox 6">
            <a:extLst>
              <a:ext uri="{FF2B5EF4-FFF2-40B4-BE49-F238E27FC236}">
                <a16:creationId xmlns:a16="http://schemas.microsoft.com/office/drawing/2014/main" id="{698C88CA-F01F-E441-BC23-55988C31DE5F}"/>
              </a:ext>
            </a:extLst>
          </p:cNvPr>
          <p:cNvSpPr txBox="1"/>
          <p:nvPr/>
        </p:nvSpPr>
        <p:spPr>
          <a:xfrm>
            <a:off x="320040" y="2380595"/>
            <a:ext cx="5303520" cy="4401205"/>
          </a:xfrm>
          <a:prstGeom prst="rect">
            <a:avLst/>
          </a:prstGeom>
          <a:noFill/>
        </p:spPr>
        <p:txBody>
          <a:bodyPr wrap="square" rtlCol="0">
            <a:spAutoFit/>
          </a:bodyPr>
          <a:lstStyle/>
          <a:p>
            <a:r>
              <a:rPr lang="en-US" sz="2000" i="1" dirty="0"/>
              <a:t>This committee will:</a:t>
            </a:r>
            <a:endParaRPr lang="en-US" sz="2000" dirty="0"/>
          </a:p>
          <a:p>
            <a:r>
              <a:rPr lang="en-US" sz="2000" dirty="0"/>
              <a:t>Identify potential funding mechanisms to enhance the state’s cybersecurity efforts, Facilitate the strategic development of cyber workgroups or tiger teams to implement statewide cybersecurity initiatives, Promote public/private information sharing through collaboration and integration, Propose improvements to state cyber laws, directives and awareness, Develop strategies to address state cyber personnel shortfalls, and Facilitate economic development for North Carolina by promoting and improving the cyber ecosystem for State businesses and residents</a:t>
            </a:r>
            <a:r>
              <a:rPr lang="en-US" sz="1900" dirty="0"/>
              <a:t>.</a:t>
            </a:r>
          </a:p>
        </p:txBody>
      </p:sp>
      <p:pic>
        <p:nvPicPr>
          <p:cNvPr id="8" name="Picture 7">
            <a:extLst>
              <a:ext uri="{FF2B5EF4-FFF2-40B4-BE49-F238E27FC236}">
                <a16:creationId xmlns:a16="http://schemas.microsoft.com/office/drawing/2014/main" id="{99DE836A-CF4A-1C48-B808-E83681D9D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447" y="1839081"/>
            <a:ext cx="6023064" cy="4897678"/>
          </a:xfrm>
          <a:prstGeom prst="rect">
            <a:avLst/>
          </a:prstGeom>
          <a:ln>
            <a:solidFill>
              <a:schemeClr val="tx1"/>
            </a:solidFill>
          </a:ln>
        </p:spPr>
      </p:pic>
    </p:spTree>
    <p:extLst>
      <p:ext uri="{BB962C8B-B14F-4D97-AF65-F5344CB8AC3E}">
        <p14:creationId xmlns:p14="http://schemas.microsoft.com/office/powerpoint/2010/main" val="217677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sp>
        <p:nvSpPr>
          <p:cNvPr id="3" name="TextBox 2">
            <a:extLst>
              <a:ext uri="{FF2B5EF4-FFF2-40B4-BE49-F238E27FC236}">
                <a16:creationId xmlns:a16="http://schemas.microsoft.com/office/drawing/2014/main" id="{FD275CA1-1F27-5748-B3DD-3FAB2AC9ABD2}"/>
              </a:ext>
            </a:extLst>
          </p:cNvPr>
          <p:cNvSpPr txBox="1"/>
          <p:nvPr/>
        </p:nvSpPr>
        <p:spPr>
          <a:xfrm>
            <a:off x="320040" y="1750749"/>
            <a:ext cx="4084320" cy="523220"/>
          </a:xfrm>
          <a:prstGeom prst="rect">
            <a:avLst/>
          </a:prstGeom>
          <a:noFill/>
        </p:spPr>
        <p:txBody>
          <a:bodyPr wrap="square" rtlCol="0">
            <a:spAutoFit/>
          </a:bodyPr>
          <a:lstStyle/>
          <a:p>
            <a:r>
              <a:rPr lang="en-US" sz="2800" b="1" u="sng" dirty="0"/>
              <a:t>Infrastructure Funding</a:t>
            </a:r>
            <a:endParaRPr lang="en-US" sz="2000" b="1" u="sng" dirty="0"/>
          </a:p>
        </p:txBody>
      </p:sp>
      <p:sp>
        <p:nvSpPr>
          <p:cNvPr id="7" name="TextBox 6">
            <a:extLst>
              <a:ext uri="{FF2B5EF4-FFF2-40B4-BE49-F238E27FC236}">
                <a16:creationId xmlns:a16="http://schemas.microsoft.com/office/drawing/2014/main" id="{698C88CA-F01F-E441-BC23-55988C31DE5F}"/>
              </a:ext>
            </a:extLst>
          </p:cNvPr>
          <p:cNvSpPr txBox="1"/>
          <p:nvPr/>
        </p:nvSpPr>
        <p:spPr>
          <a:xfrm>
            <a:off x="312069" y="2307688"/>
            <a:ext cx="5440680" cy="4693593"/>
          </a:xfrm>
          <a:prstGeom prst="rect">
            <a:avLst/>
          </a:prstGeom>
          <a:noFill/>
        </p:spPr>
        <p:txBody>
          <a:bodyPr wrap="square" rtlCol="0">
            <a:spAutoFit/>
          </a:bodyPr>
          <a:lstStyle/>
          <a:p>
            <a:r>
              <a:rPr lang="en-US" sz="2000" dirty="0"/>
              <a:t>Funding for IT represents a substantial investment of taxpayer resources. Likewise, there is need for significant additional state investments in IT to enable state agencies to make improvements and find efficiencies that benefit NC residents.</a:t>
            </a:r>
            <a:endParaRPr lang="en-US" sz="2000" i="1" dirty="0"/>
          </a:p>
          <a:p>
            <a:endParaRPr lang="en-US" sz="2000" i="1" dirty="0"/>
          </a:p>
          <a:p>
            <a:r>
              <a:rPr lang="en-US" sz="2000" i="1" dirty="0"/>
              <a:t>This committee will:</a:t>
            </a:r>
          </a:p>
          <a:p>
            <a:r>
              <a:rPr lang="en-US" sz="2000" dirty="0"/>
              <a:t>Take a comprehensive approach to reviewing proposed IT enhancements across all state agencies and vet projects to understand their importance and cost. This committee will also look for creative funding opportunities and advocate for high-priority projects to receive funding in the appropriation process.</a:t>
            </a:r>
          </a:p>
          <a:p>
            <a:endParaRPr lang="en-US" sz="1900" dirty="0"/>
          </a:p>
        </p:txBody>
      </p:sp>
      <p:pic>
        <p:nvPicPr>
          <p:cNvPr id="6" name="Picture 5">
            <a:extLst>
              <a:ext uri="{FF2B5EF4-FFF2-40B4-BE49-F238E27FC236}">
                <a16:creationId xmlns:a16="http://schemas.microsoft.com/office/drawing/2014/main" id="{38BD74B5-EB21-074E-91E4-E3D4736D8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0389" y="1826235"/>
            <a:ext cx="6108295" cy="4897259"/>
          </a:xfrm>
          <a:prstGeom prst="rect">
            <a:avLst/>
          </a:prstGeom>
          <a:ln>
            <a:solidFill>
              <a:schemeClr val="tx1"/>
            </a:solidFill>
          </a:ln>
        </p:spPr>
      </p:pic>
      <p:sp>
        <p:nvSpPr>
          <p:cNvPr id="12" name="Title 1">
            <a:extLst>
              <a:ext uri="{FF2B5EF4-FFF2-40B4-BE49-F238E27FC236}">
                <a16:creationId xmlns:a16="http://schemas.microsoft.com/office/drawing/2014/main" id="{69C6C178-CC84-D948-93FB-26047726C478}"/>
              </a:ext>
            </a:extLst>
          </p:cNvPr>
          <p:cNvSpPr>
            <a:spLocks noGrp="1"/>
          </p:cNvSpPr>
          <p:nvPr>
            <p:ph type="title"/>
          </p:nvPr>
        </p:nvSpPr>
        <p:spPr>
          <a:xfrm>
            <a:off x="320040" y="371873"/>
            <a:ext cx="10515600" cy="1325563"/>
          </a:xfrm>
        </p:spPr>
        <p:txBody>
          <a:bodyPr/>
          <a:lstStyle/>
          <a:p>
            <a:r>
              <a:rPr lang="en-US" b="1" dirty="0">
                <a:solidFill>
                  <a:schemeClr val="bg1"/>
                </a:solidFill>
                <a:latin typeface="+mn-lt"/>
              </a:rPr>
              <a:t>Committees and Working Groups </a:t>
            </a:r>
          </a:p>
        </p:txBody>
      </p:sp>
    </p:spTree>
    <p:extLst>
      <p:ext uri="{BB962C8B-B14F-4D97-AF65-F5344CB8AC3E}">
        <p14:creationId xmlns:p14="http://schemas.microsoft.com/office/powerpoint/2010/main" val="279696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sp>
        <p:nvSpPr>
          <p:cNvPr id="3" name="TextBox 2">
            <a:extLst>
              <a:ext uri="{FF2B5EF4-FFF2-40B4-BE49-F238E27FC236}">
                <a16:creationId xmlns:a16="http://schemas.microsoft.com/office/drawing/2014/main" id="{FD275CA1-1F27-5748-B3DD-3FAB2AC9ABD2}"/>
              </a:ext>
            </a:extLst>
          </p:cNvPr>
          <p:cNvSpPr txBox="1"/>
          <p:nvPr/>
        </p:nvSpPr>
        <p:spPr>
          <a:xfrm>
            <a:off x="320040" y="1750749"/>
            <a:ext cx="4084320" cy="954107"/>
          </a:xfrm>
          <a:prstGeom prst="rect">
            <a:avLst/>
          </a:prstGeom>
          <a:noFill/>
        </p:spPr>
        <p:txBody>
          <a:bodyPr wrap="square" rtlCol="0">
            <a:spAutoFit/>
          </a:bodyPr>
          <a:lstStyle/>
          <a:p>
            <a:r>
              <a:rPr lang="en-US" sz="2800" b="1" u="sng" dirty="0"/>
              <a:t>Enterprise Project Oversight Enhancement </a:t>
            </a:r>
            <a:endParaRPr lang="en-US" sz="2000" b="1" u="sng" dirty="0"/>
          </a:p>
        </p:txBody>
      </p:sp>
      <p:sp>
        <p:nvSpPr>
          <p:cNvPr id="7" name="TextBox 6">
            <a:extLst>
              <a:ext uri="{FF2B5EF4-FFF2-40B4-BE49-F238E27FC236}">
                <a16:creationId xmlns:a16="http://schemas.microsoft.com/office/drawing/2014/main" id="{698C88CA-F01F-E441-BC23-55988C31DE5F}"/>
              </a:ext>
            </a:extLst>
          </p:cNvPr>
          <p:cNvSpPr txBox="1"/>
          <p:nvPr/>
        </p:nvSpPr>
        <p:spPr>
          <a:xfrm>
            <a:off x="320040" y="2521048"/>
            <a:ext cx="5012976" cy="4355038"/>
          </a:xfrm>
          <a:prstGeom prst="rect">
            <a:avLst/>
          </a:prstGeom>
          <a:noFill/>
        </p:spPr>
        <p:txBody>
          <a:bodyPr wrap="square" rtlCol="0">
            <a:spAutoFit/>
          </a:bodyPr>
          <a:lstStyle/>
          <a:p>
            <a:endParaRPr lang="en-US" i="1" dirty="0"/>
          </a:p>
          <a:p>
            <a:r>
              <a:rPr lang="en-US" sz="2000" i="1" dirty="0"/>
              <a:t>This committee will:</a:t>
            </a:r>
          </a:p>
          <a:p>
            <a:r>
              <a:rPr lang="en-US" sz="2000" dirty="0"/>
              <a:t>Work with the EPMO and the many participants in the IT solution procurement and development lifecycle to better address the current IT landscape and business needs. This includes determining critical roles/functions that should be required during projects such as contract/vendor management, organizational change management and testing. This committee’s work will help ensure appropriated funds are being invested wisely.</a:t>
            </a:r>
          </a:p>
          <a:p>
            <a:endParaRPr lang="en-US" sz="1900" dirty="0"/>
          </a:p>
        </p:txBody>
      </p:sp>
      <p:sp>
        <p:nvSpPr>
          <p:cNvPr id="11" name="Title 1">
            <a:extLst>
              <a:ext uri="{FF2B5EF4-FFF2-40B4-BE49-F238E27FC236}">
                <a16:creationId xmlns:a16="http://schemas.microsoft.com/office/drawing/2014/main" id="{0B6BA8DC-1080-2A48-B434-DF9433190993}"/>
              </a:ext>
            </a:extLst>
          </p:cNvPr>
          <p:cNvSpPr txBox="1">
            <a:spLocks/>
          </p:cNvSpPr>
          <p:nvPr/>
        </p:nvSpPr>
        <p:spPr>
          <a:xfrm>
            <a:off x="320040" y="3718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a:lstStyle>
          <a:p>
            <a:r>
              <a:rPr lang="en-US" b="1">
                <a:solidFill>
                  <a:schemeClr val="bg1"/>
                </a:solidFill>
                <a:latin typeface="+mn-lt"/>
              </a:rPr>
              <a:t>Committees and Working Groups </a:t>
            </a:r>
            <a:endParaRPr lang="en-US" b="1" dirty="0">
              <a:solidFill>
                <a:schemeClr val="bg1"/>
              </a:solidFill>
              <a:latin typeface="+mn-lt"/>
            </a:endParaRPr>
          </a:p>
        </p:txBody>
      </p:sp>
      <p:pic>
        <p:nvPicPr>
          <p:cNvPr id="12" name="Picture 11">
            <a:extLst>
              <a:ext uri="{FF2B5EF4-FFF2-40B4-BE49-F238E27FC236}">
                <a16:creationId xmlns:a16="http://schemas.microsoft.com/office/drawing/2014/main" id="{12E00278-E117-5F41-A729-D8918C630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049" y="1781229"/>
            <a:ext cx="6285911" cy="5017537"/>
          </a:xfrm>
          <a:prstGeom prst="rect">
            <a:avLst/>
          </a:prstGeom>
          <a:ln>
            <a:solidFill>
              <a:schemeClr val="tx1"/>
            </a:solidFill>
          </a:ln>
        </p:spPr>
      </p:pic>
    </p:spTree>
    <p:extLst>
      <p:ext uri="{BB962C8B-B14F-4D97-AF65-F5344CB8AC3E}">
        <p14:creationId xmlns:p14="http://schemas.microsoft.com/office/powerpoint/2010/main" val="2317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sp>
        <p:nvSpPr>
          <p:cNvPr id="3" name="TextBox 2">
            <a:extLst>
              <a:ext uri="{FF2B5EF4-FFF2-40B4-BE49-F238E27FC236}">
                <a16:creationId xmlns:a16="http://schemas.microsoft.com/office/drawing/2014/main" id="{FD275CA1-1F27-5748-B3DD-3FAB2AC9ABD2}"/>
              </a:ext>
            </a:extLst>
          </p:cNvPr>
          <p:cNvSpPr txBox="1"/>
          <p:nvPr/>
        </p:nvSpPr>
        <p:spPr>
          <a:xfrm>
            <a:off x="320040" y="1750749"/>
            <a:ext cx="4084320" cy="523220"/>
          </a:xfrm>
          <a:prstGeom prst="rect">
            <a:avLst/>
          </a:prstGeom>
          <a:noFill/>
        </p:spPr>
        <p:txBody>
          <a:bodyPr wrap="square" rtlCol="0">
            <a:spAutoFit/>
          </a:bodyPr>
          <a:lstStyle/>
          <a:p>
            <a:r>
              <a:rPr lang="en-US" sz="2800" b="1" u="sng" dirty="0"/>
              <a:t>Digital Transformation</a:t>
            </a:r>
            <a:endParaRPr lang="en-US" sz="2000" b="1" u="sng" dirty="0"/>
          </a:p>
        </p:txBody>
      </p:sp>
      <p:sp>
        <p:nvSpPr>
          <p:cNvPr id="7" name="TextBox 6">
            <a:extLst>
              <a:ext uri="{FF2B5EF4-FFF2-40B4-BE49-F238E27FC236}">
                <a16:creationId xmlns:a16="http://schemas.microsoft.com/office/drawing/2014/main" id="{698C88CA-F01F-E441-BC23-55988C31DE5F}"/>
              </a:ext>
            </a:extLst>
          </p:cNvPr>
          <p:cNvSpPr txBox="1"/>
          <p:nvPr/>
        </p:nvSpPr>
        <p:spPr>
          <a:xfrm>
            <a:off x="320040" y="2521048"/>
            <a:ext cx="5012976" cy="1631216"/>
          </a:xfrm>
          <a:prstGeom prst="rect">
            <a:avLst/>
          </a:prstGeom>
          <a:noFill/>
        </p:spPr>
        <p:txBody>
          <a:bodyPr wrap="square" rtlCol="0">
            <a:spAutoFit/>
          </a:bodyPr>
          <a:lstStyle/>
          <a:p>
            <a:r>
              <a:rPr lang="en-US" sz="2000" i="1" dirty="0"/>
              <a:t>This committee will focus on: </a:t>
            </a:r>
          </a:p>
          <a:p>
            <a:pPr marL="342900" indent="-342900">
              <a:buFont typeface="Arial" panose="020B0604020202020204" pitchFamily="34" charset="0"/>
              <a:buChar char="•"/>
            </a:pPr>
            <a:r>
              <a:rPr lang="en-US" sz="2000" dirty="0"/>
              <a:t>Connectivity </a:t>
            </a:r>
          </a:p>
          <a:p>
            <a:pPr marL="342900" indent="-342900">
              <a:buFont typeface="Arial" panose="020B0604020202020204" pitchFamily="34" charset="0"/>
              <a:buChar char="•"/>
            </a:pPr>
            <a:r>
              <a:rPr lang="en-US" sz="2000" dirty="0"/>
              <a:t>Cybersecurity </a:t>
            </a:r>
          </a:p>
          <a:p>
            <a:pPr marL="342900" indent="-342900">
              <a:buFont typeface="Arial" panose="020B0604020202020204" pitchFamily="34" charset="0"/>
              <a:buChar char="•"/>
            </a:pPr>
            <a:r>
              <a:rPr lang="en-US" sz="2000" dirty="0"/>
              <a:t>Privacy</a:t>
            </a:r>
          </a:p>
          <a:p>
            <a:pPr marL="342900" indent="-342900">
              <a:buFont typeface="Arial" panose="020B0604020202020204" pitchFamily="34" charset="0"/>
              <a:buChar char="•"/>
            </a:pPr>
            <a:r>
              <a:rPr lang="en-US" sz="2000" dirty="0"/>
              <a:t>Cloud Computing </a:t>
            </a:r>
          </a:p>
        </p:txBody>
      </p:sp>
      <p:sp>
        <p:nvSpPr>
          <p:cNvPr id="11" name="Title 1">
            <a:extLst>
              <a:ext uri="{FF2B5EF4-FFF2-40B4-BE49-F238E27FC236}">
                <a16:creationId xmlns:a16="http://schemas.microsoft.com/office/drawing/2014/main" id="{0B6BA8DC-1080-2A48-B434-DF9433190993}"/>
              </a:ext>
            </a:extLst>
          </p:cNvPr>
          <p:cNvSpPr txBox="1">
            <a:spLocks/>
          </p:cNvSpPr>
          <p:nvPr/>
        </p:nvSpPr>
        <p:spPr>
          <a:xfrm>
            <a:off x="320040" y="3718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a:lstStyle>
          <a:p>
            <a:r>
              <a:rPr lang="en-US" b="1">
                <a:solidFill>
                  <a:schemeClr val="bg1"/>
                </a:solidFill>
                <a:latin typeface="+mn-lt"/>
              </a:rPr>
              <a:t>Committees and Working Groups </a:t>
            </a:r>
            <a:endParaRPr lang="en-US" b="1" dirty="0">
              <a:solidFill>
                <a:schemeClr val="bg1"/>
              </a:solidFill>
              <a:latin typeface="+mn-lt"/>
            </a:endParaRPr>
          </a:p>
        </p:txBody>
      </p:sp>
      <p:pic>
        <p:nvPicPr>
          <p:cNvPr id="5" name="Picture 4">
            <a:extLst>
              <a:ext uri="{FF2B5EF4-FFF2-40B4-BE49-F238E27FC236}">
                <a16:creationId xmlns:a16="http://schemas.microsoft.com/office/drawing/2014/main" id="{7EA19A57-B60C-F343-B50F-654E1AA7CB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5091" y="2307688"/>
            <a:ext cx="7947617" cy="3946898"/>
          </a:xfrm>
          <a:prstGeom prst="rect">
            <a:avLst/>
          </a:prstGeom>
          <a:ln>
            <a:solidFill>
              <a:schemeClr val="tx1"/>
            </a:solidFill>
          </a:ln>
        </p:spPr>
      </p:pic>
    </p:spTree>
    <p:extLst>
      <p:ext uri="{BB962C8B-B14F-4D97-AF65-F5344CB8AC3E}">
        <p14:creationId xmlns:p14="http://schemas.microsoft.com/office/powerpoint/2010/main" val="52383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sp>
        <p:nvSpPr>
          <p:cNvPr id="2" name="Title 1"/>
          <p:cNvSpPr>
            <a:spLocks noGrp="1"/>
          </p:cNvSpPr>
          <p:nvPr>
            <p:ph type="title"/>
          </p:nvPr>
        </p:nvSpPr>
        <p:spPr/>
        <p:txBody>
          <a:bodyPr/>
          <a:lstStyle/>
          <a:p>
            <a:r>
              <a:rPr lang="en-US" b="1" dirty="0">
                <a:solidFill>
                  <a:schemeClr val="bg1"/>
                </a:solidFill>
                <a:latin typeface="+mn-lt"/>
              </a:rPr>
              <a:t>Next Steps: Committees</a:t>
            </a:r>
          </a:p>
        </p:txBody>
      </p:sp>
      <p:pic>
        <p:nvPicPr>
          <p:cNvPr id="10" name="Graphic 9" descr="Connections">
            <a:extLst>
              <a:ext uri="{FF2B5EF4-FFF2-40B4-BE49-F238E27FC236}">
                <a16:creationId xmlns:a16="http://schemas.microsoft.com/office/drawing/2014/main" id="{0ED224FA-DD95-7444-9F41-0AFECDAD8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3461" y="243074"/>
            <a:ext cx="1473956" cy="1473956"/>
          </a:xfrm>
          <a:prstGeom prst="rect">
            <a:avLst/>
          </a:prstGeom>
        </p:spPr>
      </p:pic>
      <p:sp>
        <p:nvSpPr>
          <p:cNvPr id="13" name="Rectangle 12">
            <a:extLst>
              <a:ext uri="{FF2B5EF4-FFF2-40B4-BE49-F238E27FC236}">
                <a16:creationId xmlns:a16="http://schemas.microsoft.com/office/drawing/2014/main" id="{C9466F56-101B-7045-B2CB-04E96BD99B84}"/>
              </a:ext>
            </a:extLst>
          </p:cNvPr>
          <p:cNvSpPr/>
          <p:nvPr/>
        </p:nvSpPr>
        <p:spPr>
          <a:xfrm>
            <a:off x="838199" y="2055813"/>
            <a:ext cx="11328568" cy="4739759"/>
          </a:xfrm>
          <a:prstGeom prst="rect">
            <a:avLst/>
          </a:prstGeom>
        </p:spPr>
        <p:txBody>
          <a:bodyPr wrap="square">
            <a:spAutoFit/>
          </a:bodyPr>
          <a:lstStyle/>
          <a:p>
            <a:r>
              <a:rPr lang="en-US" sz="2700" u="sng" dirty="0"/>
              <a:t>Role</a:t>
            </a:r>
            <a:r>
              <a:rPr lang="en-US" sz="2700" dirty="0"/>
              <a:t>:</a:t>
            </a:r>
          </a:p>
          <a:p>
            <a:pPr marL="285750" lvl="0" indent="-285750">
              <a:buFont typeface="Arial" panose="020B0604020202020204" pitchFamily="34" charset="0"/>
              <a:buChar char="•"/>
            </a:pPr>
            <a:r>
              <a:rPr lang="en-US" sz="2400" dirty="0"/>
              <a:t>To identify and share industry best practices and new development and to identify existing state IT problems and deficiencies (from statute)</a:t>
            </a:r>
          </a:p>
          <a:p>
            <a:pPr marL="285750" lvl="0" indent="-285750">
              <a:buFont typeface="Arial" panose="020B0604020202020204" pitchFamily="34" charset="0"/>
              <a:buChar char="•"/>
            </a:pPr>
            <a:r>
              <a:rPr lang="en-US" sz="2400" dirty="0"/>
              <a:t>To more deeply explore and understand specific topics of importance</a:t>
            </a:r>
          </a:p>
          <a:p>
            <a:pPr lvl="0"/>
            <a:endParaRPr lang="en-US" sz="2400" dirty="0"/>
          </a:p>
          <a:p>
            <a:r>
              <a:rPr lang="en-US" sz="2700" u="sng" dirty="0"/>
              <a:t>Time commitment</a:t>
            </a:r>
            <a:r>
              <a:rPr lang="en-US" sz="2700" dirty="0"/>
              <a:t>: </a:t>
            </a:r>
            <a:r>
              <a:rPr lang="en-US" sz="2400" dirty="0"/>
              <a:t>Up to one meeting per month, plus preparation for meeting; committees may be ongoing or time-limited.</a:t>
            </a:r>
          </a:p>
          <a:p>
            <a:r>
              <a:rPr lang="en-US" sz="2700" u="sng" dirty="0"/>
              <a:t>Staff Support</a:t>
            </a:r>
            <a:r>
              <a:rPr lang="en-US" sz="2700" dirty="0"/>
              <a:t>: </a:t>
            </a:r>
            <a:r>
              <a:rPr lang="en-US" sz="2400" dirty="0"/>
              <a:t>DIT staff supports committee – prepares meeting agendas, minutes, and background materials/reports. </a:t>
            </a:r>
          </a:p>
          <a:p>
            <a:r>
              <a:rPr lang="en-US" sz="2700" u="sng" dirty="0"/>
              <a:t>Other Support</a:t>
            </a:r>
            <a:r>
              <a:rPr lang="en-US" sz="2700" dirty="0"/>
              <a:t>: </a:t>
            </a:r>
            <a:r>
              <a:rPr lang="en-US" sz="2400" dirty="0"/>
              <a:t>May need to bring technical advisors in for some discussions; Fountainworks will support for meeting facilitation/process guidance.</a:t>
            </a:r>
          </a:p>
          <a:p>
            <a:pPr marL="285750" lvl="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030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bear, sitting&#10;&#10;Description automatically generated">
            <a:extLst>
              <a:ext uri="{FF2B5EF4-FFF2-40B4-BE49-F238E27FC236}">
                <a16:creationId xmlns:a16="http://schemas.microsoft.com/office/drawing/2014/main" id="{DA58F228-E1B6-DE4A-B33B-D64B1EF0F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767" cy="1717030"/>
          </a:xfrm>
          <a:prstGeom prst="rect">
            <a:avLst/>
          </a:prstGeom>
        </p:spPr>
      </p:pic>
      <p:sp>
        <p:nvSpPr>
          <p:cNvPr id="2" name="Title 1"/>
          <p:cNvSpPr>
            <a:spLocks noGrp="1"/>
          </p:cNvSpPr>
          <p:nvPr>
            <p:ph type="title"/>
          </p:nvPr>
        </p:nvSpPr>
        <p:spPr/>
        <p:txBody>
          <a:bodyPr/>
          <a:lstStyle/>
          <a:p>
            <a:r>
              <a:rPr lang="en-US" b="1" dirty="0">
                <a:solidFill>
                  <a:schemeClr val="bg1"/>
                </a:solidFill>
                <a:latin typeface="+mn-lt"/>
              </a:rPr>
              <a:t>Next Steps: Sample Cycle for Board, </a:t>
            </a:r>
            <a:br>
              <a:rPr lang="en-US" b="1" dirty="0">
                <a:solidFill>
                  <a:schemeClr val="bg1"/>
                </a:solidFill>
                <a:latin typeface="+mn-lt"/>
              </a:rPr>
            </a:br>
            <a:r>
              <a:rPr lang="en-US" b="1" dirty="0">
                <a:solidFill>
                  <a:schemeClr val="bg1"/>
                </a:solidFill>
                <a:latin typeface="+mn-lt"/>
              </a:rPr>
              <a:t>Committees, Technical Advisory Groups</a:t>
            </a:r>
            <a:endParaRPr lang="en-US" dirty="0">
              <a:solidFill>
                <a:schemeClr val="bg1"/>
              </a:solidFill>
              <a:latin typeface="+mn-lt"/>
            </a:endParaRPr>
          </a:p>
        </p:txBody>
      </p:sp>
      <p:cxnSp>
        <p:nvCxnSpPr>
          <p:cNvPr id="9" name="Straight Connector 8">
            <a:extLst>
              <a:ext uri="{FF2B5EF4-FFF2-40B4-BE49-F238E27FC236}">
                <a16:creationId xmlns:a16="http://schemas.microsoft.com/office/drawing/2014/main" id="{A59BAA43-E9A9-9E40-AB36-258595222928}"/>
              </a:ext>
            </a:extLst>
          </p:cNvPr>
          <p:cNvCxnSpPr>
            <a:cxnSpLocks/>
          </p:cNvCxnSpPr>
          <p:nvPr/>
        </p:nvCxnSpPr>
        <p:spPr>
          <a:xfrm>
            <a:off x="6896991" y="1883229"/>
            <a:ext cx="0" cy="47521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9466F56-101B-7045-B2CB-04E96BD99B84}"/>
              </a:ext>
            </a:extLst>
          </p:cNvPr>
          <p:cNvSpPr/>
          <p:nvPr/>
        </p:nvSpPr>
        <p:spPr>
          <a:xfrm>
            <a:off x="519827" y="2055813"/>
            <a:ext cx="6246733" cy="4170372"/>
          </a:xfrm>
          <a:prstGeom prst="rect">
            <a:avLst/>
          </a:prstGeom>
        </p:spPr>
        <p:txBody>
          <a:bodyPr wrap="square">
            <a:spAutoFit/>
          </a:bodyPr>
          <a:lstStyle/>
          <a:p>
            <a:pPr marL="285750" lvl="0" indent="-285750">
              <a:spcBef>
                <a:spcPts val="1000"/>
              </a:spcBef>
              <a:buFont typeface="Arial" panose="020B0604020202020204" pitchFamily="34" charset="0"/>
              <a:buChar char="•"/>
            </a:pPr>
            <a:r>
              <a:rPr lang="en-US" sz="2400" b="1" dirty="0">
                <a:solidFill>
                  <a:prstClr val="black"/>
                </a:solidFill>
                <a:cs typeface="Arial" panose="020B0604020202020204" pitchFamily="34" charset="0"/>
              </a:rPr>
              <a:t>Board Chair </a:t>
            </a:r>
            <a:r>
              <a:rPr lang="en-US" sz="2400" dirty="0">
                <a:solidFill>
                  <a:prstClr val="black"/>
                </a:solidFill>
                <a:cs typeface="Arial" panose="020B0604020202020204" pitchFamily="34" charset="0"/>
              </a:rPr>
              <a:t>will appoint Committees and Technical Advisory Groups</a:t>
            </a:r>
          </a:p>
          <a:p>
            <a:pPr marL="285750" indent="-285750">
              <a:spcBef>
                <a:spcPts val="1000"/>
              </a:spcBef>
              <a:buFont typeface="Arial" panose="020B0604020202020204" pitchFamily="34" charset="0"/>
              <a:buChar char="•"/>
            </a:pPr>
            <a:r>
              <a:rPr lang="en-US" sz="2400" b="1" dirty="0">
                <a:solidFill>
                  <a:prstClr val="black"/>
                </a:solidFill>
                <a:cs typeface="Arial" panose="020B0604020202020204" pitchFamily="34" charset="0"/>
              </a:rPr>
              <a:t>Committees</a:t>
            </a:r>
            <a:r>
              <a:rPr lang="en-US" sz="2400" dirty="0">
                <a:solidFill>
                  <a:prstClr val="black"/>
                </a:solidFill>
                <a:cs typeface="Arial" panose="020B0604020202020204" pitchFamily="34" charset="0"/>
              </a:rPr>
              <a:t> will meet at least once in between Board meetings. </a:t>
            </a:r>
            <a:r>
              <a:rPr lang="en-US" sz="2400" b="1" dirty="0">
                <a:solidFill>
                  <a:prstClr val="black"/>
                </a:solidFill>
                <a:cs typeface="Arial" panose="020B0604020202020204" pitchFamily="34" charset="0"/>
              </a:rPr>
              <a:t>Technical Advisory Groups</a:t>
            </a:r>
            <a:r>
              <a:rPr lang="en-US" sz="2400" dirty="0">
                <a:solidFill>
                  <a:prstClr val="black"/>
                </a:solidFill>
                <a:cs typeface="Arial" panose="020B0604020202020204" pitchFamily="34" charset="0"/>
              </a:rPr>
              <a:t> will meet as needed</a:t>
            </a:r>
          </a:p>
          <a:p>
            <a:pPr marL="742950" lvl="1" indent="-285750">
              <a:spcBef>
                <a:spcPts val="1000"/>
              </a:spcBef>
              <a:buFont typeface="Arial" panose="020B0604020202020204" pitchFamily="34" charset="0"/>
              <a:buChar char="•"/>
            </a:pPr>
            <a:r>
              <a:rPr lang="en-US" sz="2400" dirty="0">
                <a:solidFill>
                  <a:prstClr val="black"/>
                </a:solidFill>
                <a:cs typeface="Arial" panose="020B0604020202020204" pitchFamily="34" charset="0"/>
              </a:rPr>
              <a:t>Will report to the Full Board at the subsequent meeting</a:t>
            </a:r>
          </a:p>
          <a:p>
            <a:pPr marL="742950" lvl="1" indent="-285750">
              <a:spcBef>
                <a:spcPts val="1000"/>
              </a:spcBef>
              <a:buFont typeface="Arial" panose="020B0604020202020204" pitchFamily="34" charset="0"/>
              <a:buChar char="•"/>
            </a:pPr>
            <a:r>
              <a:rPr lang="en-US" sz="2400" dirty="0">
                <a:solidFill>
                  <a:prstClr val="black"/>
                </a:solidFill>
                <a:cs typeface="Arial" panose="020B0604020202020204" pitchFamily="34" charset="0"/>
              </a:rPr>
              <a:t>Once committees/T.A. Groups are created, milestones and deliverables will be established</a:t>
            </a:r>
          </a:p>
        </p:txBody>
      </p:sp>
      <p:graphicFrame>
        <p:nvGraphicFramePr>
          <p:cNvPr id="8" name="Diagram 7">
            <a:extLst>
              <a:ext uri="{FF2B5EF4-FFF2-40B4-BE49-F238E27FC236}">
                <a16:creationId xmlns:a16="http://schemas.microsoft.com/office/drawing/2014/main" id="{9FB1830A-0899-FE42-93BE-B38E3569302A}"/>
              </a:ext>
            </a:extLst>
          </p:cNvPr>
          <p:cNvGraphicFramePr/>
          <p:nvPr>
            <p:extLst>
              <p:ext uri="{D42A27DB-BD31-4B8C-83A1-F6EECF244321}">
                <p14:modId xmlns:p14="http://schemas.microsoft.com/office/powerpoint/2010/main" val="2742953736"/>
              </p:ext>
            </p:extLst>
          </p:nvPr>
        </p:nvGraphicFramePr>
        <p:xfrm>
          <a:off x="5684520" y="1614488"/>
          <a:ext cx="7806136" cy="516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Connections">
            <a:extLst>
              <a:ext uri="{FF2B5EF4-FFF2-40B4-BE49-F238E27FC236}">
                <a16:creationId xmlns:a16="http://schemas.microsoft.com/office/drawing/2014/main" id="{335E512E-9CB7-6D45-9B9B-2FF7B78457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83461" y="243074"/>
            <a:ext cx="1473956" cy="1473956"/>
          </a:xfrm>
          <a:prstGeom prst="rect">
            <a:avLst/>
          </a:prstGeom>
        </p:spPr>
      </p:pic>
    </p:spTree>
    <p:extLst>
      <p:ext uri="{BB962C8B-B14F-4D97-AF65-F5344CB8AC3E}">
        <p14:creationId xmlns:p14="http://schemas.microsoft.com/office/powerpoint/2010/main" val="196181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479</Words>
  <Application>Microsoft Office PowerPoint</Application>
  <PresentationFormat>Widescreen</PresentationFormat>
  <Paragraphs>51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System Font Regular</vt:lpstr>
      <vt:lpstr>Office Theme</vt:lpstr>
      <vt:lpstr>PowerPoint Presentation</vt:lpstr>
      <vt:lpstr>Agenda</vt:lpstr>
      <vt:lpstr>Committees and Working Groups </vt:lpstr>
      <vt:lpstr>Committees and Working Groups </vt:lpstr>
      <vt:lpstr>PowerPoint Presentation</vt:lpstr>
      <vt:lpstr>PowerPoint Presentation</vt:lpstr>
      <vt:lpstr>Next Steps: Committees</vt:lpstr>
      <vt:lpstr>Next Steps: Sample Cycle for Board,  Committees, Technical Advisory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DIT – Culture Work</dc:title>
  <dc:creator>Richelle Grogg</dc:creator>
  <cp:lastModifiedBy>Johnson, Anne L</cp:lastModifiedBy>
  <cp:revision>42</cp:revision>
  <cp:lastPrinted>2020-11-17T14:49:36Z</cp:lastPrinted>
  <dcterms:created xsi:type="dcterms:W3CDTF">2020-02-06T21:10:27Z</dcterms:created>
  <dcterms:modified xsi:type="dcterms:W3CDTF">2021-10-05T19:15:16Z</dcterms:modified>
</cp:coreProperties>
</file>