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146849273" r:id="rId6"/>
    <p:sldId id="275" r:id="rId7"/>
    <p:sldId id="2146849280" r:id="rId8"/>
    <p:sldId id="2146849283" r:id="rId9"/>
    <p:sldId id="2146849275" r:id="rId10"/>
    <p:sldId id="2146849276" r:id="rId11"/>
    <p:sldId id="2146849277" r:id="rId12"/>
    <p:sldId id="2146849278" r:id="rId13"/>
    <p:sldId id="2146849281" r:id="rId14"/>
    <p:sldId id="2146849282" r:id="rId15"/>
    <p:sldId id="2146849257" r:id="rId16"/>
    <p:sldId id="2146849258" r:id="rId17"/>
    <p:sldId id="2146849260" r:id="rId18"/>
    <p:sldId id="2146849267" r:id="rId19"/>
    <p:sldId id="2146849262" r:id="rId20"/>
    <p:sldId id="2146849264" r:id="rId21"/>
    <p:sldId id="2146849265" r:id="rId22"/>
    <p:sldId id="2146849266" r:id="rId23"/>
    <p:sldId id="2146849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70A710-7627-F8B0-D185-69C1A51EB899}" name="Bard, Jim" initials="BJ" userId="S::james.w.bard@accenture.com::637f2554-f161-4064-814a-e66d9777008e" providerId="AD"/>
  <p188:author id="{81B3DECD-912E-3551-F410-BBF296EC763A}" name="Jennings, Kendall" initials="" userId="S::kendall.jennings@accenture.com::fcd139d0-7a6e-4887-b310-b8ce3884dfc6" providerId="AD"/>
  <p188:author id="{705973EC-F3A0-FA5F-16D7-0AF6A90489F8}" name="Pacyna, Andrea T" initials="PAT" userId="S::andrea.pacyna@nc.gov::7f8faf62-052f-480e-aec9-ebdd446e6b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E4C"/>
    <a:srgbClr val="55A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4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BC600-6860-C845-BA4A-CB7C91765E3A}" type="datetimeFigureOut">
              <a:rPr lang="en-US" smtClean="0"/>
              <a:t>10/20/2023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25CF1B-10CF-FD4E-8A2A-E6A7E97D2E29}" type="slidenum">
              <a:rPr lang="en-US" smtClean="0"/>
              <a:t>‹#›</a:t>
            </a:fld>
            <a:endParaRPr lang="en-US" dirty="0"/>
          </a:p>
        </p:txBody>
      </p:sp>
    </p:spTree>
    <p:extLst>
      <p:ext uri="{BB962C8B-B14F-4D97-AF65-F5344CB8AC3E}">
        <p14:creationId xmlns:p14="http://schemas.microsoft.com/office/powerpoint/2010/main" val="183904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12155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0606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6027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7326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2451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17272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6324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7914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238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34682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56399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99382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120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9170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35">
              <a:defRPr/>
            </a:pPr>
            <a:endParaRPr lang="en-US" dirty="0"/>
          </a:p>
        </p:txBody>
      </p:sp>
      <p:sp>
        <p:nvSpPr>
          <p:cNvPr id="4" name="Slide Number Placeholder 3"/>
          <p:cNvSpPr>
            <a:spLocks noGrp="1"/>
          </p:cNvSpPr>
          <p:nvPr>
            <p:ph type="sldNum" sz="quarter" idx="10"/>
          </p:nvPr>
        </p:nvSpPr>
        <p:spPr/>
        <p:txBody>
          <a:bodyPr/>
          <a:lstStyle/>
          <a:p>
            <a:pPr defTabSz="931735">
              <a:defRPr/>
            </a:pPr>
            <a:fld id="{BF62C674-39C8-4011-9723-FD6A3DE55089}" type="slidenum">
              <a:rPr lang="en-US">
                <a:solidFill>
                  <a:prstClr val="black"/>
                </a:solidFill>
                <a:latin typeface="Calibri" panose="020F0502020204030204"/>
              </a:rPr>
              <a:pPr defTabSz="931735">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215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CF2F-CF42-7741-B4D5-51333D9D0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5934AF-EB0E-C240-A878-B04F5070A1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8DDAE6-C268-9149-84DF-28294422A3D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FC2E231-E162-584C-A58B-64914843B2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F709F1-7598-4242-89FE-1D85E82BB6C3}"/>
              </a:ext>
            </a:extLst>
          </p:cNvPr>
          <p:cNvSpPr>
            <a:spLocks noGrp="1"/>
          </p:cNvSpPr>
          <p:nvPr>
            <p:ph type="sldNum" sz="quarter" idx="12"/>
          </p:nvPr>
        </p:nvSpPr>
        <p:spPr>
          <a:xfrm>
            <a:off x="9296400" y="6350000"/>
            <a:ext cx="2743200" cy="365125"/>
          </a:xfrm>
        </p:spPr>
        <p:txBody>
          <a:bodyPr/>
          <a:lstStyle>
            <a:lvl1pPr>
              <a:defRPr>
                <a:solidFill>
                  <a:schemeClr val="tx1"/>
                </a:solidFill>
              </a:defRPr>
            </a:lvl1pPr>
          </a:lstStyle>
          <a:p>
            <a:fld id="{A572533D-9982-974D-8F32-334D815B8173}" type="slidenum">
              <a:rPr lang="en-US" smtClean="0"/>
              <a:pPr/>
              <a:t>‹#›</a:t>
            </a:fld>
            <a:endParaRPr lang="en-US" dirty="0"/>
          </a:p>
        </p:txBody>
      </p:sp>
      <p:sp>
        <p:nvSpPr>
          <p:cNvPr id="8" name="Picture Placeholder 7">
            <a:extLst>
              <a:ext uri="{FF2B5EF4-FFF2-40B4-BE49-F238E27FC236}">
                <a16:creationId xmlns:a16="http://schemas.microsoft.com/office/drawing/2014/main" id="{CED5BAE7-FAAA-CB44-8587-5DD0BEB372CA}"/>
              </a:ext>
            </a:extLst>
          </p:cNvPr>
          <p:cNvSpPr>
            <a:spLocks noGrp="1"/>
          </p:cNvSpPr>
          <p:nvPr>
            <p:ph type="pic" sz="quarter" idx="13"/>
          </p:nvPr>
        </p:nvSpPr>
        <p:spPr>
          <a:xfrm>
            <a:off x="3581400" y="766763"/>
            <a:ext cx="5426075" cy="3459162"/>
          </a:xfrm>
        </p:spPr>
        <p:txBody>
          <a:bodyPr/>
          <a:lstStyle/>
          <a:p>
            <a:r>
              <a:rPr lang="en-US" dirty="0"/>
              <a:t>Click icon to add picture</a:t>
            </a:r>
          </a:p>
        </p:txBody>
      </p:sp>
    </p:spTree>
    <p:extLst>
      <p:ext uri="{BB962C8B-B14F-4D97-AF65-F5344CB8AC3E}">
        <p14:creationId xmlns:p14="http://schemas.microsoft.com/office/powerpoint/2010/main" val="76878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7179F-4720-C645-8916-ABFF00F1B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DB4D1-CCD5-7643-B9B5-48401CE68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DF5551A-ABF9-7F44-96A7-B0B0D6546F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C4AE70-9BBC-EF4B-AE27-2471EA76347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07124ED-8752-BF41-8FA0-B2328B0550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93BE46-B697-724F-865A-5A82BFD428E2}"/>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1891343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5D25A-E674-C74F-9FF4-30F75AE067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2409BF-6462-514F-942F-C78F80F62E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83195A-465D-B645-B202-3B181F236E6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AD43C47-2C51-0E43-ACBC-A59DA734E8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7D3F89-C082-C74B-B7BF-72C564B76E83}"/>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2209479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57A61-7AFB-0F4C-85CA-FA1ECCD90C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4D0B0C-043C-B448-A6B3-80CEC11510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55440-C717-4546-A752-E94D7D01F19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23917F0-692A-614E-96F1-00C813E40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FAD4BDE-50A1-8344-8124-44D5EA1766CF}"/>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342373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BBFD8B02-5ABB-4440-8134-FB99935F278B}"/>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cxnSp>
        <p:nvCxnSpPr>
          <p:cNvPr id="7" name="Straight Arrow Connector 6">
            <a:extLst>
              <a:ext uri="{FF2B5EF4-FFF2-40B4-BE49-F238E27FC236}">
                <a16:creationId xmlns:a16="http://schemas.microsoft.com/office/drawing/2014/main" id="{88837183-B8A1-4AFA-BDD9-6D8D203312AE}"/>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5" name="Slide Number Placeholder 5">
            <a:extLst>
              <a:ext uri="{FF2B5EF4-FFF2-40B4-BE49-F238E27FC236}">
                <a16:creationId xmlns:a16="http://schemas.microsoft.com/office/drawing/2014/main" id="{9A33B1E1-7623-493F-9442-FCA3C8889C05}"/>
              </a:ext>
            </a:extLst>
          </p:cNvPr>
          <p:cNvSpPr>
            <a:spLocks noGrp="1"/>
          </p:cNvSpPr>
          <p:nvPr>
            <p:ph type="sldNum" sz="quarter" idx="12"/>
          </p:nvPr>
        </p:nvSpPr>
        <p:spPr>
          <a:xfrm>
            <a:off x="9296400" y="6350000"/>
            <a:ext cx="2743200" cy="365125"/>
          </a:xfrm>
        </p:spPr>
        <p:txBody>
          <a:bodyPr/>
          <a:lstStyle>
            <a:lvl1pPr>
              <a:defRPr>
                <a:solidFill>
                  <a:schemeClr val="tx1"/>
                </a:solidFill>
              </a:defRPr>
            </a:lvl1pPr>
          </a:lstStyle>
          <a:p>
            <a:fld id="{A572533D-9982-974D-8F32-334D815B8173}" type="slidenum">
              <a:rPr lang="en-US" smtClean="0"/>
              <a:pPr/>
              <a:t>‹#›</a:t>
            </a:fld>
            <a:endParaRPr lang="en-US" dirty="0"/>
          </a:p>
        </p:txBody>
      </p:sp>
    </p:spTree>
    <p:extLst>
      <p:ext uri="{BB962C8B-B14F-4D97-AF65-F5344CB8AC3E}">
        <p14:creationId xmlns:p14="http://schemas.microsoft.com/office/powerpoint/2010/main" val="108800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60FF-204A-C144-AA2E-F246C91ECE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07703D-B882-E741-921C-0746C0D9F12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1DA1C9E3-A0B0-484B-AE0A-102AC55EA4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B94961-9706-0F44-BD0C-CF271B945103}"/>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57958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A31A-8577-B749-92DB-BEB95F66F1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E36C09-5923-864E-A781-00F81B05E9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45B7E-4581-1541-A203-6D55B436A1B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A103147-8AFB-6B49-85A1-6F3DC44570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BB2B48-8C84-514A-AE84-0B8A9ED62719}"/>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294055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5889-819E-B948-B6D4-A13B2BC66D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C2BCC3-0DAB-0847-9680-AF4A19021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C83401-5314-3A4D-B08A-A8FDC9F0F0E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CCFC40C-3282-F146-AC85-8DFE83721A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C15FE4-9ECC-5448-9187-D4400381C4D1}"/>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172239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A5019-A5E2-4041-BD42-0469D7657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46F9B-318F-BE4B-AC2F-7B96754CE7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59A90F-A6F7-9841-BB13-F40AB26FAE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4F3BD6-2C45-AE4E-B6AB-F5ADCCE2308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B2E8BA7-BEC6-184D-B46F-CBCDDB5FE1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B69BCF-1BA1-264B-8D81-57B21DFD60CD}"/>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1944958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32FC-8CFF-A947-A79B-5127821795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420774-4216-E948-93C4-F355EBFFE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92B4F6-E048-484E-8E87-02DB53867A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EBAA15-6106-1349-8DB3-394C55B4CC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D21263-6B5A-004C-825F-56A3FD641C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5FE2FB-5A89-414B-A9F5-84623BF8780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1363331-D8CC-C44D-8499-BF49EDC5ADA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DE1EEC-307B-3042-BE8D-02163C9A7338}"/>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418613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21EC-5669-7D4A-9195-AA5534C37C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CF7E60-5564-874D-881E-5A12A0536D2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EB3B2A5-7D50-3446-B0E3-48041CB40DB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403DF02-5684-E94C-A485-C1E6ECBB812E}"/>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372671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DA33E-CF6A-1743-BD3D-DB743296E46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0A2251E4-EFA1-0442-9B20-806E97E3520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A702C3-20A9-5F4B-9941-D9DD2B0BE859}"/>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3081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D9A7-5ECC-664F-8AAB-6F5792412D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8DD05A-5776-684E-8211-1BAFF3C72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FE68C4-F80D-2A48-95E5-BEAC74AC3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EFE52-4999-DF4F-B27B-E43CC70BF206}"/>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74CD351-B6E1-A846-94AD-B2558AACF3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7E8DC4-2207-314A-ADB7-74B68E22D596}"/>
              </a:ext>
            </a:extLst>
          </p:cNvPr>
          <p:cNvSpPr>
            <a:spLocks noGrp="1"/>
          </p:cNvSpPr>
          <p:nvPr>
            <p:ph type="sldNum" sz="quarter" idx="12"/>
          </p:nvPr>
        </p:nvSpPr>
        <p:spPr/>
        <p:txBody>
          <a:bodyPr/>
          <a:lstStyle/>
          <a:p>
            <a:fld id="{A572533D-9982-974D-8F32-334D815B8173}" type="slidenum">
              <a:rPr lang="en-US" smtClean="0"/>
              <a:t>‹#›</a:t>
            </a:fld>
            <a:endParaRPr lang="en-US" dirty="0"/>
          </a:p>
        </p:txBody>
      </p:sp>
    </p:spTree>
    <p:extLst>
      <p:ext uri="{BB962C8B-B14F-4D97-AF65-F5344CB8AC3E}">
        <p14:creationId xmlns:p14="http://schemas.microsoft.com/office/powerpoint/2010/main" val="71230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07AB1-CE03-9645-8DD0-0880FB446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E03E3-1C89-D148-A18B-CD3FE84B4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6E5FC-1675-744C-A93F-5C33CF880B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23677D2-5ADC-A54B-A6FB-D194E1291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54EDDF3-0886-394F-A3AA-5C5EAA739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2533D-9982-974D-8F32-334D815B8173}" type="slidenum">
              <a:rPr lang="en-US" smtClean="0"/>
              <a:t>‹#›</a:t>
            </a:fld>
            <a:endParaRPr lang="en-US" dirty="0"/>
          </a:p>
        </p:txBody>
      </p:sp>
    </p:spTree>
    <p:extLst>
      <p:ext uri="{BB962C8B-B14F-4D97-AF65-F5344CB8AC3E}">
        <p14:creationId xmlns:p14="http://schemas.microsoft.com/office/powerpoint/2010/main" val="33266737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8.xml"/><Relationship Id="rId7" Type="http://schemas.openxmlformats.org/officeDocument/2006/relationships/image" Target="../media/image7.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oleObject" Target="../embeddings/oleObject3.bin"/><Relationship Id="rId5" Type="http://schemas.openxmlformats.org/officeDocument/2006/relationships/notesSlide" Target="../notesSlides/notesSlide6.xml"/><Relationship Id="rId10" Type="http://schemas.openxmlformats.org/officeDocument/2006/relationships/hyperlink" Target="https://it.nc.gov/resources/statewide-it-procurement/statewide-it-contracts" TargetMode="Externa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1.xml"/><Relationship Id="rId7" Type="http://schemas.openxmlformats.org/officeDocument/2006/relationships/image" Target="../media/image7.emf"/><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oleObject" Target="../embeddings/oleObject3.bin"/><Relationship Id="rId5" Type="http://schemas.openxmlformats.org/officeDocument/2006/relationships/notesSlide" Target="../notesSlides/notesSlide7.xm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4.xml"/><Relationship Id="rId7" Type="http://schemas.openxmlformats.org/officeDocument/2006/relationships/image" Target="../media/image7.emf"/><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oleObject" Target="../embeddings/oleObject4.bin"/><Relationship Id="rId5" Type="http://schemas.openxmlformats.org/officeDocument/2006/relationships/notesSlide" Target="../notesSlides/notesSlide8.xm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27.xml"/><Relationship Id="rId7" Type="http://schemas.openxmlformats.org/officeDocument/2006/relationships/image" Target="../media/image2.sv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png"/><Relationship Id="rId5" Type="http://schemas.openxmlformats.org/officeDocument/2006/relationships/notesSlide" Target="../notesSlides/notesSlide9.xml"/><Relationship Id="rId4" Type="http://schemas.openxmlformats.org/officeDocument/2006/relationships/slideLayout" Target="../slideLayouts/slideLayout13.xml"/><Relationship Id="rId9" Type="http://schemas.openxmlformats.org/officeDocument/2006/relationships/image" Target="../media/image7.emf"/></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0.xml"/><Relationship Id="rId7" Type="http://schemas.openxmlformats.org/officeDocument/2006/relationships/image" Target="../media/image7.emf"/><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oleObject" Target="../embeddings/oleObject5.bin"/><Relationship Id="rId5" Type="http://schemas.openxmlformats.org/officeDocument/2006/relationships/notesSlide" Target="../notesSlides/notesSlide10.xm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3.xml"/><Relationship Id="rId7" Type="http://schemas.openxmlformats.org/officeDocument/2006/relationships/image" Target="../media/image7.emf"/><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oleObject" Target="../embeddings/oleObject5.bin"/><Relationship Id="rId5" Type="http://schemas.openxmlformats.org/officeDocument/2006/relationships/notesSlide" Target="../notesSlides/notesSlide11.xm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7.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5.bin"/><Relationship Id="rId5" Type="http://schemas.openxmlformats.org/officeDocument/2006/relationships/notesSlide" Target="../notesSlides/notesSlide12.xml"/><Relationship Id="rId4"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9.xml"/><Relationship Id="rId7" Type="http://schemas.openxmlformats.org/officeDocument/2006/relationships/image" Target="../media/image7.emf"/><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oleObject" Target="../embeddings/oleObject5.bin"/><Relationship Id="rId5" Type="http://schemas.openxmlformats.org/officeDocument/2006/relationships/notesSlide" Target="../notesSlides/notesSlide13.xm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2.xml"/><Relationship Id="rId7" Type="http://schemas.openxmlformats.org/officeDocument/2006/relationships/image" Target="../media/image7.emf"/><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oleObject" Target="../embeddings/oleObject5.bin"/><Relationship Id="rId5" Type="http://schemas.openxmlformats.org/officeDocument/2006/relationships/notesSlide" Target="../notesSlides/notesSlide14.xm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5.xml"/><Relationship Id="rId7" Type="http://schemas.openxmlformats.org/officeDocument/2006/relationships/image" Target="../media/image7.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5.bin"/><Relationship Id="rId5" Type="http://schemas.openxmlformats.org/officeDocument/2006/relationships/notesSlide" Target="../notesSlides/notesSlide15.xm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it.nc.gov/media/3402/open" TargetMode="External"/><Relationship Id="rId7" Type="http://schemas.openxmlformats.org/officeDocument/2006/relationships/image" Target="../media/image2.svg"/><Relationship Id="rId2" Type="http://schemas.openxmlformats.org/officeDocument/2006/relationships/hyperlink" Target="https://it.nc.gov/resources/statewide-it-procurement/it-procurement-training"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hyperlink" Target="mailto:ephelpdesk@its.n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hyperlink" Target="https://outlook.office365.com/owa/calendar/ITProcurementPlanningMeetingCalendar@ncconnect.onmicrosoft.com/bookings/s/MLyyGgyhbEKLPm5PNvVgdA2" TargetMode="External"/><Relationship Id="rId3" Type="http://schemas.openxmlformats.org/officeDocument/2006/relationships/tags" Target="../tags/tag3.xml"/><Relationship Id="rId7" Type="http://schemas.openxmlformats.org/officeDocument/2006/relationships/image" Target="../media/image7.em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oleObject" Target="../embeddings/oleObject1.bin"/><Relationship Id="rId5" Type="http://schemas.openxmlformats.org/officeDocument/2006/relationships/notesSlide" Target="../notesSlides/notesSlide1.xml"/><Relationship Id="rId10" Type="http://schemas.openxmlformats.org/officeDocument/2006/relationships/image" Target="../media/image2.svg"/><Relationship Id="rId4" Type="http://schemas.openxmlformats.org/officeDocument/2006/relationships/slideLayout" Target="../slideLayouts/slideLayout13.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6.xml"/><Relationship Id="rId7" Type="http://schemas.openxmlformats.org/officeDocument/2006/relationships/image" Target="../media/image7.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notesSlide" Target="../notesSlides/notesSlide2.xm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9.xml"/><Relationship Id="rId7" Type="http://schemas.openxmlformats.org/officeDocument/2006/relationships/image" Target="../media/image7.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oleObject" Target="../embeddings/oleObject2.bin"/><Relationship Id="rId5" Type="http://schemas.openxmlformats.org/officeDocument/2006/relationships/notesSlide" Target="../notesSlides/notesSlide3.xml"/><Relationship Id="rId10" Type="http://schemas.openxmlformats.org/officeDocument/2006/relationships/hyperlink" Target="https://ncconnect.sharepoint.com/:w:/r/sites/ITProcurementSupport/_layouts/15/Doc.aspx?sourcedoc=%7BF44995B7-DA2D-47B7-845E-9E083A76A783%7D&amp;file=IT%20Procurement%20Process%20Playbook_Training%20Guide.docx&amp;action=default&amp;mobileredirect=true&amp;cid=9bc04ab0-2dfc-4389-941e-3d44c0bc75fa" TargetMode="Externa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2.xml"/><Relationship Id="rId7" Type="http://schemas.openxmlformats.org/officeDocument/2006/relationships/image" Target="../media/image7.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2.bin"/><Relationship Id="rId5" Type="http://schemas.openxmlformats.org/officeDocument/2006/relationships/notesSlide" Target="../notesSlides/notesSlide4.xml"/><Relationship Id="rId10" Type="http://schemas.openxmlformats.org/officeDocument/2006/relationships/hyperlink" Target="https://ncconnect.sharepoint.com/:w:/r/sites/ITProcurementSupport/_layouts/15/Doc.aspx?sourcedoc=%7BF44995B7-DA2D-47B7-845E-9E083A76A783%7D&amp;file=IT%20Procurement%20Process%20Playbook_Training%20Guide.docx&amp;action=default&amp;mobileredirect=true&amp;cid=9bc04ab0-2dfc-4389-941e-3d44c0bc75fa" TargetMode="External"/><Relationship Id="rId4" Type="http://schemas.openxmlformats.org/officeDocument/2006/relationships/slideLayout" Target="../slideLayouts/slideLayout13.xml"/><Relationship Id="rId9"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5.xml"/><Relationship Id="rId7" Type="http://schemas.openxmlformats.org/officeDocument/2006/relationships/oleObject" Target="../embeddings/oleObject2.bin"/><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notesSlide" Target="../notesSlides/notesSlide5.xml"/><Relationship Id="rId10" Type="http://schemas.openxmlformats.org/officeDocument/2006/relationships/image" Target="../media/image2.svg"/><Relationship Id="rId4" Type="http://schemas.openxmlformats.org/officeDocument/2006/relationships/slideLayout" Target="../slideLayouts/slideLayout13.xml"/><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20DEB2-D668-9841-A05A-35284348E145}"/>
              </a:ext>
            </a:extLst>
          </p:cNvPr>
          <p:cNvSpPr txBox="1"/>
          <p:nvPr/>
        </p:nvSpPr>
        <p:spPr>
          <a:xfrm>
            <a:off x="132995" y="2330623"/>
            <a:ext cx="4075043" cy="830997"/>
          </a:xfrm>
          <a:prstGeom prst="rect">
            <a:avLst/>
          </a:prstGeom>
          <a:noFill/>
        </p:spPr>
        <p:txBody>
          <a:bodyPr wrap="square" rtlCol="0">
            <a:spAutoFit/>
          </a:bodyPr>
          <a:lstStyle/>
          <a:p>
            <a:r>
              <a:rPr lang="en-US" sz="2400" dirty="0">
                <a:solidFill>
                  <a:srgbClr val="172E4C"/>
                </a:solidFill>
                <a:latin typeface="Avenir Next LT Pro" panose="020B0504020202020204" pitchFamily="34" charset="77"/>
              </a:rPr>
              <a:t>NC Department of Information Technology</a:t>
            </a:r>
          </a:p>
        </p:txBody>
      </p:sp>
      <p:sp>
        <p:nvSpPr>
          <p:cNvPr id="11" name="TextBox 10">
            <a:extLst>
              <a:ext uri="{FF2B5EF4-FFF2-40B4-BE49-F238E27FC236}">
                <a16:creationId xmlns:a16="http://schemas.microsoft.com/office/drawing/2014/main" id="{723EACD4-949F-4F46-B2BC-44F62797FD35}"/>
              </a:ext>
            </a:extLst>
          </p:cNvPr>
          <p:cNvSpPr txBox="1"/>
          <p:nvPr/>
        </p:nvSpPr>
        <p:spPr>
          <a:xfrm>
            <a:off x="147508" y="3244334"/>
            <a:ext cx="3975652" cy="646331"/>
          </a:xfrm>
          <a:prstGeom prst="rect">
            <a:avLst/>
          </a:prstGeom>
          <a:noFill/>
        </p:spPr>
        <p:txBody>
          <a:bodyPr wrap="square" lIns="91440" tIns="45720" rIns="91440" bIns="45720" rtlCol="0" anchor="t">
            <a:spAutoFit/>
          </a:bodyPr>
          <a:lstStyle/>
          <a:p>
            <a:r>
              <a:rPr lang="en-US" b="1" dirty="0">
                <a:solidFill>
                  <a:srgbClr val="172E4C"/>
                </a:solidFill>
                <a:latin typeface="Avenir Next LT Pro Light"/>
              </a:rPr>
              <a:t>AB101/AP101/RV101: IT Procurement Process Overview</a:t>
            </a:r>
          </a:p>
        </p:txBody>
      </p:sp>
      <p:pic>
        <p:nvPicPr>
          <p:cNvPr id="5" name="Graphic 4">
            <a:extLst>
              <a:ext uri="{FF2B5EF4-FFF2-40B4-BE49-F238E27FC236}">
                <a16:creationId xmlns:a16="http://schemas.microsoft.com/office/drawing/2014/main" id="{AF6CB2EE-0E09-6C4F-98D5-637FA421D6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793" y="6396482"/>
            <a:ext cx="2173357" cy="355084"/>
          </a:xfrm>
          <a:prstGeom prst="rect">
            <a:avLst/>
          </a:prstGeom>
        </p:spPr>
      </p:pic>
      <p:sp>
        <p:nvSpPr>
          <p:cNvPr id="4" name="TextBox 3">
            <a:extLst>
              <a:ext uri="{FF2B5EF4-FFF2-40B4-BE49-F238E27FC236}">
                <a16:creationId xmlns:a16="http://schemas.microsoft.com/office/drawing/2014/main" id="{5ADFFC09-EDDC-80D3-3320-67EF8917A272}"/>
              </a:ext>
            </a:extLst>
          </p:cNvPr>
          <p:cNvSpPr txBox="1"/>
          <p:nvPr/>
        </p:nvSpPr>
        <p:spPr>
          <a:xfrm>
            <a:off x="132994" y="6027150"/>
            <a:ext cx="3016605" cy="307777"/>
          </a:xfrm>
          <a:prstGeom prst="rect">
            <a:avLst/>
          </a:prstGeom>
          <a:noFill/>
        </p:spPr>
        <p:txBody>
          <a:bodyPr wrap="square" lIns="91440" tIns="45720" rIns="91440" bIns="45720" rtlCol="0" anchor="t">
            <a:spAutoFit/>
          </a:bodyPr>
          <a:lstStyle/>
          <a:p>
            <a:r>
              <a:rPr lang="en-US" sz="1400">
                <a:solidFill>
                  <a:srgbClr val="172E4C"/>
                </a:solidFill>
                <a:latin typeface="Avenir Next LT Pro Light"/>
              </a:rPr>
              <a:t>Revised October 2023</a:t>
            </a:r>
          </a:p>
        </p:txBody>
      </p:sp>
      <p:sp>
        <p:nvSpPr>
          <p:cNvPr id="2" name="Slide Number Placeholder 1">
            <a:extLst>
              <a:ext uri="{FF2B5EF4-FFF2-40B4-BE49-F238E27FC236}">
                <a16:creationId xmlns:a16="http://schemas.microsoft.com/office/drawing/2014/main" id="{0025D397-DFEE-3CB6-5B4C-2D6558C98DD0}"/>
              </a:ext>
            </a:extLst>
          </p:cNvPr>
          <p:cNvSpPr>
            <a:spLocks noGrp="1"/>
          </p:cNvSpPr>
          <p:nvPr>
            <p:ph type="sldNum" sz="quarter" idx="12"/>
          </p:nvPr>
        </p:nvSpPr>
        <p:spPr/>
        <p:txBody>
          <a:bodyPr/>
          <a:lstStyle/>
          <a:p>
            <a:fld id="{A572533D-9982-974D-8F32-334D815B8173}" type="slidenum">
              <a:rPr lang="en-US" smtClean="0"/>
              <a:t>1</a:t>
            </a:fld>
            <a:endParaRPr lang="en-US" dirty="0"/>
          </a:p>
        </p:txBody>
      </p:sp>
      <p:pic>
        <p:nvPicPr>
          <p:cNvPr id="8" name="Picture 7" descr="A person standing in front of a group of people in a room&#10;&#10;Description automatically generated with medium confidence">
            <a:extLst>
              <a:ext uri="{FF2B5EF4-FFF2-40B4-BE49-F238E27FC236}">
                <a16:creationId xmlns:a16="http://schemas.microsoft.com/office/drawing/2014/main" id="{7BF7E3F6-2D30-1968-CF3A-CACD3A738137}"/>
              </a:ext>
            </a:extLst>
          </p:cNvPr>
          <p:cNvPicPr>
            <a:picLocks noChangeAspect="1"/>
          </p:cNvPicPr>
          <p:nvPr/>
        </p:nvPicPr>
        <p:blipFill rotWithShape="1">
          <a:blip r:embed="rId4"/>
          <a:srcRect l="12923" r="9042"/>
          <a:stretch/>
        </p:blipFill>
        <p:spPr>
          <a:xfrm>
            <a:off x="4164496" y="-1"/>
            <a:ext cx="8027504" cy="6858001"/>
          </a:xfrm>
          <a:prstGeom prst="rect">
            <a:avLst/>
          </a:prstGeom>
        </p:spPr>
      </p:pic>
    </p:spTree>
    <p:extLst>
      <p:ext uri="{BB962C8B-B14F-4D97-AF65-F5344CB8AC3E}">
        <p14:creationId xmlns:p14="http://schemas.microsoft.com/office/powerpoint/2010/main" val="1557829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6" name="Arrow: Pentagon 5">
            <a:extLst>
              <a:ext uri="{FF2B5EF4-FFF2-40B4-BE49-F238E27FC236}">
                <a16:creationId xmlns:a16="http://schemas.microsoft.com/office/drawing/2014/main" id="{6AA465BC-4EC1-41C8-9FFB-C3A22FA5CE56}"/>
              </a:ext>
            </a:extLst>
          </p:cNvPr>
          <p:cNvSpPr/>
          <p:nvPr/>
        </p:nvSpPr>
        <p:spPr>
          <a:xfrm>
            <a:off x="984788" y="780109"/>
            <a:ext cx="10489273" cy="365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01 – Identify and Validate Business Need</a:t>
            </a: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DF0F7EDA-B1ED-4DA4-9FDA-DC5D3C0A1246}"/>
              </a:ext>
            </a:extLst>
          </p:cNvPr>
          <p:cNvSpPr txBox="1"/>
          <p:nvPr/>
        </p:nvSpPr>
        <p:spPr>
          <a:xfrm>
            <a:off x="91548" y="1382256"/>
            <a:ext cx="1088019" cy="461665"/>
          </a:xfrm>
          <a:prstGeom prst="rect">
            <a:avLst/>
          </a:prstGeom>
          <a:noFill/>
        </p:spPr>
        <p:txBody>
          <a:bodyPr wrap="square" rtlCol="0">
            <a:spAutoFit/>
          </a:bodyPr>
          <a:lstStyle/>
          <a:p>
            <a:r>
              <a:rPr lang="en-US" sz="1200" dirty="0"/>
              <a:t>Agency Business</a:t>
            </a:r>
          </a:p>
        </p:txBody>
      </p:sp>
      <p:sp>
        <p:nvSpPr>
          <p:cNvPr id="29" name="TextBox 28">
            <a:extLst>
              <a:ext uri="{FF2B5EF4-FFF2-40B4-BE49-F238E27FC236}">
                <a16:creationId xmlns:a16="http://schemas.microsoft.com/office/drawing/2014/main" id="{FC15651A-E82C-4468-B883-7B6D8527F1A6}"/>
              </a:ext>
            </a:extLst>
          </p:cNvPr>
          <p:cNvSpPr txBox="1"/>
          <p:nvPr/>
        </p:nvSpPr>
        <p:spPr>
          <a:xfrm>
            <a:off x="91548" y="2777363"/>
            <a:ext cx="1088019" cy="461665"/>
          </a:xfrm>
          <a:prstGeom prst="rect">
            <a:avLst/>
          </a:prstGeom>
          <a:noFill/>
        </p:spPr>
        <p:txBody>
          <a:bodyPr wrap="square" rtlCol="0">
            <a:spAutoFit/>
          </a:bodyPr>
          <a:lstStyle/>
          <a:p>
            <a:r>
              <a:rPr lang="en-US" sz="1200" dirty="0"/>
              <a:t>Agency Budget</a:t>
            </a:r>
          </a:p>
        </p:txBody>
      </p:sp>
      <p:sp>
        <p:nvSpPr>
          <p:cNvPr id="32" name="TextBox 31">
            <a:extLst>
              <a:ext uri="{FF2B5EF4-FFF2-40B4-BE49-F238E27FC236}">
                <a16:creationId xmlns:a16="http://schemas.microsoft.com/office/drawing/2014/main" id="{D13C444A-138D-45CB-A0BC-9270F3736275}"/>
              </a:ext>
            </a:extLst>
          </p:cNvPr>
          <p:cNvSpPr txBox="1"/>
          <p:nvPr/>
        </p:nvSpPr>
        <p:spPr>
          <a:xfrm>
            <a:off x="91548" y="3731507"/>
            <a:ext cx="1088019" cy="461665"/>
          </a:xfrm>
          <a:prstGeom prst="rect">
            <a:avLst/>
          </a:prstGeom>
          <a:noFill/>
        </p:spPr>
        <p:txBody>
          <a:bodyPr wrap="square" rtlCol="0">
            <a:spAutoFit/>
          </a:bodyPr>
          <a:lstStyle/>
          <a:p>
            <a:r>
              <a:rPr lang="en-US" sz="1200" dirty="0"/>
              <a:t>Agency Procurement</a:t>
            </a:r>
          </a:p>
        </p:txBody>
      </p:sp>
      <p:sp>
        <p:nvSpPr>
          <p:cNvPr id="8" name="TextBox 7">
            <a:extLst>
              <a:ext uri="{FF2B5EF4-FFF2-40B4-BE49-F238E27FC236}">
                <a16:creationId xmlns:a16="http://schemas.microsoft.com/office/drawing/2014/main" id="{9817B96F-09C8-4C04-9DCC-5194DF25E3F8}"/>
              </a:ext>
            </a:extLst>
          </p:cNvPr>
          <p:cNvSpPr txBox="1"/>
          <p:nvPr/>
        </p:nvSpPr>
        <p:spPr>
          <a:xfrm>
            <a:off x="1683276" y="2150318"/>
            <a:ext cx="1017865" cy="536533"/>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Follow IT Project Management Process</a:t>
            </a:r>
          </a:p>
        </p:txBody>
      </p:sp>
      <p:cxnSp>
        <p:nvCxnSpPr>
          <p:cNvPr id="35" name="Straight Connector 34">
            <a:extLst>
              <a:ext uri="{FF2B5EF4-FFF2-40B4-BE49-F238E27FC236}">
                <a16:creationId xmlns:a16="http://schemas.microsoft.com/office/drawing/2014/main" id="{270B78BC-40B8-4C54-887F-EC94BDC9FC9D}"/>
              </a:ext>
            </a:extLst>
          </p:cNvPr>
          <p:cNvCxnSpPr>
            <a:cxnSpLocks/>
          </p:cNvCxnSpPr>
          <p:nvPr/>
        </p:nvCxnSpPr>
        <p:spPr>
          <a:xfrm>
            <a:off x="253934" y="2758137"/>
            <a:ext cx="11313037"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1" name="Flowchart: Decision 10">
            <a:extLst>
              <a:ext uri="{FF2B5EF4-FFF2-40B4-BE49-F238E27FC236}">
                <a16:creationId xmlns:a16="http://schemas.microsoft.com/office/drawing/2014/main" id="{8ECBA94E-4C0A-4662-8099-C91D2A955AEE}"/>
              </a:ext>
            </a:extLst>
          </p:cNvPr>
          <p:cNvSpPr/>
          <p:nvPr/>
        </p:nvSpPr>
        <p:spPr>
          <a:xfrm>
            <a:off x="1760218" y="1296641"/>
            <a:ext cx="877863" cy="687665"/>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IT Project?</a:t>
            </a:r>
          </a:p>
        </p:txBody>
      </p:sp>
      <p:sp>
        <p:nvSpPr>
          <p:cNvPr id="43" name="TextBox 42">
            <a:extLst>
              <a:ext uri="{FF2B5EF4-FFF2-40B4-BE49-F238E27FC236}">
                <a16:creationId xmlns:a16="http://schemas.microsoft.com/office/drawing/2014/main" id="{9F7365F1-81F2-485B-9FA7-9C42B82CD548}"/>
              </a:ext>
            </a:extLst>
          </p:cNvPr>
          <p:cNvSpPr txBox="1"/>
          <p:nvPr/>
        </p:nvSpPr>
        <p:spPr>
          <a:xfrm>
            <a:off x="8084354" y="4487333"/>
            <a:ext cx="1013382" cy="536533"/>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Create Sourcing Project in Sourcing Tool</a:t>
            </a:r>
          </a:p>
        </p:txBody>
      </p:sp>
      <p:sp>
        <p:nvSpPr>
          <p:cNvPr id="44" name="TextBox 43">
            <a:extLst>
              <a:ext uri="{FF2B5EF4-FFF2-40B4-BE49-F238E27FC236}">
                <a16:creationId xmlns:a16="http://schemas.microsoft.com/office/drawing/2014/main" id="{E7A383B8-C0F4-48E2-9460-8D0D99968525}"/>
              </a:ext>
            </a:extLst>
          </p:cNvPr>
          <p:cNvSpPr txBox="1"/>
          <p:nvPr/>
        </p:nvSpPr>
        <p:spPr>
          <a:xfrm>
            <a:off x="10267018" y="3347195"/>
            <a:ext cx="1125403" cy="697260"/>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Follow Agency Procedures for Informal Procurement</a:t>
            </a:r>
          </a:p>
        </p:txBody>
      </p:sp>
      <p:sp>
        <p:nvSpPr>
          <p:cNvPr id="45" name="TextBox 44">
            <a:extLst>
              <a:ext uri="{FF2B5EF4-FFF2-40B4-BE49-F238E27FC236}">
                <a16:creationId xmlns:a16="http://schemas.microsoft.com/office/drawing/2014/main" id="{D899D2D8-F6AC-4DCB-9A51-29B62EEE29B8}"/>
              </a:ext>
            </a:extLst>
          </p:cNvPr>
          <p:cNvSpPr txBox="1"/>
          <p:nvPr/>
        </p:nvSpPr>
        <p:spPr>
          <a:xfrm>
            <a:off x="6160097" y="4579435"/>
            <a:ext cx="1780835" cy="410908"/>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Follow Process to Purchase off a Contract in NCEP Buyer*</a:t>
            </a:r>
          </a:p>
        </p:txBody>
      </p:sp>
      <p:sp>
        <p:nvSpPr>
          <p:cNvPr id="46" name="TextBox 45">
            <a:extLst>
              <a:ext uri="{FF2B5EF4-FFF2-40B4-BE49-F238E27FC236}">
                <a16:creationId xmlns:a16="http://schemas.microsoft.com/office/drawing/2014/main" id="{FEB76BA1-FE0B-4E8B-937C-EC848D30A779}"/>
              </a:ext>
            </a:extLst>
          </p:cNvPr>
          <p:cNvSpPr txBox="1"/>
          <p:nvPr/>
        </p:nvSpPr>
        <p:spPr>
          <a:xfrm>
            <a:off x="4671000" y="3398185"/>
            <a:ext cx="1398061" cy="390716"/>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Review PR and Intake Form</a:t>
            </a:r>
          </a:p>
        </p:txBody>
      </p:sp>
      <p:sp>
        <p:nvSpPr>
          <p:cNvPr id="48" name="TextBox 47">
            <a:extLst>
              <a:ext uri="{FF2B5EF4-FFF2-40B4-BE49-F238E27FC236}">
                <a16:creationId xmlns:a16="http://schemas.microsoft.com/office/drawing/2014/main" id="{E0D7B872-BFE9-403F-A207-E2E58D027082}"/>
              </a:ext>
            </a:extLst>
          </p:cNvPr>
          <p:cNvSpPr txBox="1"/>
          <p:nvPr/>
        </p:nvSpPr>
        <p:spPr>
          <a:xfrm>
            <a:off x="2880248" y="1281260"/>
            <a:ext cx="755495" cy="703378"/>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Complete Privacy Threshold Analysis</a:t>
            </a:r>
          </a:p>
        </p:txBody>
      </p:sp>
      <p:sp>
        <p:nvSpPr>
          <p:cNvPr id="49" name="TextBox 48">
            <a:extLst>
              <a:ext uri="{FF2B5EF4-FFF2-40B4-BE49-F238E27FC236}">
                <a16:creationId xmlns:a16="http://schemas.microsoft.com/office/drawing/2014/main" id="{8CCBCFC7-7C47-4EE3-AE7E-8DA3F8BE7CCC}"/>
              </a:ext>
            </a:extLst>
          </p:cNvPr>
          <p:cNvSpPr txBox="1"/>
          <p:nvPr/>
        </p:nvSpPr>
        <p:spPr>
          <a:xfrm>
            <a:off x="3750314" y="1281260"/>
            <a:ext cx="849028" cy="703378"/>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Complete IT Procurement Intake Form</a:t>
            </a:r>
          </a:p>
        </p:txBody>
      </p:sp>
      <p:sp>
        <p:nvSpPr>
          <p:cNvPr id="50" name="Flowchart: Decision 49">
            <a:extLst>
              <a:ext uri="{FF2B5EF4-FFF2-40B4-BE49-F238E27FC236}">
                <a16:creationId xmlns:a16="http://schemas.microsoft.com/office/drawing/2014/main" id="{1A4DB0D2-381F-4F7C-9A46-06B467531977}"/>
              </a:ext>
            </a:extLst>
          </p:cNvPr>
          <p:cNvSpPr/>
          <p:nvPr/>
        </p:nvSpPr>
        <p:spPr>
          <a:xfrm>
            <a:off x="4805844" y="3928646"/>
            <a:ext cx="1129149" cy="433561"/>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On IT STC?</a:t>
            </a:r>
          </a:p>
        </p:txBody>
      </p:sp>
      <p:sp>
        <p:nvSpPr>
          <p:cNvPr id="51" name="Flowchart: Decision 50">
            <a:extLst>
              <a:ext uri="{FF2B5EF4-FFF2-40B4-BE49-F238E27FC236}">
                <a16:creationId xmlns:a16="http://schemas.microsoft.com/office/drawing/2014/main" id="{DDD87BCA-9C4A-4215-9AFA-BEFA88F00AF1}"/>
              </a:ext>
            </a:extLst>
          </p:cNvPr>
          <p:cNvSpPr/>
          <p:nvPr/>
        </p:nvSpPr>
        <p:spPr>
          <a:xfrm>
            <a:off x="8028904" y="3906355"/>
            <a:ext cx="1125402" cy="454648"/>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Over $25K?</a:t>
            </a:r>
          </a:p>
        </p:txBody>
      </p:sp>
      <p:sp>
        <p:nvSpPr>
          <p:cNvPr id="55" name="TextBox 54">
            <a:extLst>
              <a:ext uri="{FF2B5EF4-FFF2-40B4-BE49-F238E27FC236}">
                <a16:creationId xmlns:a16="http://schemas.microsoft.com/office/drawing/2014/main" id="{7993CD90-2DD1-47C0-B243-6616D11DB18B}"/>
              </a:ext>
            </a:extLst>
          </p:cNvPr>
          <p:cNvSpPr txBox="1"/>
          <p:nvPr/>
        </p:nvSpPr>
        <p:spPr>
          <a:xfrm>
            <a:off x="4766702" y="1278661"/>
            <a:ext cx="1201701" cy="703378"/>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Create Purchase Request (PR) in NCEP Buyer and attach Intake Form</a:t>
            </a:r>
          </a:p>
        </p:txBody>
      </p:sp>
      <p:cxnSp>
        <p:nvCxnSpPr>
          <p:cNvPr id="58" name="Straight Connector 57">
            <a:extLst>
              <a:ext uri="{FF2B5EF4-FFF2-40B4-BE49-F238E27FC236}">
                <a16:creationId xmlns:a16="http://schemas.microsoft.com/office/drawing/2014/main" id="{62657A10-F059-4908-8766-61CF069F44FD}"/>
              </a:ext>
            </a:extLst>
          </p:cNvPr>
          <p:cNvCxnSpPr>
            <a:cxnSpLocks/>
          </p:cNvCxnSpPr>
          <p:nvPr/>
        </p:nvCxnSpPr>
        <p:spPr>
          <a:xfrm flipV="1">
            <a:off x="253934" y="5689309"/>
            <a:ext cx="11313037" cy="11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E6EF748-6A13-40C2-B82D-58171CAA6979}"/>
              </a:ext>
            </a:extLst>
          </p:cNvPr>
          <p:cNvCxnSpPr>
            <a:cxnSpLocks/>
          </p:cNvCxnSpPr>
          <p:nvPr/>
        </p:nvCxnSpPr>
        <p:spPr>
          <a:xfrm>
            <a:off x="253934" y="5267327"/>
            <a:ext cx="11309023"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AB9C124-CD50-4612-B2F0-D252CB566A30}"/>
              </a:ext>
            </a:extLst>
          </p:cNvPr>
          <p:cNvSpPr txBox="1"/>
          <p:nvPr/>
        </p:nvSpPr>
        <p:spPr>
          <a:xfrm>
            <a:off x="4676047" y="2823014"/>
            <a:ext cx="1384327" cy="392626"/>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Confirm Funding / Budget Availability </a:t>
            </a:r>
          </a:p>
        </p:txBody>
      </p:sp>
      <p:cxnSp>
        <p:nvCxnSpPr>
          <p:cNvPr id="61" name="Straight Connector 60">
            <a:extLst>
              <a:ext uri="{FF2B5EF4-FFF2-40B4-BE49-F238E27FC236}">
                <a16:creationId xmlns:a16="http://schemas.microsoft.com/office/drawing/2014/main" id="{A5C798E0-F16D-4855-BF26-774BB565F527}"/>
              </a:ext>
            </a:extLst>
          </p:cNvPr>
          <p:cNvCxnSpPr>
            <a:cxnSpLocks/>
          </p:cNvCxnSpPr>
          <p:nvPr/>
        </p:nvCxnSpPr>
        <p:spPr>
          <a:xfrm>
            <a:off x="253934" y="3288756"/>
            <a:ext cx="11284966"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026661F-F304-4758-BA1F-A5F99613F072}"/>
              </a:ext>
            </a:extLst>
          </p:cNvPr>
          <p:cNvCxnSpPr>
            <a:cxnSpLocks/>
            <a:stCxn id="11" idx="3"/>
            <a:endCxn id="48" idx="1"/>
          </p:cNvCxnSpPr>
          <p:nvPr/>
        </p:nvCxnSpPr>
        <p:spPr>
          <a:xfrm flipV="1">
            <a:off x="2638081" y="1632949"/>
            <a:ext cx="242167" cy="7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4A780C9-1804-4DE7-B2EF-7451204565A4}"/>
              </a:ext>
            </a:extLst>
          </p:cNvPr>
          <p:cNvCxnSpPr>
            <a:cxnSpLocks/>
            <a:stCxn id="11" idx="2"/>
            <a:endCxn id="8" idx="0"/>
          </p:cNvCxnSpPr>
          <p:nvPr/>
        </p:nvCxnSpPr>
        <p:spPr>
          <a:xfrm flipH="1">
            <a:off x="2192209" y="1984306"/>
            <a:ext cx="6941" cy="166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88EB41-8F77-4603-BF44-78FA9C3275A5}"/>
              </a:ext>
            </a:extLst>
          </p:cNvPr>
          <p:cNvCxnSpPr>
            <a:cxnSpLocks/>
            <a:stCxn id="48" idx="3"/>
            <a:endCxn id="49" idx="1"/>
          </p:cNvCxnSpPr>
          <p:nvPr/>
        </p:nvCxnSpPr>
        <p:spPr>
          <a:xfrm>
            <a:off x="3635743" y="1632949"/>
            <a:ext cx="1145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CE2E267-04F2-4A16-BF6D-2A2367FF3126}"/>
              </a:ext>
            </a:extLst>
          </p:cNvPr>
          <p:cNvCxnSpPr>
            <a:cxnSpLocks/>
            <a:stCxn id="49" idx="3"/>
            <a:endCxn id="55" idx="1"/>
          </p:cNvCxnSpPr>
          <p:nvPr/>
        </p:nvCxnSpPr>
        <p:spPr>
          <a:xfrm flipV="1">
            <a:off x="4599342" y="1630350"/>
            <a:ext cx="167360" cy="2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937FCD1-DCD8-43B6-839E-7F1800517323}"/>
              </a:ext>
            </a:extLst>
          </p:cNvPr>
          <p:cNvCxnSpPr>
            <a:cxnSpLocks/>
            <a:stCxn id="55" idx="2"/>
            <a:endCxn id="60" idx="0"/>
          </p:cNvCxnSpPr>
          <p:nvPr/>
        </p:nvCxnSpPr>
        <p:spPr>
          <a:xfrm>
            <a:off x="5367553" y="1982039"/>
            <a:ext cx="658" cy="840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A21D1E3-438A-49E5-B384-2D30AE2E6F19}"/>
              </a:ext>
            </a:extLst>
          </p:cNvPr>
          <p:cNvCxnSpPr>
            <a:cxnSpLocks/>
            <a:stCxn id="60" idx="2"/>
            <a:endCxn id="46" idx="0"/>
          </p:cNvCxnSpPr>
          <p:nvPr/>
        </p:nvCxnSpPr>
        <p:spPr>
          <a:xfrm>
            <a:off x="5368211" y="3215640"/>
            <a:ext cx="1820" cy="182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9C0BFFC-1A6A-49EA-B453-D17D96AA5470}"/>
              </a:ext>
            </a:extLst>
          </p:cNvPr>
          <p:cNvCxnSpPr>
            <a:cxnSpLocks/>
            <a:endCxn id="50" idx="0"/>
          </p:cNvCxnSpPr>
          <p:nvPr/>
        </p:nvCxnSpPr>
        <p:spPr>
          <a:xfrm>
            <a:off x="5370031" y="3741054"/>
            <a:ext cx="388" cy="187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43A33811-B8FF-44D6-8436-F73A9D19599E}"/>
              </a:ext>
            </a:extLst>
          </p:cNvPr>
          <p:cNvCxnSpPr>
            <a:cxnSpLocks/>
            <a:stCxn id="51" idx="0"/>
            <a:endCxn id="44" idx="1"/>
          </p:cNvCxnSpPr>
          <p:nvPr/>
        </p:nvCxnSpPr>
        <p:spPr>
          <a:xfrm rot="5400000" flipH="1" flipV="1">
            <a:off x="9324046" y="2963384"/>
            <a:ext cx="210530" cy="167541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AD2128E3-28E2-4A9C-8311-059A5B9FE45C}"/>
              </a:ext>
            </a:extLst>
          </p:cNvPr>
          <p:cNvSpPr txBox="1"/>
          <p:nvPr/>
        </p:nvSpPr>
        <p:spPr>
          <a:xfrm>
            <a:off x="1714965" y="1818323"/>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79" name="TextBox 78">
            <a:extLst>
              <a:ext uri="{FF2B5EF4-FFF2-40B4-BE49-F238E27FC236}">
                <a16:creationId xmlns:a16="http://schemas.microsoft.com/office/drawing/2014/main" id="{815ACB94-553A-4C8D-AF01-A7A94F68B735}"/>
              </a:ext>
            </a:extLst>
          </p:cNvPr>
          <p:cNvSpPr txBox="1"/>
          <p:nvPr/>
        </p:nvSpPr>
        <p:spPr>
          <a:xfrm>
            <a:off x="8120195" y="4236125"/>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80" name="TextBox 79">
            <a:extLst>
              <a:ext uri="{FF2B5EF4-FFF2-40B4-BE49-F238E27FC236}">
                <a16:creationId xmlns:a16="http://schemas.microsoft.com/office/drawing/2014/main" id="{1632D9FB-775A-4A6C-8FA0-5AC66BD1A23B}"/>
              </a:ext>
            </a:extLst>
          </p:cNvPr>
          <p:cNvSpPr txBox="1"/>
          <p:nvPr/>
        </p:nvSpPr>
        <p:spPr>
          <a:xfrm>
            <a:off x="4937364" y="4333867"/>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81" name="TextBox 80">
            <a:extLst>
              <a:ext uri="{FF2B5EF4-FFF2-40B4-BE49-F238E27FC236}">
                <a16:creationId xmlns:a16="http://schemas.microsoft.com/office/drawing/2014/main" id="{BFA8CD29-119E-4666-9D36-D2EF0F9A6571}"/>
              </a:ext>
            </a:extLst>
          </p:cNvPr>
          <p:cNvSpPr txBox="1"/>
          <p:nvPr/>
        </p:nvSpPr>
        <p:spPr>
          <a:xfrm>
            <a:off x="8231316" y="3683834"/>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82" name="TextBox 81">
            <a:extLst>
              <a:ext uri="{FF2B5EF4-FFF2-40B4-BE49-F238E27FC236}">
                <a16:creationId xmlns:a16="http://schemas.microsoft.com/office/drawing/2014/main" id="{7E359247-6F2A-4B59-8947-0FA4E6F45210}"/>
              </a:ext>
            </a:extLst>
          </p:cNvPr>
          <p:cNvSpPr txBox="1"/>
          <p:nvPr/>
        </p:nvSpPr>
        <p:spPr>
          <a:xfrm>
            <a:off x="5816771" y="3902394"/>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83" name="TextBox 82">
            <a:extLst>
              <a:ext uri="{FF2B5EF4-FFF2-40B4-BE49-F238E27FC236}">
                <a16:creationId xmlns:a16="http://schemas.microsoft.com/office/drawing/2014/main" id="{A9507902-E530-4768-9F6A-78F420CFD47C}"/>
              </a:ext>
            </a:extLst>
          </p:cNvPr>
          <p:cNvSpPr txBox="1"/>
          <p:nvPr/>
        </p:nvSpPr>
        <p:spPr>
          <a:xfrm>
            <a:off x="2506428" y="1272069"/>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2" name="Oval 1">
            <a:extLst>
              <a:ext uri="{FF2B5EF4-FFF2-40B4-BE49-F238E27FC236}">
                <a16:creationId xmlns:a16="http://schemas.microsoft.com/office/drawing/2014/main" id="{026B223C-39FA-4A40-8EF5-5B64B45F519E}"/>
              </a:ext>
            </a:extLst>
          </p:cNvPr>
          <p:cNvSpPr/>
          <p:nvPr/>
        </p:nvSpPr>
        <p:spPr>
          <a:xfrm>
            <a:off x="11546195" y="574743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02</a:t>
            </a:r>
          </a:p>
        </p:txBody>
      </p:sp>
      <p:sp>
        <p:nvSpPr>
          <p:cNvPr id="62" name="TextBox 61">
            <a:extLst>
              <a:ext uri="{FF2B5EF4-FFF2-40B4-BE49-F238E27FC236}">
                <a16:creationId xmlns:a16="http://schemas.microsoft.com/office/drawing/2014/main" id="{25859D2C-5F9F-494D-8CA3-489D9D0C9038}"/>
              </a:ext>
            </a:extLst>
          </p:cNvPr>
          <p:cNvSpPr txBox="1"/>
          <p:nvPr/>
        </p:nvSpPr>
        <p:spPr>
          <a:xfrm>
            <a:off x="91547" y="5365720"/>
            <a:ext cx="893235" cy="276999"/>
          </a:xfrm>
          <a:prstGeom prst="rect">
            <a:avLst/>
          </a:prstGeom>
          <a:noFill/>
        </p:spPr>
        <p:txBody>
          <a:bodyPr wrap="square" rtlCol="0">
            <a:spAutoFit/>
          </a:bodyPr>
          <a:lstStyle/>
          <a:p>
            <a:r>
              <a:rPr lang="en-US" sz="1200" dirty="0"/>
              <a:t>Agency IT</a:t>
            </a:r>
          </a:p>
        </p:txBody>
      </p:sp>
      <p:sp>
        <p:nvSpPr>
          <p:cNvPr id="64" name="TextBox 63">
            <a:extLst>
              <a:ext uri="{FF2B5EF4-FFF2-40B4-BE49-F238E27FC236}">
                <a16:creationId xmlns:a16="http://schemas.microsoft.com/office/drawing/2014/main" id="{325B0B4B-1820-4225-8336-D0894ACE5BEA}"/>
              </a:ext>
            </a:extLst>
          </p:cNvPr>
          <p:cNvSpPr txBox="1"/>
          <p:nvPr/>
        </p:nvSpPr>
        <p:spPr>
          <a:xfrm>
            <a:off x="78752" y="2183498"/>
            <a:ext cx="667355" cy="461665"/>
          </a:xfrm>
          <a:prstGeom prst="rect">
            <a:avLst/>
          </a:prstGeom>
          <a:noFill/>
        </p:spPr>
        <p:txBody>
          <a:bodyPr wrap="square" rtlCol="0">
            <a:spAutoFit/>
          </a:bodyPr>
          <a:lstStyle/>
          <a:p>
            <a:r>
              <a:rPr lang="en-US" sz="1200" dirty="0"/>
              <a:t>Agency PMO</a:t>
            </a:r>
          </a:p>
        </p:txBody>
      </p:sp>
      <p:cxnSp>
        <p:nvCxnSpPr>
          <p:cNvPr id="102" name="Straight Arrow Connector 101">
            <a:extLst>
              <a:ext uri="{FF2B5EF4-FFF2-40B4-BE49-F238E27FC236}">
                <a16:creationId xmlns:a16="http://schemas.microsoft.com/office/drawing/2014/main" id="{7402E544-DE05-42EF-81B8-E2792CD35C49}"/>
              </a:ext>
            </a:extLst>
          </p:cNvPr>
          <p:cNvCxnSpPr>
            <a:cxnSpLocks/>
            <a:stCxn id="101" idx="2"/>
            <a:endCxn id="56" idx="0"/>
          </p:cNvCxnSpPr>
          <p:nvPr/>
        </p:nvCxnSpPr>
        <p:spPr>
          <a:xfrm flipH="1">
            <a:off x="1187916" y="2699490"/>
            <a:ext cx="1" cy="26723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9DFE3BA-693C-45DA-9D3C-717BD362CB59}"/>
              </a:ext>
            </a:extLst>
          </p:cNvPr>
          <p:cNvCxnSpPr>
            <a:cxnSpLocks/>
          </p:cNvCxnSpPr>
          <p:nvPr/>
        </p:nvCxnSpPr>
        <p:spPr>
          <a:xfrm>
            <a:off x="248680" y="2111756"/>
            <a:ext cx="11313037"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6EFD6F45-1DEF-4B95-978B-605F0F6C2F3A}"/>
              </a:ext>
            </a:extLst>
          </p:cNvPr>
          <p:cNvSpPr txBox="1"/>
          <p:nvPr/>
        </p:nvSpPr>
        <p:spPr>
          <a:xfrm>
            <a:off x="91547" y="5789448"/>
            <a:ext cx="893241" cy="461665"/>
          </a:xfrm>
          <a:prstGeom prst="rect">
            <a:avLst/>
          </a:prstGeom>
          <a:noFill/>
        </p:spPr>
        <p:txBody>
          <a:bodyPr wrap="square" rtlCol="0">
            <a:spAutoFit/>
          </a:bodyPr>
          <a:lstStyle/>
          <a:p>
            <a:r>
              <a:rPr lang="en-US" sz="1200" dirty="0"/>
              <a:t>NCDIT EPMO</a:t>
            </a:r>
          </a:p>
        </p:txBody>
      </p:sp>
      <p:cxnSp>
        <p:nvCxnSpPr>
          <p:cNvPr id="108" name="Straight Connector 107">
            <a:extLst>
              <a:ext uri="{FF2B5EF4-FFF2-40B4-BE49-F238E27FC236}">
                <a16:creationId xmlns:a16="http://schemas.microsoft.com/office/drawing/2014/main" id="{995FC195-1AE2-48B1-AE60-0FFDC4975648}"/>
              </a:ext>
            </a:extLst>
          </p:cNvPr>
          <p:cNvCxnSpPr>
            <a:cxnSpLocks/>
          </p:cNvCxnSpPr>
          <p:nvPr/>
        </p:nvCxnSpPr>
        <p:spPr>
          <a:xfrm flipV="1">
            <a:off x="238170" y="6315164"/>
            <a:ext cx="11313037" cy="110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B8B8CB97-6439-4550-8E62-DB1024C1DE21}"/>
              </a:ext>
            </a:extLst>
          </p:cNvPr>
          <p:cNvSpPr txBox="1"/>
          <p:nvPr/>
        </p:nvSpPr>
        <p:spPr>
          <a:xfrm>
            <a:off x="823051" y="1276739"/>
            <a:ext cx="729732" cy="1422751"/>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Determine if IT Project</a:t>
            </a:r>
          </a:p>
        </p:txBody>
      </p:sp>
      <p:cxnSp>
        <p:nvCxnSpPr>
          <p:cNvPr id="115" name="Connector: Elbow 114">
            <a:extLst>
              <a:ext uri="{FF2B5EF4-FFF2-40B4-BE49-F238E27FC236}">
                <a16:creationId xmlns:a16="http://schemas.microsoft.com/office/drawing/2014/main" id="{7F42C14E-9D3E-461D-B5EA-7712E0C00C71}"/>
              </a:ext>
            </a:extLst>
          </p:cNvPr>
          <p:cNvCxnSpPr>
            <a:cxnSpLocks/>
            <a:stCxn id="101" idx="3"/>
            <a:endCxn id="11" idx="1"/>
          </p:cNvCxnSpPr>
          <p:nvPr/>
        </p:nvCxnSpPr>
        <p:spPr>
          <a:xfrm flipV="1">
            <a:off x="1552783" y="1640474"/>
            <a:ext cx="207435" cy="3476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2338331-A8DA-4751-ADB2-49EB58CA9656}"/>
              </a:ext>
            </a:extLst>
          </p:cNvPr>
          <p:cNvSpPr txBox="1"/>
          <p:nvPr/>
        </p:nvSpPr>
        <p:spPr>
          <a:xfrm>
            <a:off x="823050" y="5371818"/>
            <a:ext cx="729731" cy="864889"/>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Provide Support to Determine if IT Project (if requested)</a:t>
            </a:r>
          </a:p>
        </p:txBody>
      </p:sp>
      <p:cxnSp>
        <p:nvCxnSpPr>
          <p:cNvPr id="66" name="Connector: Elbow 65">
            <a:extLst>
              <a:ext uri="{FF2B5EF4-FFF2-40B4-BE49-F238E27FC236}">
                <a16:creationId xmlns:a16="http://schemas.microsoft.com/office/drawing/2014/main" id="{C732CB82-D2A4-49E9-92DB-81D53659E383}"/>
              </a:ext>
            </a:extLst>
          </p:cNvPr>
          <p:cNvCxnSpPr>
            <a:cxnSpLocks/>
            <a:stCxn id="8" idx="3"/>
            <a:endCxn id="48" idx="2"/>
          </p:cNvCxnSpPr>
          <p:nvPr/>
        </p:nvCxnSpPr>
        <p:spPr>
          <a:xfrm flipV="1">
            <a:off x="2701141" y="1984638"/>
            <a:ext cx="556855" cy="43394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4A2C1FDA-84AC-48F6-8804-50294D0B9E4A}"/>
              </a:ext>
            </a:extLst>
          </p:cNvPr>
          <p:cNvCxnSpPr>
            <a:cxnSpLocks/>
            <a:stCxn id="50" idx="2"/>
            <a:endCxn id="14" idx="0"/>
          </p:cNvCxnSpPr>
          <p:nvPr/>
        </p:nvCxnSpPr>
        <p:spPr>
          <a:xfrm rot="16200000" flipH="1">
            <a:off x="5276269" y="4456357"/>
            <a:ext cx="191128" cy="28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8071DF15-E912-4369-83B0-742129B6CEE1}"/>
              </a:ext>
            </a:extLst>
          </p:cNvPr>
          <p:cNvSpPr txBox="1"/>
          <p:nvPr/>
        </p:nvSpPr>
        <p:spPr>
          <a:xfrm>
            <a:off x="9241438" y="4487332"/>
            <a:ext cx="1013382" cy="536533"/>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Submit Intake Form to NCDIT for Approval</a:t>
            </a:r>
          </a:p>
        </p:txBody>
      </p:sp>
      <p:sp>
        <p:nvSpPr>
          <p:cNvPr id="85" name="TextBox 84">
            <a:extLst>
              <a:ext uri="{FF2B5EF4-FFF2-40B4-BE49-F238E27FC236}">
                <a16:creationId xmlns:a16="http://schemas.microsoft.com/office/drawing/2014/main" id="{3E736B43-0576-42E0-A647-C378301A16A1}"/>
              </a:ext>
            </a:extLst>
          </p:cNvPr>
          <p:cNvSpPr txBox="1"/>
          <p:nvPr/>
        </p:nvSpPr>
        <p:spPr>
          <a:xfrm>
            <a:off x="9441699" y="5743211"/>
            <a:ext cx="653627" cy="497774"/>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Review Intake Form</a:t>
            </a:r>
          </a:p>
        </p:txBody>
      </p:sp>
      <p:sp>
        <p:nvSpPr>
          <p:cNvPr id="86" name="Flowchart: Decision 85">
            <a:extLst>
              <a:ext uri="{FF2B5EF4-FFF2-40B4-BE49-F238E27FC236}">
                <a16:creationId xmlns:a16="http://schemas.microsoft.com/office/drawing/2014/main" id="{86A5D3E5-4799-4343-8925-83B9BF64E886}"/>
              </a:ext>
            </a:extLst>
          </p:cNvPr>
          <p:cNvSpPr/>
          <p:nvPr/>
        </p:nvSpPr>
        <p:spPr>
          <a:xfrm>
            <a:off x="10274049" y="5747430"/>
            <a:ext cx="1030646" cy="476543"/>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Approve?</a:t>
            </a:r>
          </a:p>
        </p:txBody>
      </p:sp>
      <p:sp>
        <p:nvSpPr>
          <p:cNvPr id="87" name="TextBox 86">
            <a:extLst>
              <a:ext uri="{FF2B5EF4-FFF2-40B4-BE49-F238E27FC236}">
                <a16:creationId xmlns:a16="http://schemas.microsoft.com/office/drawing/2014/main" id="{B21ACD42-2300-4C44-8D0C-39D372B923E8}"/>
              </a:ext>
            </a:extLst>
          </p:cNvPr>
          <p:cNvSpPr txBox="1"/>
          <p:nvPr/>
        </p:nvSpPr>
        <p:spPr>
          <a:xfrm>
            <a:off x="10452457" y="4492655"/>
            <a:ext cx="662686" cy="536533"/>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Address Feedback</a:t>
            </a:r>
          </a:p>
        </p:txBody>
      </p:sp>
      <p:cxnSp>
        <p:nvCxnSpPr>
          <p:cNvPr id="88" name="Straight Arrow Connector 87">
            <a:extLst>
              <a:ext uri="{FF2B5EF4-FFF2-40B4-BE49-F238E27FC236}">
                <a16:creationId xmlns:a16="http://schemas.microsoft.com/office/drawing/2014/main" id="{FCA57F31-A9A5-47FC-8CB2-3233F9ED7E2F}"/>
              </a:ext>
            </a:extLst>
          </p:cNvPr>
          <p:cNvCxnSpPr>
            <a:cxnSpLocks/>
            <a:stCxn id="43" idx="3"/>
            <a:endCxn id="84" idx="1"/>
          </p:cNvCxnSpPr>
          <p:nvPr/>
        </p:nvCxnSpPr>
        <p:spPr>
          <a:xfrm flipV="1">
            <a:off x="9097736" y="4755599"/>
            <a:ext cx="14370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453C7D1C-58C8-426D-90E6-BB6CE180D2CB}"/>
              </a:ext>
            </a:extLst>
          </p:cNvPr>
          <p:cNvCxnSpPr>
            <a:cxnSpLocks/>
            <a:stCxn id="84" idx="2"/>
            <a:endCxn id="85" idx="0"/>
          </p:cNvCxnSpPr>
          <p:nvPr/>
        </p:nvCxnSpPr>
        <p:spPr>
          <a:xfrm>
            <a:off x="9748129" y="5023865"/>
            <a:ext cx="20384" cy="719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D9C3D6DC-C975-4271-A82A-B4B1268EA3EB}"/>
              </a:ext>
            </a:extLst>
          </p:cNvPr>
          <p:cNvCxnSpPr>
            <a:cxnSpLocks/>
            <a:stCxn id="85" idx="3"/>
            <a:endCxn id="86" idx="1"/>
          </p:cNvCxnSpPr>
          <p:nvPr/>
        </p:nvCxnSpPr>
        <p:spPr>
          <a:xfrm flipV="1">
            <a:off x="10095326" y="5985702"/>
            <a:ext cx="178723" cy="6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ADD3BD97-EE0A-4D89-83F8-18139B29E3C4}"/>
              </a:ext>
            </a:extLst>
          </p:cNvPr>
          <p:cNvCxnSpPr>
            <a:cxnSpLocks/>
            <a:stCxn id="86" idx="0"/>
            <a:endCxn id="87" idx="2"/>
          </p:cNvCxnSpPr>
          <p:nvPr/>
        </p:nvCxnSpPr>
        <p:spPr>
          <a:xfrm flipH="1" flipV="1">
            <a:off x="10783800" y="5029188"/>
            <a:ext cx="5572" cy="718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A4FE232F-F91B-45F0-952C-5CB001F19F43}"/>
              </a:ext>
            </a:extLst>
          </p:cNvPr>
          <p:cNvCxnSpPr>
            <a:cxnSpLocks/>
            <a:stCxn id="86" idx="3"/>
            <a:endCxn id="2" idx="2"/>
          </p:cNvCxnSpPr>
          <p:nvPr/>
        </p:nvCxnSpPr>
        <p:spPr>
          <a:xfrm flipV="1">
            <a:off x="11304695" y="5976030"/>
            <a:ext cx="241500" cy="9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onnector: Elbow 103">
            <a:extLst>
              <a:ext uri="{FF2B5EF4-FFF2-40B4-BE49-F238E27FC236}">
                <a16:creationId xmlns:a16="http://schemas.microsoft.com/office/drawing/2014/main" id="{AA0AA15A-32D2-48A1-A59D-D5C977365931}"/>
              </a:ext>
            </a:extLst>
          </p:cNvPr>
          <p:cNvCxnSpPr>
            <a:cxnSpLocks/>
            <a:stCxn id="87" idx="0"/>
            <a:endCxn id="84" idx="0"/>
          </p:cNvCxnSpPr>
          <p:nvPr/>
        </p:nvCxnSpPr>
        <p:spPr>
          <a:xfrm rot="16200000" flipV="1">
            <a:off x="10263304" y="3972158"/>
            <a:ext cx="5323" cy="1035671"/>
          </a:xfrm>
          <a:prstGeom prst="bentConnector3">
            <a:avLst>
              <a:gd name="adj1" fmla="val 4394571"/>
            </a:avLst>
          </a:prstGeom>
          <a:ln>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69063EFF-5A4C-4DB4-8310-34F02D1E1BE0}"/>
              </a:ext>
            </a:extLst>
          </p:cNvPr>
          <p:cNvSpPr txBox="1"/>
          <p:nvPr/>
        </p:nvSpPr>
        <p:spPr>
          <a:xfrm>
            <a:off x="10468297" y="5475187"/>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40" name="TextBox 139">
            <a:extLst>
              <a:ext uri="{FF2B5EF4-FFF2-40B4-BE49-F238E27FC236}">
                <a16:creationId xmlns:a16="http://schemas.microsoft.com/office/drawing/2014/main" id="{A6D14791-D090-48FF-B3F3-A6A2FA37F3D4}"/>
              </a:ext>
            </a:extLst>
          </p:cNvPr>
          <p:cNvSpPr txBox="1"/>
          <p:nvPr/>
        </p:nvSpPr>
        <p:spPr>
          <a:xfrm>
            <a:off x="11158409" y="5711396"/>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74" name="Title 4">
            <a:extLst>
              <a:ext uri="{FF2B5EF4-FFF2-40B4-BE49-F238E27FC236}">
                <a16:creationId xmlns:a16="http://schemas.microsoft.com/office/drawing/2014/main" id="{CF83A986-BBB7-4FD9-9879-B85B23E3EE30}"/>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Streamlined IT Procurement Process Flow: Step 01</a:t>
            </a:r>
            <a:endParaRPr lang="en-US" sz="2400" b="0" dirty="0">
              <a:solidFill>
                <a:srgbClr val="014373"/>
              </a:solidFill>
              <a:latin typeface="Arial" panose="020B0604020202020204" pitchFamily="34" charset="0"/>
              <a:cs typeface="Arial" panose="020B0604020202020204" pitchFamily="34" charset="0"/>
            </a:endParaRPr>
          </a:p>
        </p:txBody>
      </p:sp>
      <p:pic>
        <p:nvPicPr>
          <p:cNvPr id="72" name="Graphic 71">
            <a:extLst>
              <a:ext uri="{FF2B5EF4-FFF2-40B4-BE49-F238E27FC236}">
                <a16:creationId xmlns:a16="http://schemas.microsoft.com/office/drawing/2014/main" id="{8A4326FD-D690-4A70-B0BB-652B538D92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2673" y="6397719"/>
            <a:ext cx="1650654" cy="269685"/>
          </a:xfrm>
          <a:prstGeom prst="rect">
            <a:avLst/>
          </a:prstGeom>
        </p:spPr>
      </p:pic>
      <p:sp>
        <p:nvSpPr>
          <p:cNvPr id="5" name="Slide Number Placeholder 4">
            <a:extLst>
              <a:ext uri="{FF2B5EF4-FFF2-40B4-BE49-F238E27FC236}">
                <a16:creationId xmlns:a16="http://schemas.microsoft.com/office/drawing/2014/main" id="{B6F3A547-5507-B15A-DF23-709A5F9CABB9}"/>
              </a:ext>
            </a:extLst>
          </p:cNvPr>
          <p:cNvSpPr>
            <a:spLocks noGrp="1"/>
          </p:cNvSpPr>
          <p:nvPr>
            <p:ph type="sldNum" sz="quarter" idx="12"/>
          </p:nvPr>
        </p:nvSpPr>
        <p:spPr/>
        <p:txBody>
          <a:bodyPr/>
          <a:lstStyle/>
          <a:p>
            <a:fld id="{A572533D-9982-974D-8F32-334D815B8173}" type="slidenum">
              <a:rPr lang="en-US" smtClean="0"/>
              <a:pPr/>
              <a:t>10</a:t>
            </a:fld>
            <a:endParaRPr lang="en-US" dirty="0"/>
          </a:p>
        </p:txBody>
      </p:sp>
      <p:sp>
        <p:nvSpPr>
          <p:cNvPr id="14" name="Flowchart: Decision 13">
            <a:extLst>
              <a:ext uri="{FF2B5EF4-FFF2-40B4-BE49-F238E27FC236}">
                <a16:creationId xmlns:a16="http://schemas.microsoft.com/office/drawing/2014/main" id="{5713CD78-FBAC-E296-958F-4A5C08DB1A98}"/>
              </a:ext>
            </a:extLst>
          </p:cNvPr>
          <p:cNvSpPr/>
          <p:nvPr/>
        </p:nvSpPr>
        <p:spPr>
          <a:xfrm>
            <a:off x="4808672" y="4553335"/>
            <a:ext cx="1129149" cy="469354"/>
          </a:xfrm>
          <a:prstGeom prst="flowChartDecision">
            <a:avLst/>
          </a:prstGeom>
          <a:solidFill>
            <a:schemeClr val="accent1">
              <a:lumMod val="40000"/>
              <a:lumOff val="60000"/>
            </a:schemeClr>
          </a:solidFill>
          <a:ln>
            <a:solidFill>
              <a:schemeClr val="tx1"/>
            </a:solidFill>
          </a:ln>
        </p:spPr>
        <p:txBody>
          <a:bodyPr wrap="square" lIns="0" tIns="0" rIns="0" bIns="0" rtlCol="0" anchor="ctr">
            <a:noAutofit/>
          </a:bodyPr>
          <a:lstStyle/>
          <a:p>
            <a:pPr algn="ctr"/>
            <a:r>
              <a:rPr lang="en-US" sz="1000" dirty="0">
                <a:latin typeface="Arial" panose="020B0604020202020204" pitchFamily="34" charset="0"/>
                <a:cs typeface="Arial" panose="020B0604020202020204" pitchFamily="34" charset="0"/>
              </a:rPr>
              <a:t>SOW required</a:t>
            </a:r>
            <a:r>
              <a:rPr lang="en-US" sz="1000" dirty="0">
                <a:solidFill>
                  <a:schemeClr val="tx1"/>
                </a:solidFill>
                <a:latin typeface="Arial" panose="020B0604020202020204" pitchFamily="34" charset="0"/>
                <a:cs typeface="Arial" panose="020B0604020202020204" pitchFamily="34" charset="0"/>
              </a:rPr>
              <a:t>?</a:t>
            </a:r>
          </a:p>
        </p:txBody>
      </p:sp>
      <p:cxnSp>
        <p:nvCxnSpPr>
          <p:cNvPr id="120" name="Connector: Elbow 119">
            <a:extLst>
              <a:ext uri="{FF2B5EF4-FFF2-40B4-BE49-F238E27FC236}">
                <a16:creationId xmlns:a16="http://schemas.microsoft.com/office/drawing/2014/main" id="{917FFC94-C640-EBB4-B1ED-9947B1C3BAF1}"/>
              </a:ext>
            </a:extLst>
          </p:cNvPr>
          <p:cNvCxnSpPr>
            <a:cxnSpLocks/>
            <a:stCxn id="14" idx="2"/>
            <a:endCxn id="43" idx="2"/>
          </p:cNvCxnSpPr>
          <p:nvPr/>
        </p:nvCxnSpPr>
        <p:spPr>
          <a:xfrm rot="16200000" flipH="1">
            <a:off x="6981558" y="3414378"/>
            <a:ext cx="1177" cy="3217798"/>
          </a:xfrm>
          <a:prstGeom prst="bentConnector3">
            <a:avLst>
              <a:gd name="adj1" fmla="val 14102039"/>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F5CE1D5F-A76D-9568-135E-05DCC27E32D5}"/>
              </a:ext>
            </a:extLst>
          </p:cNvPr>
          <p:cNvSpPr txBox="1"/>
          <p:nvPr/>
        </p:nvSpPr>
        <p:spPr>
          <a:xfrm>
            <a:off x="4985089" y="4974930"/>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126" name="Flowchart: Decision 125">
            <a:extLst>
              <a:ext uri="{FF2B5EF4-FFF2-40B4-BE49-F238E27FC236}">
                <a16:creationId xmlns:a16="http://schemas.microsoft.com/office/drawing/2014/main" id="{5415D2E7-C3C5-EDF5-ABB1-E0A8182E8B51}"/>
              </a:ext>
            </a:extLst>
          </p:cNvPr>
          <p:cNvSpPr/>
          <p:nvPr/>
        </p:nvSpPr>
        <p:spPr>
          <a:xfrm>
            <a:off x="6412901" y="3918097"/>
            <a:ext cx="1267313" cy="444109"/>
          </a:xfrm>
          <a:prstGeom prst="flowChartDecision">
            <a:avLst/>
          </a:prstGeom>
          <a:solidFill>
            <a:schemeClr val="accent1">
              <a:lumMod val="40000"/>
              <a:lumOff val="60000"/>
            </a:schemeClr>
          </a:solidFill>
          <a:ln>
            <a:solidFill>
              <a:schemeClr val="tx1"/>
            </a:solidFill>
          </a:ln>
        </p:spPr>
        <p:txBody>
          <a:bodyPr wrap="square" lIns="0" tIns="0" rIns="0" b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On agency contract?</a:t>
            </a:r>
          </a:p>
        </p:txBody>
      </p:sp>
      <p:cxnSp>
        <p:nvCxnSpPr>
          <p:cNvPr id="129" name="Connector: Elbow 128">
            <a:extLst>
              <a:ext uri="{FF2B5EF4-FFF2-40B4-BE49-F238E27FC236}">
                <a16:creationId xmlns:a16="http://schemas.microsoft.com/office/drawing/2014/main" id="{F4F85BF2-756F-1C50-8062-5D52AAA61AFF}"/>
              </a:ext>
            </a:extLst>
          </p:cNvPr>
          <p:cNvCxnSpPr>
            <a:cxnSpLocks/>
            <a:stCxn id="126" idx="2"/>
            <a:endCxn id="45" idx="0"/>
          </p:cNvCxnSpPr>
          <p:nvPr/>
        </p:nvCxnSpPr>
        <p:spPr>
          <a:xfrm rot="16200000" flipH="1">
            <a:off x="6939922" y="4468841"/>
            <a:ext cx="217229" cy="39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7331C9FF-13F3-77DD-9CC9-0400F03AB362}"/>
              </a:ext>
            </a:extLst>
          </p:cNvPr>
          <p:cNvSpPr txBox="1"/>
          <p:nvPr/>
        </p:nvSpPr>
        <p:spPr>
          <a:xfrm>
            <a:off x="7563524" y="3895296"/>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36" name="TextBox 135">
            <a:extLst>
              <a:ext uri="{FF2B5EF4-FFF2-40B4-BE49-F238E27FC236}">
                <a16:creationId xmlns:a16="http://schemas.microsoft.com/office/drawing/2014/main" id="{814463BD-504B-C181-2CCE-994A8F2D2AFA}"/>
              </a:ext>
            </a:extLst>
          </p:cNvPr>
          <p:cNvSpPr txBox="1"/>
          <p:nvPr/>
        </p:nvSpPr>
        <p:spPr>
          <a:xfrm>
            <a:off x="6576293" y="4277652"/>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cxnSp>
        <p:nvCxnSpPr>
          <p:cNvPr id="137" name="Straight Arrow Connector 136">
            <a:extLst>
              <a:ext uri="{FF2B5EF4-FFF2-40B4-BE49-F238E27FC236}">
                <a16:creationId xmlns:a16="http://schemas.microsoft.com/office/drawing/2014/main" id="{E0C31B63-50C0-20AD-B89C-388ADAD48731}"/>
              </a:ext>
            </a:extLst>
          </p:cNvPr>
          <p:cNvCxnSpPr>
            <a:cxnSpLocks/>
            <a:stCxn id="126" idx="3"/>
            <a:endCxn id="51" idx="1"/>
          </p:cNvCxnSpPr>
          <p:nvPr/>
        </p:nvCxnSpPr>
        <p:spPr>
          <a:xfrm flipV="1">
            <a:off x="7680214" y="4133679"/>
            <a:ext cx="348690" cy="6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Connector: Elbow 141">
            <a:extLst>
              <a:ext uri="{FF2B5EF4-FFF2-40B4-BE49-F238E27FC236}">
                <a16:creationId xmlns:a16="http://schemas.microsoft.com/office/drawing/2014/main" id="{9C99FCB0-345D-E887-00AC-FB60E39F2FDD}"/>
              </a:ext>
            </a:extLst>
          </p:cNvPr>
          <p:cNvCxnSpPr>
            <a:cxnSpLocks/>
            <a:stCxn id="14" idx="3"/>
            <a:endCxn id="45" idx="1"/>
          </p:cNvCxnSpPr>
          <p:nvPr/>
        </p:nvCxnSpPr>
        <p:spPr>
          <a:xfrm flipV="1">
            <a:off x="5937821" y="4784889"/>
            <a:ext cx="222276" cy="31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2AE6FA42-C820-9A28-31ED-494C218428C3}"/>
              </a:ext>
            </a:extLst>
          </p:cNvPr>
          <p:cNvCxnSpPr>
            <a:cxnSpLocks/>
            <a:stCxn id="51" idx="2"/>
            <a:endCxn id="43" idx="0"/>
          </p:cNvCxnSpPr>
          <p:nvPr/>
        </p:nvCxnSpPr>
        <p:spPr>
          <a:xfrm rot="5400000">
            <a:off x="8528160" y="4423888"/>
            <a:ext cx="126330" cy="56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977DC5DB-5E1D-F308-6E22-FDBA4FE71D4F}"/>
              </a:ext>
            </a:extLst>
          </p:cNvPr>
          <p:cNvSpPr txBox="1"/>
          <p:nvPr/>
        </p:nvSpPr>
        <p:spPr>
          <a:xfrm>
            <a:off x="5780505" y="4561703"/>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cxnSp>
        <p:nvCxnSpPr>
          <p:cNvPr id="173" name="Straight Arrow Connector 172">
            <a:extLst>
              <a:ext uri="{FF2B5EF4-FFF2-40B4-BE49-F238E27FC236}">
                <a16:creationId xmlns:a16="http://schemas.microsoft.com/office/drawing/2014/main" id="{6179DC67-761C-1514-FD18-A6538E839D1C}"/>
              </a:ext>
            </a:extLst>
          </p:cNvPr>
          <p:cNvCxnSpPr>
            <a:cxnSpLocks/>
            <a:stCxn id="50" idx="3"/>
            <a:endCxn id="126" idx="1"/>
          </p:cNvCxnSpPr>
          <p:nvPr/>
        </p:nvCxnSpPr>
        <p:spPr>
          <a:xfrm flipV="1">
            <a:off x="5934993" y="4140152"/>
            <a:ext cx="477908" cy="5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E4A9ACDC-71E2-41EA-12EF-E55208804246}"/>
              </a:ext>
            </a:extLst>
          </p:cNvPr>
          <p:cNvSpPr txBox="1"/>
          <p:nvPr/>
        </p:nvSpPr>
        <p:spPr>
          <a:xfrm>
            <a:off x="152399" y="6363857"/>
            <a:ext cx="9363741" cy="461665"/>
          </a:xfrm>
          <a:prstGeom prst="rect">
            <a:avLst/>
          </a:prstGeom>
          <a:noFill/>
        </p:spPr>
        <p:txBody>
          <a:bodyPr wrap="square" rtlCol="0">
            <a:spAutoFit/>
          </a:bodyPr>
          <a:lstStyle/>
          <a:p>
            <a:r>
              <a:rPr lang="en-US" sz="1200" dirty="0"/>
              <a:t>* NOTE: Some IT Statewide Term Contracts (STCs) have abnormal quantity thresholds that require state agencies to send Purchase Request to Statewide IT Procurement Office for approval. Please consult the </a:t>
            </a:r>
            <a:r>
              <a:rPr lang="en-US" sz="1200" dirty="0">
                <a:hlinkClick r:id="rId10"/>
              </a:rPr>
              <a:t>IT STC website</a:t>
            </a:r>
            <a:r>
              <a:rPr lang="en-US" sz="1200" dirty="0"/>
              <a:t> for additional details on abnormal quantity thresholds.</a:t>
            </a:r>
          </a:p>
        </p:txBody>
      </p:sp>
    </p:spTree>
    <p:custDataLst>
      <p:tags r:id="rId1"/>
    </p:custDataLst>
    <p:extLst>
      <p:ext uri="{BB962C8B-B14F-4D97-AF65-F5344CB8AC3E}">
        <p14:creationId xmlns:p14="http://schemas.microsoft.com/office/powerpoint/2010/main" val="319878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a:extLst>
              <a:ext uri="{FF2B5EF4-FFF2-40B4-BE49-F238E27FC236}">
                <a16:creationId xmlns:a16="http://schemas.microsoft.com/office/drawing/2014/main" id="{83C7F1F8-7196-45CC-AD8D-4EC0D0985DB1}"/>
              </a:ext>
            </a:extLst>
          </p:cNvPr>
          <p:cNvCxnSpPr>
            <a:cxnSpLocks/>
          </p:cNvCxnSpPr>
          <p:nvPr/>
        </p:nvCxnSpPr>
        <p:spPr>
          <a:xfrm>
            <a:off x="358815" y="5316016"/>
            <a:ext cx="11471235"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E3AA6E2-C203-414B-8B61-0C0B263BB32C}"/>
              </a:ext>
            </a:extLst>
          </p:cNvPr>
          <p:cNvCxnSpPr>
            <a:cxnSpLocks/>
          </p:cNvCxnSpPr>
          <p:nvPr/>
        </p:nvCxnSpPr>
        <p:spPr>
          <a:xfrm flipV="1">
            <a:off x="358815" y="442308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8" name="Arrow: Pentagon 37">
            <a:extLst>
              <a:ext uri="{FF2B5EF4-FFF2-40B4-BE49-F238E27FC236}">
                <a16:creationId xmlns:a16="http://schemas.microsoft.com/office/drawing/2014/main" id="{992F8C4F-E290-4F1D-A636-B5204314EDA1}"/>
              </a:ext>
            </a:extLst>
          </p:cNvPr>
          <p:cNvSpPr/>
          <p:nvPr/>
        </p:nvSpPr>
        <p:spPr>
          <a:xfrm>
            <a:off x="821804" y="791989"/>
            <a:ext cx="11286722" cy="365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02 – Conduct Planning Meeting</a:t>
            </a: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F4F27764-36A0-45AE-AF2D-8EB26926B399}"/>
              </a:ext>
            </a:extLst>
          </p:cNvPr>
          <p:cNvSpPr txBox="1"/>
          <p:nvPr/>
        </p:nvSpPr>
        <p:spPr>
          <a:xfrm>
            <a:off x="200499" y="5783429"/>
            <a:ext cx="1433408" cy="276999"/>
          </a:xfrm>
          <a:prstGeom prst="rect">
            <a:avLst/>
          </a:prstGeom>
          <a:noFill/>
        </p:spPr>
        <p:txBody>
          <a:bodyPr wrap="square" rtlCol="0">
            <a:spAutoFit/>
          </a:bodyPr>
          <a:lstStyle/>
          <a:p>
            <a:r>
              <a:rPr lang="en-US" sz="1200" dirty="0"/>
              <a:t>Statewide DOJ Legal</a:t>
            </a:r>
          </a:p>
        </p:txBody>
      </p:sp>
      <p:sp>
        <p:nvSpPr>
          <p:cNvPr id="26" name="TextBox 25">
            <a:extLst>
              <a:ext uri="{FF2B5EF4-FFF2-40B4-BE49-F238E27FC236}">
                <a16:creationId xmlns:a16="http://schemas.microsoft.com/office/drawing/2014/main" id="{FE74626C-6F1C-4566-B6E5-B56AE68DE898}"/>
              </a:ext>
            </a:extLst>
          </p:cNvPr>
          <p:cNvSpPr txBox="1"/>
          <p:nvPr/>
        </p:nvSpPr>
        <p:spPr>
          <a:xfrm>
            <a:off x="200499" y="5307502"/>
            <a:ext cx="1433408" cy="461665"/>
          </a:xfrm>
          <a:prstGeom prst="rect">
            <a:avLst/>
          </a:prstGeom>
          <a:noFill/>
        </p:spPr>
        <p:txBody>
          <a:bodyPr wrap="square" rtlCol="0">
            <a:spAutoFit/>
          </a:bodyPr>
          <a:lstStyle/>
          <a:p>
            <a:r>
              <a:rPr lang="en-US" sz="1200" dirty="0"/>
              <a:t>Statewide IT Procurement Office</a:t>
            </a:r>
          </a:p>
        </p:txBody>
      </p:sp>
      <p:sp>
        <p:nvSpPr>
          <p:cNvPr id="27" name="TextBox 26">
            <a:extLst>
              <a:ext uri="{FF2B5EF4-FFF2-40B4-BE49-F238E27FC236}">
                <a16:creationId xmlns:a16="http://schemas.microsoft.com/office/drawing/2014/main" id="{75095E30-870C-42C5-A487-92C931C5E2AF}"/>
              </a:ext>
            </a:extLst>
          </p:cNvPr>
          <p:cNvSpPr txBox="1"/>
          <p:nvPr/>
        </p:nvSpPr>
        <p:spPr>
          <a:xfrm>
            <a:off x="200499" y="4720190"/>
            <a:ext cx="1088019" cy="276999"/>
          </a:xfrm>
          <a:prstGeom prst="rect">
            <a:avLst/>
          </a:prstGeom>
          <a:noFill/>
        </p:spPr>
        <p:txBody>
          <a:bodyPr wrap="square" rtlCol="0">
            <a:spAutoFit/>
          </a:bodyPr>
          <a:lstStyle/>
          <a:p>
            <a:r>
              <a:rPr lang="en-US" sz="1200" dirty="0"/>
              <a:t>NCDIT EA</a:t>
            </a:r>
          </a:p>
        </p:txBody>
      </p:sp>
      <p:sp>
        <p:nvSpPr>
          <p:cNvPr id="28" name="TextBox 27">
            <a:extLst>
              <a:ext uri="{FF2B5EF4-FFF2-40B4-BE49-F238E27FC236}">
                <a16:creationId xmlns:a16="http://schemas.microsoft.com/office/drawing/2014/main" id="{022013E6-88F6-40AE-AA90-106CF47A66C6}"/>
              </a:ext>
            </a:extLst>
          </p:cNvPr>
          <p:cNvSpPr txBox="1"/>
          <p:nvPr/>
        </p:nvSpPr>
        <p:spPr>
          <a:xfrm>
            <a:off x="200499" y="4425650"/>
            <a:ext cx="1088019" cy="276999"/>
          </a:xfrm>
          <a:prstGeom prst="rect">
            <a:avLst/>
          </a:prstGeom>
          <a:noFill/>
        </p:spPr>
        <p:txBody>
          <a:bodyPr wrap="square" rtlCol="0">
            <a:spAutoFit/>
          </a:bodyPr>
          <a:lstStyle/>
          <a:p>
            <a:r>
              <a:rPr lang="en-US" sz="1200" dirty="0"/>
              <a:t>NCDIT ESRMO</a:t>
            </a:r>
          </a:p>
        </p:txBody>
      </p:sp>
      <p:sp>
        <p:nvSpPr>
          <p:cNvPr id="29" name="TextBox 28">
            <a:extLst>
              <a:ext uri="{FF2B5EF4-FFF2-40B4-BE49-F238E27FC236}">
                <a16:creationId xmlns:a16="http://schemas.microsoft.com/office/drawing/2014/main" id="{FC15651A-E82C-4468-B883-7B6D8527F1A6}"/>
              </a:ext>
            </a:extLst>
          </p:cNvPr>
          <p:cNvSpPr txBox="1"/>
          <p:nvPr/>
        </p:nvSpPr>
        <p:spPr>
          <a:xfrm>
            <a:off x="200499" y="3900159"/>
            <a:ext cx="1705045" cy="276999"/>
          </a:xfrm>
          <a:prstGeom prst="rect">
            <a:avLst/>
          </a:prstGeom>
          <a:noFill/>
        </p:spPr>
        <p:txBody>
          <a:bodyPr wrap="square" rtlCol="0">
            <a:spAutoFit/>
          </a:bodyPr>
          <a:lstStyle/>
          <a:p>
            <a:r>
              <a:rPr lang="en-US" sz="1200" dirty="0"/>
              <a:t>Agency Privacy Office</a:t>
            </a:r>
          </a:p>
        </p:txBody>
      </p:sp>
      <p:sp>
        <p:nvSpPr>
          <p:cNvPr id="30" name="TextBox 29">
            <a:extLst>
              <a:ext uri="{FF2B5EF4-FFF2-40B4-BE49-F238E27FC236}">
                <a16:creationId xmlns:a16="http://schemas.microsoft.com/office/drawing/2014/main" id="{34E7D6E1-9A22-4C4F-9CB6-16E30DE7554E}"/>
              </a:ext>
            </a:extLst>
          </p:cNvPr>
          <p:cNvSpPr txBox="1"/>
          <p:nvPr/>
        </p:nvSpPr>
        <p:spPr>
          <a:xfrm>
            <a:off x="200499" y="3628947"/>
            <a:ext cx="1353049" cy="276999"/>
          </a:xfrm>
          <a:prstGeom prst="rect">
            <a:avLst/>
          </a:prstGeom>
          <a:noFill/>
        </p:spPr>
        <p:txBody>
          <a:bodyPr wrap="square" rtlCol="0">
            <a:spAutoFit/>
          </a:bodyPr>
          <a:lstStyle/>
          <a:p>
            <a:r>
              <a:rPr lang="en-US" sz="1200" dirty="0"/>
              <a:t>Agency IT</a:t>
            </a:r>
          </a:p>
        </p:txBody>
      </p:sp>
      <p:sp>
        <p:nvSpPr>
          <p:cNvPr id="31" name="TextBox 30">
            <a:extLst>
              <a:ext uri="{FF2B5EF4-FFF2-40B4-BE49-F238E27FC236}">
                <a16:creationId xmlns:a16="http://schemas.microsoft.com/office/drawing/2014/main" id="{4727342C-7FEC-4184-831E-00EBDBFFA3EA}"/>
              </a:ext>
            </a:extLst>
          </p:cNvPr>
          <p:cNvSpPr txBox="1"/>
          <p:nvPr/>
        </p:nvSpPr>
        <p:spPr>
          <a:xfrm>
            <a:off x="200499" y="3331768"/>
            <a:ext cx="1813929" cy="276999"/>
          </a:xfrm>
          <a:prstGeom prst="rect">
            <a:avLst/>
          </a:prstGeom>
          <a:noFill/>
        </p:spPr>
        <p:txBody>
          <a:bodyPr wrap="square" rtlCol="0">
            <a:spAutoFit/>
          </a:bodyPr>
          <a:lstStyle/>
          <a:p>
            <a:r>
              <a:rPr lang="en-US" sz="1200" dirty="0"/>
              <a:t>Agency Security</a:t>
            </a:r>
          </a:p>
        </p:txBody>
      </p:sp>
      <p:sp>
        <p:nvSpPr>
          <p:cNvPr id="32" name="TextBox 31">
            <a:extLst>
              <a:ext uri="{FF2B5EF4-FFF2-40B4-BE49-F238E27FC236}">
                <a16:creationId xmlns:a16="http://schemas.microsoft.com/office/drawing/2014/main" id="{D13C444A-138D-45CB-A0BC-9270F3736275}"/>
              </a:ext>
            </a:extLst>
          </p:cNvPr>
          <p:cNvSpPr txBox="1"/>
          <p:nvPr/>
        </p:nvSpPr>
        <p:spPr>
          <a:xfrm>
            <a:off x="200499" y="1525283"/>
            <a:ext cx="1088019" cy="461665"/>
          </a:xfrm>
          <a:prstGeom prst="rect">
            <a:avLst/>
          </a:prstGeom>
          <a:noFill/>
        </p:spPr>
        <p:txBody>
          <a:bodyPr wrap="square" rtlCol="0">
            <a:spAutoFit/>
          </a:bodyPr>
          <a:lstStyle/>
          <a:p>
            <a:r>
              <a:rPr lang="en-US" sz="1200" dirty="0"/>
              <a:t>Agency Business</a:t>
            </a:r>
          </a:p>
        </p:txBody>
      </p:sp>
      <p:cxnSp>
        <p:nvCxnSpPr>
          <p:cNvPr id="10" name="Straight Connector 9">
            <a:extLst>
              <a:ext uri="{FF2B5EF4-FFF2-40B4-BE49-F238E27FC236}">
                <a16:creationId xmlns:a16="http://schemas.microsoft.com/office/drawing/2014/main" id="{EE62727C-2E10-432E-AC74-2F3F0B0B74DE}"/>
              </a:ext>
            </a:extLst>
          </p:cNvPr>
          <p:cNvCxnSpPr>
            <a:cxnSpLocks/>
          </p:cNvCxnSpPr>
          <p:nvPr/>
        </p:nvCxnSpPr>
        <p:spPr>
          <a:xfrm>
            <a:off x="358815" y="2459579"/>
            <a:ext cx="11528388"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EEBF18-B25D-4052-AC54-EC64C9EE007A}"/>
              </a:ext>
            </a:extLst>
          </p:cNvPr>
          <p:cNvCxnSpPr>
            <a:cxnSpLocks/>
          </p:cNvCxnSpPr>
          <p:nvPr/>
        </p:nvCxnSpPr>
        <p:spPr>
          <a:xfrm flipV="1">
            <a:off x="358815" y="4719508"/>
            <a:ext cx="11462799" cy="6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38E0A6-3CB1-4A83-A29B-2D66084AADDD}"/>
              </a:ext>
            </a:extLst>
          </p:cNvPr>
          <p:cNvCxnSpPr>
            <a:cxnSpLocks/>
          </p:cNvCxnSpPr>
          <p:nvPr/>
        </p:nvCxnSpPr>
        <p:spPr>
          <a:xfrm flipV="1">
            <a:off x="371331" y="5750311"/>
            <a:ext cx="11462799" cy="1503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257D93-B27B-4B83-8AD2-E098CC594DC9}"/>
              </a:ext>
            </a:extLst>
          </p:cNvPr>
          <p:cNvCxnSpPr>
            <a:cxnSpLocks/>
          </p:cNvCxnSpPr>
          <p:nvPr/>
        </p:nvCxnSpPr>
        <p:spPr>
          <a:xfrm>
            <a:off x="364327" y="6058190"/>
            <a:ext cx="11462799"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899D2D8-F6AC-4DCB-9A51-29B62EEE29B8}"/>
              </a:ext>
            </a:extLst>
          </p:cNvPr>
          <p:cNvSpPr txBox="1"/>
          <p:nvPr/>
        </p:nvSpPr>
        <p:spPr>
          <a:xfrm>
            <a:off x="7490556" y="2647564"/>
            <a:ext cx="1841698" cy="53653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Document Planning Meeting Output on Intake Form and Save in Sourcing Project</a:t>
            </a:r>
          </a:p>
        </p:txBody>
      </p:sp>
      <p:sp>
        <p:nvSpPr>
          <p:cNvPr id="48" name="TextBox 47">
            <a:extLst>
              <a:ext uri="{FF2B5EF4-FFF2-40B4-BE49-F238E27FC236}">
                <a16:creationId xmlns:a16="http://schemas.microsoft.com/office/drawing/2014/main" id="{E0D7B872-BFE9-403F-A207-E2E58D027082}"/>
              </a:ext>
            </a:extLst>
          </p:cNvPr>
          <p:cNvSpPr txBox="1"/>
          <p:nvPr/>
        </p:nvSpPr>
        <p:spPr>
          <a:xfrm>
            <a:off x="4635609" y="2644548"/>
            <a:ext cx="1199539" cy="53653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Book Planning Meeting on Booking Site</a:t>
            </a:r>
          </a:p>
        </p:txBody>
      </p:sp>
      <p:sp>
        <p:nvSpPr>
          <p:cNvPr id="49" name="TextBox 48">
            <a:extLst>
              <a:ext uri="{FF2B5EF4-FFF2-40B4-BE49-F238E27FC236}">
                <a16:creationId xmlns:a16="http://schemas.microsoft.com/office/drawing/2014/main" id="{8CCBCFC7-7C47-4EE3-AE7E-8DA3F8BE7CCC}"/>
              </a:ext>
            </a:extLst>
          </p:cNvPr>
          <p:cNvSpPr txBox="1"/>
          <p:nvPr/>
        </p:nvSpPr>
        <p:spPr>
          <a:xfrm>
            <a:off x="6144044" y="1899996"/>
            <a:ext cx="784034" cy="1281085"/>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Conduct Planning Meeting</a:t>
            </a:r>
          </a:p>
        </p:txBody>
      </p:sp>
      <p:cxnSp>
        <p:nvCxnSpPr>
          <p:cNvPr id="15" name="Connector: Elbow 14">
            <a:extLst>
              <a:ext uri="{FF2B5EF4-FFF2-40B4-BE49-F238E27FC236}">
                <a16:creationId xmlns:a16="http://schemas.microsoft.com/office/drawing/2014/main" id="{3D18D96B-B927-40C0-A7BC-9B77FC30FE1A}"/>
              </a:ext>
            </a:extLst>
          </p:cNvPr>
          <p:cNvCxnSpPr>
            <a:cxnSpLocks/>
            <a:stCxn id="61" idx="6"/>
            <a:endCxn id="72" idx="1"/>
          </p:cNvCxnSpPr>
          <p:nvPr/>
        </p:nvCxnSpPr>
        <p:spPr>
          <a:xfrm>
            <a:off x="2025135" y="2108656"/>
            <a:ext cx="571525" cy="4589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E66B93E8-711A-4C63-8BE5-290323BD11EA}"/>
              </a:ext>
            </a:extLst>
          </p:cNvPr>
          <p:cNvCxnSpPr>
            <a:cxnSpLocks/>
            <a:endCxn id="64" idx="1"/>
          </p:cNvCxnSpPr>
          <p:nvPr/>
        </p:nvCxnSpPr>
        <p:spPr>
          <a:xfrm>
            <a:off x="3406088" y="2052866"/>
            <a:ext cx="226599" cy="815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9A327086-BC65-4392-84C4-C6A760BE139F}"/>
              </a:ext>
            </a:extLst>
          </p:cNvPr>
          <p:cNvCxnSpPr>
            <a:cxnSpLocks/>
            <a:stCxn id="64" idx="3"/>
            <a:endCxn id="48" idx="0"/>
          </p:cNvCxnSpPr>
          <p:nvPr/>
        </p:nvCxnSpPr>
        <p:spPr>
          <a:xfrm>
            <a:off x="5091350" y="2061017"/>
            <a:ext cx="144029" cy="5835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C1661444-986D-41EB-BD1A-B6741802776C}"/>
              </a:ext>
            </a:extLst>
          </p:cNvPr>
          <p:cNvSpPr/>
          <p:nvPr/>
        </p:nvSpPr>
        <p:spPr>
          <a:xfrm>
            <a:off x="10261913" y="125812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03</a:t>
            </a:r>
          </a:p>
        </p:txBody>
      </p:sp>
      <p:sp>
        <p:nvSpPr>
          <p:cNvPr id="61" name="Oval 60">
            <a:extLst>
              <a:ext uri="{FF2B5EF4-FFF2-40B4-BE49-F238E27FC236}">
                <a16:creationId xmlns:a16="http://schemas.microsoft.com/office/drawing/2014/main" id="{BF66D449-CC69-43E3-B745-0456A5F7DBE1}"/>
              </a:ext>
            </a:extLst>
          </p:cNvPr>
          <p:cNvSpPr/>
          <p:nvPr/>
        </p:nvSpPr>
        <p:spPr>
          <a:xfrm>
            <a:off x="1567935" y="188005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01</a:t>
            </a:r>
          </a:p>
        </p:txBody>
      </p:sp>
      <p:sp>
        <p:nvSpPr>
          <p:cNvPr id="64" name="Flowchart: Decision 63">
            <a:extLst>
              <a:ext uri="{FF2B5EF4-FFF2-40B4-BE49-F238E27FC236}">
                <a16:creationId xmlns:a16="http://schemas.microsoft.com/office/drawing/2014/main" id="{B76FA94E-B3A2-43CE-8ED4-D3F8A3C76621}"/>
              </a:ext>
            </a:extLst>
          </p:cNvPr>
          <p:cNvSpPr/>
          <p:nvPr/>
        </p:nvSpPr>
        <p:spPr>
          <a:xfrm>
            <a:off x="3632687" y="1717184"/>
            <a:ext cx="1458663" cy="687665"/>
          </a:xfrm>
          <a:prstGeom prst="flowChartDecision">
            <a:avLst/>
          </a:prstGeom>
          <a:solidFill>
            <a:schemeClr val="accent1">
              <a:lumMod val="40000"/>
              <a:lumOff val="60000"/>
            </a:schemeClr>
          </a:solidFill>
          <a:ln>
            <a:solidFill>
              <a:schemeClr val="tx1"/>
            </a:solidFill>
          </a:ln>
        </p:spPr>
        <p:txBody>
          <a:bodyPr wrap="square"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Need Planning Meeting?</a:t>
            </a:r>
          </a:p>
        </p:txBody>
      </p:sp>
      <p:sp>
        <p:nvSpPr>
          <p:cNvPr id="67" name="TextBox 66">
            <a:extLst>
              <a:ext uri="{FF2B5EF4-FFF2-40B4-BE49-F238E27FC236}">
                <a16:creationId xmlns:a16="http://schemas.microsoft.com/office/drawing/2014/main" id="{9231F0EC-024D-4306-B088-D1D0D4F6C084}"/>
              </a:ext>
            </a:extLst>
          </p:cNvPr>
          <p:cNvSpPr txBox="1"/>
          <p:nvPr/>
        </p:nvSpPr>
        <p:spPr>
          <a:xfrm>
            <a:off x="4812705" y="1701593"/>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68" name="TextBox 67">
            <a:extLst>
              <a:ext uri="{FF2B5EF4-FFF2-40B4-BE49-F238E27FC236}">
                <a16:creationId xmlns:a16="http://schemas.microsoft.com/office/drawing/2014/main" id="{EE25E62A-606F-4A91-B961-45023B20DEAB}"/>
              </a:ext>
            </a:extLst>
          </p:cNvPr>
          <p:cNvSpPr txBox="1"/>
          <p:nvPr/>
        </p:nvSpPr>
        <p:spPr>
          <a:xfrm>
            <a:off x="3988198" y="1570168"/>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71" name="TextBox 70">
            <a:extLst>
              <a:ext uri="{FF2B5EF4-FFF2-40B4-BE49-F238E27FC236}">
                <a16:creationId xmlns:a16="http://schemas.microsoft.com/office/drawing/2014/main" id="{80C7A23C-12E1-4D05-B874-038ADD0931E9}"/>
              </a:ext>
            </a:extLst>
          </p:cNvPr>
          <p:cNvSpPr txBox="1"/>
          <p:nvPr/>
        </p:nvSpPr>
        <p:spPr>
          <a:xfrm>
            <a:off x="200499" y="2601419"/>
            <a:ext cx="1088019" cy="461665"/>
          </a:xfrm>
          <a:prstGeom prst="rect">
            <a:avLst/>
          </a:prstGeom>
          <a:noFill/>
        </p:spPr>
        <p:txBody>
          <a:bodyPr wrap="square" rtlCol="0">
            <a:spAutoFit/>
          </a:bodyPr>
          <a:lstStyle/>
          <a:p>
            <a:r>
              <a:rPr lang="en-US" sz="1200" dirty="0"/>
              <a:t>Agency Procurement</a:t>
            </a:r>
          </a:p>
        </p:txBody>
      </p:sp>
      <p:sp>
        <p:nvSpPr>
          <p:cNvPr id="72" name="TextBox 71">
            <a:extLst>
              <a:ext uri="{FF2B5EF4-FFF2-40B4-BE49-F238E27FC236}">
                <a16:creationId xmlns:a16="http://schemas.microsoft.com/office/drawing/2014/main" id="{3F92000F-705E-4D5F-9962-7ACBE397366B}"/>
              </a:ext>
            </a:extLst>
          </p:cNvPr>
          <p:cNvSpPr txBox="1"/>
          <p:nvPr/>
        </p:nvSpPr>
        <p:spPr>
          <a:xfrm>
            <a:off x="2596660" y="1899996"/>
            <a:ext cx="809428" cy="1335200"/>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Discuss if Planning Meeting is Needed</a:t>
            </a:r>
          </a:p>
        </p:txBody>
      </p:sp>
      <p:cxnSp>
        <p:nvCxnSpPr>
          <p:cNvPr id="89" name="Straight Arrow Connector 88">
            <a:extLst>
              <a:ext uri="{FF2B5EF4-FFF2-40B4-BE49-F238E27FC236}">
                <a16:creationId xmlns:a16="http://schemas.microsoft.com/office/drawing/2014/main" id="{C133E66E-5EAB-4823-BAED-3836D77036C8}"/>
              </a:ext>
            </a:extLst>
          </p:cNvPr>
          <p:cNvCxnSpPr>
            <a:cxnSpLocks/>
            <a:stCxn id="49" idx="2"/>
            <a:endCxn id="86" idx="0"/>
          </p:cNvCxnSpPr>
          <p:nvPr/>
        </p:nvCxnSpPr>
        <p:spPr>
          <a:xfrm>
            <a:off x="6536061" y="3181081"/>
            <a:ext cx="8165" cy="19734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346907B0-4402-46B6-BAF0-5A43E3E162EF}"/>
              </a:ext>
            </a:extLst>
          </p:cNvPr>
          <p:cNvCxnSpPr>
            <a:cxnSpLocks/>
            <a:stCxn id="64" idx="0"/>
            <a:endCxn id="60" idx="2"/>
          </p:cNvCxnSpPr>
          <p:nvPr/>
        </p:nvCxnSpPr>
        <p:spPr>
          <a:xfrm rot="5400000" flipH="1" flipV="1">
            <a:off x="7196737" y="-1347992"/>
            <a:ext cx="230459" cy="589989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76BE5CB4-7001-4869-A7AF-BEB745A69E7D}"/>
              </a:ext>
            </a:extLst>
          </p:cNvPr>
          <p:cNvCxnSpPr>
            <a:cxnSpLocks/>
            <a:stCxn id="55" idx="0"/>
            <a:endCxn id="60" idx="4"/>
          </p:cNvCxnSpPr>
          <p:nvPr/>
        </p:nvCxnSpPr>
        <p:spPr>
          <a:xfrm rot="16200000" flipV="1">
            <a:off x="10026313" y="2179525"/>
            <a:ext cx="929222" cy="8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B0E0A5B-3C06-42B2-9111-9AE0B4F26219}"/>
              </a:ext>
            </a:extLst>
          </p:cNvPr>
          <p:cNvCxnSpPr>
            <a:cxnSpLocks/>
          </p:cNvCxnSpPr>
          <p:nvPr/>
        </p:nvCxnSpPr>
        <p:spPr>
          <a:xfrm flipV="1">
            <a:off x="358815" y="362498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9426E17-2172-4842-BE43-7480A65E3967}"/>
              </a:ext>
            </a:extLst>
          </p:cNvPr>
          <p:cNvCxnSpPr>
            <a:cxnSpLocks/>
          </p:cNvCxnSpPr>
          <p:nvPr/>
        </p:nvCxnSpPr>
        <p:spPr>
          <a:xfrm flipV="1">
            <a:off x="358815" y="3305530"/>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1EC7780-6960-408A-88E0-3787E73587F3}"/>
              </a:ext>
            </a:extLst>
          </p:cNvPr>
          <p:cNvCxnSpPr>
            <a:cxnSpLocks/>
          </p:cNvCxnSpPr>
          <p:nvPr/>
        </p:nvCxnSpPr>
        <p:spPr>
          <a:xfrm flipV="1">
            <a:off x="358815" y="3906942"/>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B820FA38-4A93-4313-85E8-6B102FBC503B}"/>
              </a:ext>
            </a:extLst>
          </p:cNvPr>
          <p:cNvSpPr txBox="1"/>
          <p:nvPr/>
        </p:nvSpPr>
        <p:spPr>
          <a:xfrm>
            <a:off x="202424" y="4156734"/>
            <a:ext cx="1705045" cy="276999"/>
          </a:xfrm>
          <a:prstGeom prst="rect">
            <a:avLst/>
          </a:prstGeom>
          <a:noFill/>
        </p:spPr>
        <p:txBody>
          <a:bodyPr wrap="square" rtlCol="0">
            <a:spAutoFit/>
          </a:bodyPr>
          <a:lstStyle/>
          <a:p>
            <a:r>
              <a:rPr lang="en-US" sz="1200" dirty="0"/>
              <a:t>Agency Legal</a:t>
            </a:r>
          </a:p>
        </p:txBody>
      </p:sp>
      <p:cxnSp>
        <p:nvCxnSpPr>
          <p:cNvPr id="168" name="Straight Connector 167">
            <a:extLst>
              <a:ext uri="{FF2B5EF4-FFF2-40B4-BE49-F238E27FC236}">
                <a16:creationId xmlns:a16="http://schemas.microsoft.com/office/drawing/2014/main" id="{67C3F888-DF98-48E3-B288-85BD20A5F307}"/>
              </a:ext>
            </a:extLst>
          </p:cNvPr>
          <p:cNvCxnSpPr>
            <a:cxnSpLocks/>
          </p:cNvCxnSpPr>
          <p:nvPr/>
        </p:nvCxnSpPr>
        <p:spPr>
          <a:xfrm flipV="1">
            <a:off x="358815" y="4174842"/>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74" name="Connector: Elbow 173">
            <a:extLst>
              <a:ext uri="{FF2B5EF4-FFF2-40B4-BE49-F238E27FC236}">
                <a16:creationId xmlns:a16="http://schemas.microsoft.com/office/drawing/2014/main" id="{52026F2F-9791-4F0D-A076-833DDFDBFE1F}"/>
              </a:ext>
            </a:extLst>
          </p:cNvPr>
          <p:cNvCxnSpPr>
            <a:cxnSpLocks/>
            <a:stCxn id="48" idx="3"/>
            <a:endCxn id="49" idx="1"/>
          </p:cNvCxnSpPr>
          <p:nvPr/>
        </p:nvCxnSpPr>
        <p:spPr>
          <a:xfrm flipV="1">
            <a:off x="5835148" y="2540539"/>
            <a:ext cx="308896" cy="3722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0" name="Connector: Elbow 179">
            <a:extLst>
              <a:ext uri="{FF2B5EF4-FFF2-40B4-BE49-F238E27FC236}">
                <a16:creationId xmlns:a16="http://schemas.microsoft.com/office/drawing/2014/main" id="{88E77500-31CE-4BCE-AE33-73EB1E83D2A8}"/>
              </a:ext>
            </a:extLst>
          </p:cNvPr>
          <p:cNvCxnSpPr>
            <a:cxnSpLocks/>
            <a:stCxn id="49" idx="3"/>
            <a:endCxn id="45" idx="1"/>
          </p:cNvCxnSpPr>
          <p:nvPr/>
        </p:nvCxnSpPr>
        <p:spPr>
          <a:xfrm>
            <a:off x="6928078" y="2540539"/>
            <a:ext cx="562478" cy="37529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277BBABA-C966-417C-8DD5-7514EEFA8394}"/>
              </a:ext>
            </a:extLst>
          </p:cNvPr>
          <p:cNvSpPr txBox="1"/>
          <p:nvPr/>
        </p:nvSpPr>
        <p:spPr>
          <a:xfrm>
            <a:off x="200499" y="5012121"/>
            <a:ext cx="1088019" cy="276999"/>
          </a:xfrm>
          <a:prstGeom prst="rect">
            <a:avLst/>
          </a:prstGeom>
          <a:noFill/>
        </p:spPr>
        <p:txBody>
          <a:bodyPr wrap="square" rtlCol="0">
            <a:spAutoFit/>
          </a:bodyPr>
          <a:lstStyle/>
          <a:p>
            <a:r>
              <a:rPr lang="en-US" sz="1200" dirty="0"/>
              <a:t>NCDIT EPMO</a:t>
            </a:r>
          </a:p>
        </p:txBody>
      </p:sp>
      <p:cxnSp>
        <p:nvCxnSpPr>
          <p:cNvPr id="69" name="Straight Connector 68">
            <a:extLst>
              <a:ext uri="{FF2B5EF4-FFF2-40B4-BE49-F238E27FC236}">
                <a16:creationId xmlns:a16="http://schemas.microsoft.com/office/drawing/2014/main" id="{E65BCE5D-5699-455B-9A2A-2A41A4386A44}"/>
              </a:ext>
            </a:extLst>
          </p:cNvPr>
          <p:cNvCxnSpPr>
            <a:cxnSpLocks/>
          </p:cNvCxnSpPr>
          <p:nvPr/>
        </p:nvCxnSpPr>
        <p:spPr>
          <a:xfrm>
            <a:off x="358815" y="5020527"/>
            <a:ext cx="11471235"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71F7156-4688-4DEC-8A24-505E93A0BD46}"/>
              </a:ext>
            </a:extLst>
          </p:cNvPr>
          <p:cNvSpPr txBox="1"/>
          <p:nvPr/>
        </p:nvSpPr>
        <p:spPr>
          <a:xfrm>
            <a:off x="6152209" y="3378425"/>
            <a:ext cx="784034" cy="2642339"/>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Attend Planning Meeting and Provide Feedback</a:t>
            </a:r>
          </a:p>
        </p:txBody>
      </p:sp>
      <p:sp>
        <p:nvSpPr>
          <p:cNvPr id="55" name="TextBox 54">
            <a:extLst>
              <a:ext uri="{FF2B5EF4-FFF2-40B4-BE49-F238E27FC236}">
                <a16:creationId xmlns:a16="http://schemas.microsoft.com/office/drawing/2014/main" id="{427724EC-8A4C-45E3-B361-A347DF2AA9E9}"/>
              </a:ext>
            </a:extLst>
          </p:cNvPr>
          <p:cNvSpPr txBox="1"/>
          <p:nvPr/>
        </p:nvSpPr>
        <p:spPr>
          <a:xfrm>
            <a:off x="9720195" y="2644547"/>
            <a:ext cx="1542277" cy="53653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Add / update Target Contract Award Date field in Sourcing Project</a:t>
            </a:r>
          </a:p>
        </p:txBody>
      </p:sp>
      <p:cxnSp>
        <p:nvCxnSpPr>
          <p:cNvPr id="6" name="Straight Arrow Connector 5">
            <a:extLst>
              <a:ext uri="{FF2B5EF4-FFF2-40B4-BE49-F238E27FC236}">
                <a16:creationId xmlns:a16="http://schemas.microsoft.com/office/drawing/2014/main" id="{57BCDEC4-695B-488C-8F68-B85307CC7594}"/>
              </a:ext>
            </a:extLst>
          </p:cNvPr>
          <p:cNvCxnSpPr>
            <a:cxnSpLocks/>
            <a:stCxn id="45" idx="3"/>
            <a:endCxn id="55" idx="1"/>
          </p:cNvCxnSpPr>
          <p:nvPr/>
        </p:nvCxnSpPr>
        <p:spPr>
          <a:xfrm flipV="1">
            <a:off x="9332254" y="2912814"/>
            <a:ext cx="387941" cy="3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itle 4">
            <a:extLst>
              <a:ext uri="{FF2B5EF4-FFF2-40B4-BE49-F238E27FC236}">
                <a16:creationId xmlns:a16="http://schemas.microsoft.com/office/drawing/2014/main" id="{9E57606D-56E5-4031-A8FC-D7A180ABC9D5}"/>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Streamlined IT Procurement Process Flow: Step 02</a:t>
            </a:r>
            <a:endParaRPr lang="en-US" sz="2400" b="0" dirty="0">
              <a:solidFill>
                <a:srgbClr val="014373"/>
              </a:solidFill>
              <a:latin typeface="Arial" panose="020B0604020202020204" pitchFamily="34" charset="0"/>
              <a:cs typeface="Arial" panose="020B0604020202020204" pitchFamily="34" charset="0"/>
            </a:endParaRPr>
          </a:p>
        </p:txBody>
      </p:sp>
      <p:pic>
        <p:nvPicPr>
          <p:cNvPr id="51" name="Graphic 50">
            <a:extLst>
              <a:ext uri="{FF2B5EF4-FFF2-40B4-BE49-F238E27FC236}">
                <a16:creationId xmlns:a16="http://schemas.microsoft.com/office/drawing/2014/main" id="{7A9EF302-6A30-4B37-A4D4-99935619B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2673" y="6397719"/>
            <a:ext cx="1650654" cy="269685"/>
          </a:xfrm>
          <a:prstGeom prst="rect">
            <a:avLst/>
          </a:prstGeom>
        </p:spPr>
      </p:pic>
      <p:sp>
        <p:nvSpPr>
          <p:cNvPr id="2" name="Slide Number Placeholder 1">
            <a:extLst>
              <a:ext uri="{FF2B5EF4-FFF2-40B4-BE49-F238E27FC236}">
                <a16:creationId xmlns:a16="http://schemas.microsoft.com/office/drawing/2014/main" id="{D9270D23-9CE2-3185-1F42-571128C61EC6}"/>
              </a:ext>
            </a:extLst>
          </p:cNvPr>
          <p:cNvSpPr>
            <a:spLocks noGrp="1"/>
          </p:cNvSpPr>
          <p:nvPr>
            <p:ph type="sldNum" sz="quarter" idx="12"/>
          </p:nvPr>
        </p:nvSpPr>
        <p:spPr/>
        <p:txBody>
          <a:bodyPr/>
          <a:lstStyle/>
          <a:p>
            <a:fld id="{A572533D-9982-974D-8F32-334D815B8173}" type="slidenum">
              <a:rPr lang="en-US" smtClean="0"/>
              <a:pPr/>
              <a:t>11</a:t>
            </a:fld>
            <a:endParaRPr lang="en-US" dirty="0"/>
          </a:p>
        </p:txBody>
      </p:sp>
    </p:spTree>
    <p:custDataLst>
      <p:tags r:id="rId1"/>
    </p:custDataLst>
    <p:extLst>
      <p:ext uri="{BB962C8B-B14F-4D97-AF65-F5344CB8AC3E}">
        <p14:creationId xmlns:p14="http://schemas.microsoft.com/office/powerpoint/2010/main" val="374516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a:extLst>
              <a:ext uri="{FF2B5EF4-FFF2-40B4-BE49-F238E27FC236}">
                <a16:creationId xmlns:a16="http://schemas.microsoft.com/office/drawing/2014/main" id="{4E3AA6E2-C203-414B-8B61-0C0B263BB32C}"/>
              </a:ext>
            </a:extLst>
          </p:cNvPr>
          <p:cNvCxnSpPr>
            <a:cxnSpLocks/>
          </p:cNvCxnSpPr>
          <p:nvPr/>
        </p:nvCxnSpPr>
        <p:spPr>
          <a:xfrm flipV="1">
            <a:off x="358815" y="5401861"/>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Streamlined IT Procurement Process Flow: Step 03</a:t>
            </a:r>
          </a:p>
        </p:txBody>
      </p:sp>
      <p:sp>
        <p:nvSpPr>
          <p:cNvPr id="38" name="Arrow: Pentagon 37">
            <a:extLst>
              <a:ext uri="{FF2B5EF4-FFF2-40B4-BE49-F238E27FC236}">
                <a16:creationId xmlns:a16="http://schemas.microsoft.com/office/drawing/2014/main" id="{992F8C4F-E290-4F1D-A636-B5204314EDA1}"/>
              </a:ext>
            </a:extLst>
          </p:cNvPr>
          <p:cNvSpPr/>
          <p:nvPr/>
        </p:nvSpPr>
        <p:spPr>
          <a:xfrm>
            <a:off x="821804" y="791989"/>
            <a:ext cx="11286722" cy="365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03 – Develop Sourcing Event</a:t>
            </a: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FC15651A-E82C-4468-B883-7B6D8527F1A6}"/>
              </a:ext>
            </a:extLst>
          </p:cNvPr>
          <p:cNvSpPr txBox="1"/>
          <p:nvPr/>
        </p:nvSpPr>
        <p:spPr>
          <a:xfrm>
            <a:off x="200499" y="4452934"/>
            <a:ext cx="1705045" cy="276999"/>
          </a:xfrm>
          <a:prstGeom prst="rect">
            <a:avLst/>
          </a:prstGeom>
          <a:noFill/>
        </p:spPr>
        <p:txBody>
          <a:bodyPr wrap="square" rtlCol="0">
            <a:spAutoFit/>
          </a:bodyPr>
          <a:lstStyle/>
          <a:p>
            <a:r>
              <a:rPr lang="en-US" sz="1200" dirty="0"/>
              <a:t>Agency Privacy Office</a:t>
            </a:r>
          </a:p>
        </p:txBody>
      </p:sp>
      <p:sp>
        <p:nvSpPr>
          <p:cNvPr id="30" name="TextBox 29">
            <a:extLst>
              <a:ext uri="{FF2B5EF4-FFF2-40B4-BE49-F238E27FC236}">
                <a16:creationId xmlns:a16="http://schemas.microsoft.com/office/drawing/2014/main" id="{34E7D6E1-9A22-4C4F-9CB6-16E30DE7554E}"/>
              </a:ext>
            </a:extLst>
          </p:cNvPr>
          <p:cNvSpPr txBox="1"/>
          <p:nvPr/>
        </p:nvSpPr>
        <p:spPr>
          <a:xfrm>
            <a:off x="200499" y="4129172"/>
            <a:ext cx="1353049" cy="276999"/>
          </a:xfrm>
          <a:prstGeom prst="rect">
            <a:avLst/>
          </a:prstGeom>
          <a:noFill/>
        </p:spPr>
        <p:txBody>
          <a:bodyPr wrap="square" rtlCol="0">
            <a:spAutoFit/>
          </a:bodyPr>
          <a:lstStyle/>
          <a:p>
            <a:r>
              <a:rPr lang="en-US" sz="1200" dirty="0"/>
              <a:t>Agency Security</a:t>
            </a:r>
          </a:p>
        </p:txBody>
      </p:sp>
      <p:sp>
        <p:nvSpPr>
          <p:cNvPr id="31" name="TextBox 30">
            <a:extLst>
              <a:ext uri="{FF2B5EF4-FFF2-40B4-BE49-F238E27FC236}">
                <a16:creationId xmlns:a16="http://schemas.microsoft.com/office/drawing/2014/main" id="{4727342C-7FEC-4184-831E-00EBDBFFA3EA}"/>
              </a:ext>
            </a:extLst>
          </p:cNvPr>
          <p:cNvSpPr txBox="1"/>
          <p:nvPr/>
        </p:nvSpPr>
        <p:spPr>
          <a:xfrm>
            <a:off x="200499" y="3779443"/>
            <a:ext cx="1088019" cy="276999"/>
          </a:xfrm>
          <a:prstGeom prst="rect">
            <a:avLst/>
          </a:prstGeom>
          <a:noFill/>
        </p:spPr>
        <p:txBody>
          <a:bodyPr wrap="square" rtlCol="0">
            <a:spAutoFit/>
          </a:bodyPr>
          <a:lstStyle/>
          <a:p>
            <a:r>
              <a:rPr lang="en-US" sz="1200" dirty="0"/>
              <a:t>Agency IT</a:t>
            </a:r>
          </a:p>
        </p:txBody>
      </p:sp>
      <p:sp>
        <p:nvSpPr>
          <p:cNvPr id="32" name="TextBox 31">
            <a:extLst>
              <a:ext uri="{FF2B5EF4-FFF2-40B4-BE49-F238E27FC236}">
                <a16:creationId xmlns:a16="http://schemas.microsoft.com/office/drawing/2014/main" id="{D13C444A-138D-45CB-A0BC-9270F3736275}"/>
              </a:ext>
            </a:extLst>
          </p:cNvPr>
          <p:cNvSpPr txBox="1"/>
          <p:nvPr/>
        </p:nvSpPr>
        <p:spPr>
          <a:xfrm>
            <a:off x="258312" y="2832445"/>
            <a:ext cx="1088019" cy="461665"/>
          </a:xfrm>
          <a:prstGeom prst="rect">
            <a:avLst/>
          </a:prstGeom>
          <a:noFill/>
        </p:spPr>
        <p:txBody>
          <a:bodyPr wrap="square" rtlCol="0">
            <a:spAutoFit/>
          </a:bodyPr>
          <a:lstStyle/>
          <a:p>
            <a:r>
              <a:rPr lang="en-US" sz="1200" dirty="0"/>
              <a:t>Agency Business</a:t>
            </a:r>
          </a:p>
        </p:txBody>
      </p:sp>
      <p:cxnSp>
        <p:nvCxnSpPr>
          <p:cNvPr id="10" name="Straight Connector 9">
            <a:extLst>
              <a:ext uri="{FF2B5EF4-FFF2-40B4-BE49-F238E27FC236}">
                <a16:creationId xmlns:a16="http://schemas.microsoft.com/office/drawing/2014/main" id="{EE62727C-2E10-432E-AC74-2F3F0B0B74DE}"/>
              </a:ext>
            </a:extLst>
          </p:cNvPr>
          <p:cNvCxnSpPr>
            <a:cxnSpLocks/>
          </p:cNvCxnSpPr>
          <p:nvPr/>
        </p:nvCxnSpPr>
        <p:spPr>
          <a:xfrm>
            <a:off x="358815" y="2844556"/>
            <a:ext cx="11528388"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7A383B8-C0F4-48E2-9460-8D0D99968525}"/>
              </a:ext>
            </a:extLst>
          </p:cNvPr>
          <p:cNvSpPr txBox="1"/>
          <p:nvPr/>
        </p:nvSpPr>
        <p:spPr>
          <a:xfrm>
            <a:off x="6510822" y="2893686"/>
            <a:ext cx="1157473" cy="735525"/>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Privacy Threshold Analysis and Make Updates</a:t>
            </a:r>
          </a:p>
        </p:txBody>
      </p:sp>
      <p:sp>
        <p:nvSpPr>
          <p:cNvPr id="45" name="TextBox 44">
            <a:extLst>
              <a:ext uri="{FF2B5EF4-FFF2-40B4-BE49-F238E27FC236}">
                <a16:creationId xmlns:a16="http://schemas.microsoft.com/office/drawing/2014/main" id="{D899D2D8-F6AC-4DCB-9A51-29B62EEE29B8}"/>
              </a:ext>
            </a:extLst>
          </p:cNvPr>
          <p:cNvSpPr txBox="1"/>
          <p:nvPr/>
        </p:nvSpPr>
        <p:spPr>
          <a:xfrm>
            <a:off x="4176832" y="1270041"/>
            <a:ext cx="786433" cy="2361732"/>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and Process Feedback from Agency Review Process</a:t>
            </a:r>
          </a:p>
        </p:txBody>
      </p:sp>
      <p:sp>
        <p:nvSpPr>
          <p:cNvPr id="49" name="TextBox 48">
            <a:extLst>
              <a:ext uri="{FF2B5EF4-FFF2-40B4-BE49-F238E27FC236}">
                <a16:creationId xmlns:a16="http://schemas.microsoft.com/office/drawing/2014/main" id="{8CCBCFC7-7C47-4EE3-AE7E-8DA3F8BE7CCC}"/>
              </a:ext>
            </a:extLst>
          </p:cNvPr>
          <p:cNvSpPr txBox="1"/>
          <p:nvPr/>
        </p:nvSpPr>
        <p:spPr>
          <a:xfrm>
            <a:off x="2622790" y="1270040"/>
            <a:ext cx="1327964" cy="1500617"/>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Create Sourcing Event in Sourcing Tool and Send Draft Solicitation Document(s) for Agency Review using established agency process / tools</a:t>
            </a:r>
          </a:p>
        </p:txBody>
      </p:sp>
      <p:cxnSp>
        <p:nvCxnSpPr>
          <p:cNvPr id="15" name="Connector: Elbow 14">
            <a:extLst>
              <a:ext uri="{FF2B5EF4-FFF2-40B4-BE49-F238E27FC236}">
                <a16:creationId xmlns:a16="http://schemas.microsoft.com/office/drawing/2014/main" id="{3D18D96B-B927-40C0-A7BC-9B77FC30FE1A}"/>
              </a:ext>
            </a:extLst>
          </p:cNvPr>
          <p:cNvCxnSpPr>
            <a:cxnSpLocks/>
            <a:stCxn id="61" idx="6"/>
            <a:endCxn id="72" idx="1"/>
          </p:cNvCxnSpPr>
          <p:nvPr/>
        </p:nvCxnSpPr>
        <p:spPr>
          <a:xfrm flipV="1">
            <a:off x="1363447" y="2451736"/>
            <a:ext cx="174226" cy="62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C1661444-986D-41EB-BD1A-B6741802776C}"/>
              </a:ext>
            </a:extLst>
          </p:cNvPr>
          <p:cNvSpPr/>
          <p:nvPr/>
        </p:nvSpPr>
        <p:spPr>
          <a:xfrm>
            <a:off x="8045028" y="303639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04</a:t>
            </a:r>
          </a:p>
        </p:txBody>
      </p:sp>
      <p:sp>
        <p:nvSpPr>
          <p:cNvPr id="61" name="Oval 60">
            <a:extLst>
              <a:ext uri="{FF2B5EF4-FFF2-40B4-BE49-F238E27FC236}">
                <a16:creationId xmlns:a16="http://schemas.microsoft.com/office/drawing/2014/main" id="{BF66D449-CC69-43E3-B745-0456A5F7DBE1}"/>
              </a:ext>
            </a:extLst>
          </p:cNvPr>
          <p:cNvSpPr/>
          <p:nvPr/>
        </p:nvSpPr>
        <p:spPr>
          <a:xfrm>
            <a:off x="935425" y="2229381"/>
            <a:ext cx="428022"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02</a:t>
            </a:r>
          </a:p>
        </p:txBody>
      </p:sp>
      <p:sp>
        <p:nvSpPr>
          <p:cNvPr id="71" name="TextBox 70">
            <a:extLst>
              <a:ext uri="{FF2B5EF4-FFF2-40B4-BE49-F238E27FC236}">
                <a16:creationId xmlns:a16="http://schemas.microsoft.com/office/drawing/2014/main" id="{80C7A23C-12E1-4D05-B874-038ADD0931E9}"/>
              </a:ext>
            </a:extLst>
          </p:cNvPr>
          <p:cNvSpPr txBox="1"/>
          <p:nvPr/>
        </p:nvSpPr>
        <p:spPr>
          <a:xfrm>
            <a:off x="258374" y="1289741"/>
            <a:ext cx="1088019" cy="461665"/>
          </a:xfrm>
          <a:prstGeom prst="rect">
            <a:avLst/>
          </a:prstGeom>
          <a:noFill/>
        </p:spPr>
        <p:txBody>
          <a:bodyPr wrap="square" rtlCol="0">
            <a:spAutoFit/>
          </a:bodyPr>
          <a:lstStyle/>
          <a:p>
            <a:r>
              <a:rPr lang="en-US" sz="1200" dirty="0"/>
              <a:t>Agency Procurement</a:t>
            </a:r>
          </a:p>
        </p:txBody>
      </p:sp>
      <p:sp>
        <p:nvSpPr>
          <p:cNvPr id="72" name="TextBox 71">
            <a:extLst>
              <a:ext uri="{FF2B5EF4-FFF2-40B4-BE49-F238E27FC236}">
                <a16:creationId xmlns:a16="http://schemas.microsoft.com/office/drawing/2014/main" id="{3F92000F-705E-4D5F-9962-7ACBE397366B}"/>
              </a:ext>
            </a:extLst>
          </p:cNvPr>
          <p:cNvSpPr txBox="1"/>
          <p:nvPr/>
        </p:nvSpPr>
        <p:spPr>
          <a:xfrm>
            <a:off x="1537673" y="1267321"/>
            <a:ext cx="914371" cy="2368830"/>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Develop Draft Solicitation Document(s)</a:t>
            </a:r>
          </a:p>
        </p:txBody>
      </p:sp>
      <p:cxnSp>
        <p:nvCxnSpPr>
          <p:cNvPr id="89" name="Straight Arrow Connector 88">
            <a:extLst>
              <a:ext uri="{FF2B5EF4-FFF2-40B4-BE49-F238E27FC236}">
                <a16:creationId xmlns:a16="http://schemas.microsoft.com/office/drawing/2014/main" id="{C133E66E-5EAB-4823-BAED-3836D77036C8}"/>
              </a:ext>
            </a:extLst>
          </p:cNvPr>
          <p:cNvCxnSpPr>
            <a:cxnSpLocks/>
            <a:stCxn id="49" idx="2"/>
            <a:endCxn id="86" idx="0"/>
          </p:cNvCxnSpPr>
          <p:nvPr/>
        </p:nvCxnSpPr>
        <p:spPr>
          <a:xfrm>
            <a:off x="3286772" y="2770657"/>
            <a:ext cx="4708" cy="19357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B0E0A5B-3C06-42B2-9111-9AE0B4F26219}"/>
              </a:ext>
            </a:extLst>
          </p:cNvPr>
          <p:cNvCxnSpPr>
            <a:cxnSpLocks/>
          </p:cNvCxnSpPr>
          <p:nvPr/>
        </p:nvCxnSpPr>
        <p:spPr>
          <a:xfrm flipV="1">
            <a:off x="358815" y="4125214"/>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9426E17-2172-4842-BE43-7480A65E3967}"/>
              </a:ext>
            </a:extLst>
          </p:cNvPr>
          <p:cNvCxnSpPr>
            <a:cxnSpLocks/>
          </p:cNvCxnSpPr>
          <p:nvPr/>
        </p:nvCxnSpPr>
        <p:spPr>
          <a:xfrm flipV="1">
            <a:off x="358815" y="3753205"/>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1EC7780-6960-408A-88E0-3787E73587F3}"/>
              </a:ext>
            </a:extLst>
          </p:cNvPr>
          <p:cNvCxnSpPr>
            <a:cxnSpLocks/>
          </p:cNvCxnSpPr>
          <p:nvPr/>
        </p:nvCxnSpPr>
        <p:spPr>
          <a:xfrm flipV="1">
            <a:off x="358815" y="445971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B820FA38-4A93-4313-85E8-6B102FBC503B}"/>
              </a:ext>
            </a:extLst>
          </p:cNvPr>
          <p:cNvSpPr txBox="1"/>
          <p:nvPr/>
        </p:nvSpPr>
        <p:spPr>
          <a:xfrm>
            <a:off x="202424" y="4783079"/>
            <a:ext cx="1705045" cy="276999"/>
          </a:xfrm>
          <a:prstGeom prst="rect">
            <a:avLst/>
          </a:prstGeom>
          <a:noFill/>
        </p:spPr>
        <p:txBody>
          <a:bodyPr wrap="square" rtlCol="0">
            <a:spAutoFit/>
          </a:bodyPr>
          <a:lstStyle/>
          <a:p>
            <a:r>
              <a:rPr lang="en-US" sz="1200" dirty="0"/>
              <a:t>Agency Legal</a:t>
            </a:r>
          </a:p>
        </p:txBody>
      </p:sp>
      <p:cxnSp>
        <p:nvCxnSpPr>
          <p:cNvPr id="168" name="Straight Connector 167">
            <a:extLst>
              <a:ext uri="{FF2B5EF4-FFF2-40B4-BE49-F238E27FC236}">
                <a16:creationId xmlns:a16="http://schemas.microsoft.com/office/drawing/2014/main" id="{67C3F888-DF98-48E3-B288-85BD20A5F307}"/>
              </a:ext>
            </a:extLst>
          </p:cNvPr>
          <p:cNvCxnSpPr>
            <a:cxnSpLocks/>
          </p:cNvCxnSpPr>
          <p:nvPr/>
        </p:nvCxnSpPr>
        <p:spPr>
          <a:xfrm flipV="1">
            <a:off x="358815" y="475914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74" name="Connector: Elbow 173">
            <a:extLst>
              <a:ext uri="{FF2B5EF4-FFF2-40B4-BE49-F238E27FC236}">
                <a16:creationId xmlns:a16="http://schemas.microsoft.com/office/drawing/2014/main" id="{52026F2F-9791-4F0D-A076-833DDFDBFE1F}"/>
              </a:ext>
            </a:extLst>
          </p:cNvPr>
          <p:cNvCxnSpPr>
            <a:cxnSpLocks/>
            <a:stCxn id="72" idx="3"/>
            <a:endCxn id="49" idx="1"/>
          </p:cNvCxnSpPr>
          <p:nvPr/>
        </p:nvCxnSpPr>
        <p:spPr>
          <a:xfrm flipV="1">
            <a:off x="2452044" y="2020349"/>
            <a:ext cx="170746" cy="43138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Connector: Elbow 115">
            <a:extLst>
              <a:ext uri="{FF2B5EF4-FFF2-40B4-BE49-F238E27FC236}">
                <a16:creationId xmlns:a16="http://schemas.microsoft.com/office/drawing/2014/main" id="{733646F2-9D49-4D80-8BE1-6DE00E802383}"/>
              </a:ext>
            </a:extLst>
          </p:cNvPr>
          <p:cNvCxnSpPr>
            <a:cxnSpLocks/>
            <a:stCxn id="49" idx="3"/>
            <a:endCxn id="45" idx="1"/>
          </p:cNvCxnSpPr>
          <p:nvPr/>
        </p:nvCxnSpPr>
        <p:spPr>
          <a:xfrm>
            <a:off x="3950754" y="2020349"/>
            <a:ext cx="226078" cy="43055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A3029A03-3426-4556-BDA8-E201BF28F4EF}"/>
              </a:ext>
            </a:extLst>
          </p:cNvPr>
          <p:cNvCxnSpPr>
            <a:cxnSpLocks/>
            <a:stCxn id="45" idx="3"/>
            <a:endCxn id="55" idx="1"/>
          </p:cNvCxnSpPr>
          <p:nvPr/>
        </p:nvCxnSpPr>
        <p:spPr>
          <a:xfrm flipV="1">
            <a:off x="4963265" y="2018501"/>
            <a:ext cx="263038" cy="4324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753CF9D2-4FF5-4072-8E55-7C4C270A5B3C}"/>
              </a:ext>
            </a:extLst>
          </p:cNvPr>
          <p:cNvSpPr txBox="1"/>
          <p:nvPr/>
        </p:nvSpPr>
        <p:spPr>
          <a:xfrm>
            <a:off x="200497" y="5092710"/>
            <a:ext cx="2059227" cy="276999"/>
          </a:xfrm>
          <a:prstGeom prst="rect">
            <a:avLst/>
          </a:prstGeom>
          <a:noFill/>
        </p:spPr>
        <p:txBody>
          <a:bodyPr wrap="square" rtlCol="0">
            <a:spAutoFit/>
          </a:bodyPr>
          <a:lstStyle/>
          <a:p>
            <a:r>
              <a:rPr lang="en-US" sz="1200" dirty="0"/>
              <a:t>Agency PMO (if IT Project)</a:t>
            </a:r>
          </a:p>
        </p:txBody>
      </p:sp>
      <p:cxnSp>
        <p:nvCxnSpPr>
          <p:cNvPr id="131" name="Straight Connector 130">
            <a:extLst>
              <a:ext uri="{FF2B5EF4-FFF2-40B4-BE49-F238E27FC236}">
                <a16:creationId xmlns:a16="http://schemas.microsoft.com/office/drawing/2014/main" id="{E7C1423E-C256-4339-8F7D-F113DA1F7E79}"/>
              </a:ext>
            </a:extLst>
          </p:cNvPr>
          <p:cNvCxnSpPr>
            <a:cxnSpLocks/>
          </p:cNvCxnSpPr>
          <p:nvPr/>
        </p:nvCxnSpPr>
        <p:spPr>
          <a:xfrm flipV="1">
            <a:off x="360742" y="5073443"/>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71F7156-4688-4DEC-8A24-505E93A0BD46}"/>
              </a:ext>
            </a:extLst>
          </p:cNvPr>
          <p:cNvSpPr txBox="1"/>
          <p:nvPr/>
        </p:nvSpPr>
        <p:spPr>
          <a:xfrm>
            <a:off x="2632205" y="2964227"/>
            <a:ext cx="1318549" cy="2371391"/>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Draft  Solicitation Document(s) and Provide Feedback</a:t>
            </a:r>
          </a:p>
        </p:txBody>
      </p:sp>
      <p:sp>
        <p:nvSpPr>
          <p:cNvPr id="55" name="TextBox 54">
            <a:extLst>
              <a:ext uri="{FF2B5EF4-FFF2-40B4-BE49-F238E27FC236}">
                <a16:creationId xmlns:a16="http://schemas.microsoft.com/office/drawing/2014/main" id="{5867E8F5-12EB-46A8-A263-C032FC4886A7}"/>
              </a:ext>
            </a:extLst>
          </p:cNvPr>
          <p:cNvSpPr txBox="1"/>
          <p:nvPr/>
        </p:nvSpPr>
        <p:spPr>
          <a:xfrm>
            <a:off x="5226303" y="1268192"/>
            <a:ext cx="914371" cy="1500617"/>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Submit Draft Solicitation Document(s) to Agency CIO for Approval in Sourcing Tool</a:t>
            </a:r>
          </a:p>
        </p:txBody>
      </p:sp>
      <p:sp>
        <p:nvSpPr>
          <p:cNvPr id="57" name="Flowchart: Decision 56">
            <a:extLst>
              <a:ext uri="{FF2B5EF4-FFF2-40B4-BE49-F238E27FC236}">
                <a16:creationId xmlns:a16="http://schemas.microsoft.com/office/drawing/2014/main" id="{771B4DBB-97DA-4B40-A79F-B8BF428140B9}"/>
              </a:ext>
            </a:extLst>
          </p:cNvPr>
          <p:cNvSpPr/>
          <p:nvPr/>
        </p:nvSpPr>
        <p:spPr>
          <a:xfrm>
            <a:off x="6532557" y="5554183"/>
            <a:ext cx="1123520" cy="612121"/>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Approved?</a:t>
            </a:r>
          </a:p>
        </p:txBody>
      </p:sp>
      <p:sp>
        <p:nvSpPr>
          <p:cNvPr id="58" name="TextBox 57">
            <a:extLst>
              <a:ext uri="{FF2B5EF4-FFF2-40B4-BE49-F238E27FC236}">
                <a16:creationId xmlns:a16="http://schemas.microsoft.com/office/drawing/2014/main" id="{47F3C8ED-EBAE-4A61-99FC-92CF77241E34}"/>
              </a:ext>
            </a:extLst>
          </p:cNvPr>
          <p:cNvSpPr txBox="1"/>
          <p:nvPr/>
        </p:nvSpPr>
        <p:spPr>
          <a:xfrm>
            <a:off x="5226303" y="5589955"/>
            <a:ext cx="914371" cy="531816"/>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Draft Solicitation Document(s)</a:t>
            </a:r>
          </a:p>
        </p:txBody>
      </p:sp>
      <p:cxnSp>
        <p:nvCxnSpPr>
          <p:cNvPr id="16" name="Straight Arrow Connector 15">
            <a:extLst>
              <a:ext uri="{FF2B5EF4-FFF2-40B4-BE49-F238E27FC236}">
                <a16:creationId xmlns:a16="http://schemas.microsoft.com/office/drawing/2014/main" id="{E7F0F01F-F374-4235-9EA4-C8A0FF56136D}"/>
              </a:ext>
            </a:extLst>
          </p:cNvPr>
          <p:cNvCxnSpPr>
            <a:cxnSpLocks/>
            <a:stCxn id="55" idx="2"/>
            <a:endCxn id="58" idx="0"/>
          </p:cNvCxnSpPr>
          <p:nvPr/>
        </p:nvCxnSpPr>
        <p:spPr>
          <a:xfrm>
            <a:off x="5683489" y="2768809"/>
            <a:ext cx="0" cy="28211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41165C4-12BD-4897-A5F1-BA4FCFDF3E5E}"/>
              </a:ext>
            </a:extLst>
          </p:cNvPr>
          <p:cNvCxnSpPr>
            <a:cxnSpLocks/>
            <a:stCxn id="58" idx="3"/>
            <a:endCxn id="57" idx="1"/>
          </p:cNvCxnSpPr>
          <p:nvPr/>
        </p:nvCxnSpPr>
        <p:spPr>
          <a:xfrm>
            <a:off x="6140674" y="5855863"/>
            <a:ext cx="391883" cy="4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F71C48F-C822-4669-B802-3EC114229318}"/>
              </a:ext>
            </a:extLst>
          </p:cNvPr>
          <p:cNvCxnSpPr>
            <a:stCxn id="57" idx="0"/>
            <a:endCxn id="44" idx="2"/>
          </p:cNvCxnSpPr>
          <p:nvPr/>
        </p:nvCxnSpPr>
        <p:spPr>
          <a:xfrm flipH="1" flipV="1">
            <a:off x="7089559" y="3629211"/>
            <a:ext cx="4758" cy="1924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5D16793-F403-4A85-BAAC-D597F111C13C}"/>
              </a:ext>
            </a:extLst>
          </p:cNvPr>
          <p:cNvSpPr txBox="1"/>
          <p:nvPr/>
        </p:nvSpPr>
        <p:spPr>
          <a:xfrm>
            <a:off x="6680804" y="5382032"/>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66" name="TextBox 65">
            <a:extLst>
              <a:ext uri="{FF2B5EF4-FFF2-40B4-BE49-F238E27FC236}">
                <a16:creationId xmlns:a16="http://schemas.microsoft.com/office/drawing/2014/main" id="{FD97702D-CDA9-4E0A-A962-E31F9AF95C4A}"/>
              </a:ext>
            </a:extLst>
          </p:cNvPr>
          <p:cNvSpPr txBox="1"/>
          <p:nvPr/>
        </p:nvSpPr>
        <p:spPr>
          <a:xfrm>
            <a:off x="200496" y="5520977"/>
            <a:ext cx="2059227" cy="276999"/>
          </a:xfrm>
          <a:prstGeom prst="rect">
            <a:avLst/>
          </a:prstGeom>
          <a:noFill/>
        </p:spPr>
        <p:txBody>
          <a:bodyPr wrap="square" rtlCol="0">
            <a:spAutoFit/>
          </a:bodyPr>
          <a:lstStyle/>
          <a:p>
            <a:r>
              <a:rPr lang="en-US" sz="1200" dirty="0"/>
              <a:t>Agency CIO</a:t>
            </a:r>
          </a:p>
        </p:txBody>
      </p:sp>
      <p:cxnSp>
        <p:nvCxnSpPr>
          <p:cNvPr id="70" name="Connector: Elbow 69">
            <a:extLst>
              <a:ext uri="{FF2B5EF4-FFF2-40B4-BE49-F238E27FC236}">
                <a16:creationId xmlns:a16="http://schemas.microsoft.com/office/drawing/2014/main" id="{7AE99E20-7884-46EE-A233-5618F8740798}"/>
              </a:ext>
            </a:extLst>
          </p:cNvPr>
          <p:cNvCxnSpPr>
            <a:cxnSpLocks/>
            <a:stCxn id="57" idx="2"/>
            <a:endCxn id="45" idx="2"/>
          </p:cNvCxnSpPr>
          <p:nvPr/>
        </p:nvCxnSpPr>
        <p:spPr>
          <a:xfrm rot="5400000" flipH="1">
            <a:off x="4564917" y="3636905"/>
            <a:ext cx="2534531" cy="2524268"/>
          </a:xfrm>
          <a:prstGeom prst="bentConnector3">
            <a:avLst>
              <a:gd name="adj1" fmla="val -4802"/>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DE2CC1B-1AFC-45F1-9EC4-2677204C5846}"/>
              </a:ext>
            </a:extLst>
          </p:cNvPr>
          <p:cNvSpPr txBox="1"/>
          <p:nvPr/>
        </p:nvSpPr>
        <p:spPr>
          <a:xfrm>
            <a:off x="6633304" y="6033804"/>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cxnSp>
        <p:nvCxnSpPr>
          <p:cNvPr id="75" name="Straight Connector 74">
            <a:extLst>
              <a:ext uri="{FF2B5EF4-FFF2-40B4-BE49-F238E27FC236}">
                <a16:creationId xmlns:a16="http://schemas.microsoft.com/office/drawing/2014/main" id="{EAD9611C-EF7F-4E78-B6CC-8D3A375609F8}"/>
              </a:ext>
            </a:extLst>
          </p:cNvPr>
          <p:cNvCxnSpPr>
            <a:cxnSpLocks/>
          </p:cNvCxnSpPr>
          <p:nvPr/>
        </p:nvCxnSpPr>
        <p:spPr>
          <a:xfrm flipV="1">
            <a:off x="344964" y="6361784"/>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7B937C0-1733-4EC7-9283-57C6E50ABCF6}"/>
              </a:ext>
            </a:extLst>
          </p:cNvPr>
          <p:cNvCxnSpPr>
            <a:stCxn id="44" idx="3"/>
            <a:endCxn id="60" idx="2"/>
          </p:cNvCxnSpPr>
          <p:nvPr/>
        </p:nvCxnSpPr>
        <p:spPr>
          <a:xfrm>
            <a:off x="7668295" y="3261449"/>
            <a:ext cx="376733" cy="3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8" name="Graphic 47">
            <a:extLst>
              <a:ext uri="{FF2B5EF4-FFF2-40B4-BE49-F238E27FC236}">
                <a16:creationId xmlns:a16="http://schemas.microsoft.com/office/drawing/2014/main" id="{E188B6F8-20BB-4C9C-95B8-A17846573F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2673" y="6397719"/>
            <a:ext cx="1650654" cy="269685"/>
          </a:xfrm>
          <a:prstGeom prst="rect">
            <a:avLst/>
          </a:prstGeom>
        </p:spPr>
      </p:pic>
      <p:sp>
        <p:nvSpPr>
          <p:cNvPr id="2" name="Slide Number Placeholder 1">
            <a:extLst>
              <a:ext uri="{FF2B5EF4-FFF2-40B4-BE49-F238E27FC236}">
                <a16:creationId xmlns:a16="http://schemas.microsoft.com/office/drawing/2014/main" id="{E9988773-9F8A-8394-AD12-F051900D63E3}"/>
              </a:ext>
            </a:extLst>
          </p:cNvPr>
          <p:cNvSpPr>
            <a:spLocks noGrp="1"/>
          </p:cNvSpPr>
          <p:nvPr>
            <p:ph type="sldNum" sz="quarter" idx="12"/>
          </p:nvPr>
        </p:nvSpPr>
        <p:spPr/>
        <p:txBody>
          <a:bodyPr/>
          <a:lstStyle/>
          <a:p>
            <a:fld id="{A572533D-9982-974D-8F32-334D815B8173}" type="slidenum">
              <a:rPr lang="en-US" smtClean="0"/>
              <a:pPr/>
              <a:t>12</a:t>
            </a:fld>
            <a:endParaRPr lang="en-US" dirty="0"/>
          </a:p>
        </p:txBody>
      </p:sp>
    </p:spTree>
    <p:custDataLst>
      <p:tags r:id="rId1"/>
    </p:custDataLst>
    <p:extLst>
      <p:ext uri="{BB962C8B-B14F-4D97-AF65-F5344CB8AC3E}">
        <p14:creationId xmlns:p14="http://schemas.microsoft.com/office/powerpoint/2010/main" val="780729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Graphic 85">
            <a:extLst>
              <a:ext uri="{FF2B5EF4-FFF2-40B4-BE49-F238E27FC236}">
                <a16:creationId xmlns:a16="http://schemas.microsoft.com/office/drawing/2014/main" id="{739EFEB6-B3B3-4E8D-B624-9B13DEA13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11928" y="6489876"/>
            <a:ext cx="1650654" cy="269685"/>
          </a:xfrm>
          <a:prstGeom prst="rect">
            <a:avLst/>
          </a:prstGeom>
        </p:spPr>
      </p:pic>
      <p:cxnSp>
        <p:nvCxnSpPr>
          <p:cNvPr id="85" name="Straight Connector 84">
            <a:extLst>
              <a:ext uri="{FF2B5EF4-FFF2-40B4-BE49-F238E27FC236}">
                <a16:creationId xmlns:a16="http://schemas.microsoft.com/office/drawing/2014/main" id="{4E3AA6E2-C203-414B-8B61-0C0B263BB32C}"/>
              </a:ext>
            </a:extLst>
          </p:cNvPr>
          <p:cNvCxnSpPr>
            <a:cxnSpLocks/>
          </p:cNvCxnSpPr>
          <p:nvPr/>
        </p:nvCxnSpPr>
        <p:spPr>
          <a:xfrm flipV="1">
            <a:off x="358815" y="402634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 imgW="7772400" imgH="10058400" progId="TCLayout.ActiveDocument.1">
                  <p:embed/>
                </p:oleObj>
              </mc:Choice>
              <mc:Fallback>
                <p:oleObj name="think-cell Slide" r:id="rId8"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Streamlined IT Procurement Process Flow: Step 04</a:t>
            </a:r>
          </a:p>
        </p:txBody>
      </p:sp>
      <p:sp>
        <p:nvSpPr>
          <p:cNvPr id="38" name="Arrow: Pentagon 37">
            <a:extLst>
              <a:ext uri="{FF2B5EF4-FFF2-40B4-BE49-F238E27FC236}">
                <a16:creationId xmlns:a16="http://schemas.microsoft.com/office/drawing/2014/main" id="{992F8C4F-E290-4F1D-A636-B5204314EDA1}"/>
              </a:ext>
            </a:extLst>
          </p:cNvPr>
          <p:cNvSpPr/>
          <p:nvPr/>
        </p:nvSpPr>
        <p:spPr>
          <a:xfrm>
            <a:off x="821804" y="763414"/>
            <a:ext cx="11286722" cy="365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04 – Review and Approve Sourcing Event</a:t>
            </a: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F4F27764-36A0-45AE-AF2D-8EB26926B399}"/>
              </a:ext>
            </a:extLst>
          </p:cNvPr>
          <p:cNvSpPr txBox="1"/>
          <p:nvPr/>
        </p:nvSpPr>
        <p:spPr>
          <a:xfrm>
            <a:off x="188464" y="6116018"/>
            <a:ext cx="1433408" cy="276999"/>
          </a:xfrm>
          <a:prstGeom prst="rect">
            <a:avLst/>
          </a:prstGeom>
          <a:noFill/>
        </p:spPr>
        <p:txBody>
          <a:bodyPr wrap="square" rtlCol="0">
            <a:spAutoFit/>
          </a:bodyPr>
          <a:lstStyle/>
          <a:p>
            <a:r>
              <a:rPr lang="en-US" sz="1200" dirty="0"/>
              <a:t>Statewide DOJ Legal</a:t>
            </a:r>
          </a:p>
        </p:txBody>
      </p:sp>
      <p:sp>
        <p:nvSpPr>
          <p:cNvPr id="26" name="TextBox 25">
            <a:extLst>
              <a:ext uri="{FF2B5EF4-FFF2-40B4-BE49-F238E27FC236}">
                <a16:creationId xmlns:a16="http://schemas.microsoft.com/office/drawing/2014/main" id="{FE74626C-6F1C-4566-B6E5-B56AE68DE898}"/>
              </a:ext>
            </a:extLst>
          </p:cNvPr>
          <p:cNvSpPr txBox="1"/>
          <p:nvPr/>
        </p:nvSpPr>
        <p:spPr>
          <a:xfrm>
            <a:off x="200498" y="5403929"/>
            <a:ext cx="2341263" cy="276999"/>
          </a:xfrm>
          <a:prstGeom prst="rect">
            <a:avLst/>
          </a:prstGeom>
          <a:noFill/>
        </p:spPr>
        <p:txBody>
          <a:bodyPr wrap="square" rtlCol="0">
            <a:spAutoFit/>
          </a:bodyPr>
          <a:lstStyle/>
          <a:p>
            <a:r>
              <a:rPr lang="en-US" sz="1200" dirty="0"/>
              <a:t>Statewide IT Procurement Office</a:t>
            </a:r>
          </a:p>
        </p:txBody>
      </p:sp>
      <p:sp>
        <p:nvSpPr>
          <p:cNvPr id="27" name="TextBox 26">
            <a:extLst>
              <a:ext uri="{FF2B5EF4-FFF2-40B4-BE49-F238E27FC236}">
                <a16:creationId xmlns:a16="http://schemas.microsoft.com/office/drawing/2014/main" id="{75095E30-870C-42C5-A487-92C931C5E2AF}"/>
              </a:ext>
            </a:extLst>
          </p:cNvPr>
          <p:cNvSpPr txBox="1"/>
          <p:nvPr/>
        </p:nvSpPr>
        <p:spPr>
          <a:xfrm>
            <a:off x="188464" y="4010940"/>
            <a:ext cx="1088019" cy="276999"/>
          </a:xfrm>
          <a:prstGeom prst="rect">
            <a:avLst/>
          </a:prstGeom>
          <a:noFill/>
        </p:spPr>
        <p:txBody>
          <a:bodyPr wrap="square" rtlCol="0">
            <a:spAutoFit/>
          </a:bodyPr>
          <a:lstStyle/>
          <a:p>
            <a:r>
              <a:rPr lang="en-US" sz="1200" dirty="0"/>
              <a:t>NCDIT EA</a:t>
            </a:r>
          </a:p>
        </p:txBody>
      </p:sp>
      <p:sp>
        <p:nvSpPr>
          <p:cNvPr id="28" name="TextBox 27">
            <a:extLst>
              <a:ext uri="{FF2B5EF4-FFF2-40B4-BE49-F238E27FC236}">
                <a16:creationId xmlns:a16="http://schemas.microsoft.com/office/drawing/2014/main" id="{022013E6-88F6-40AE-AA90-106CF47A66C6}"/>
              </a:ext>
            </a:extLst>
          </p:cNvPr>
          <p:cNvSpPr txBox="1"/>
          <p:nvPr/>
        </p:nvSpPr>
        <p:spPr>
          <a:xfrm>
            <a:off x="188465" y="4875231"/>
            <a:ext cx="1591380" cy="461665"/>
          </a:xfrm>
          <a:prstGeom prst="rect">
            <a:avLst/>
          </a:prstGeom>
          <a:noFill/>
        </p:spPr>
        <p:txBody>
          <a:bodyPr wrap="square" rtlCol="0">
            <a:spAutoFit/>
          </a:bodyPr>
          <a:lstStyle/>
          <a:p>
            <a:r>
              <a:rPr lang="en-US" sz="1200" dirty="0"/>
              <a:t>NCDIT EPMO (if IT Project)</a:t>
            </a:r>
          </a:p>
        </p:txBody>
      </p:sp>
      <p:sp>
        <p:nvSpPr>
          <p:cNvPr id="29" name="TextBox 28">
            <a:extLst>
              <a:ext uri="{FF2B5EF4-FFF2-40B4-BE49-F238E27FC236}">
                <a16:creationId xmlns:a16="http://schemas.microsoft.com/office/drawing/2014/main" id="{FC15651A-E82C-4468-B883-7B6D8527F1A6}"/>
              </a:ext>
            </a:extLst>
          </p:cNvPr>
          <p:cNvSpPr txBox="1"/>
          <p:nvPr/>
        </p:nvSpPr>
        <p:spPr>
          <a:xfrm>
            <a:off x="188464" y="2762115"/>
            <a:ext cx="1705045" cy="276999"/>
          </a:xfrm>
          <a:prstGeom prst="rect">
            <a:avLst/>
          </a:prstGeom>
          <a:noFill/>
        </p:spPr>
        <p:txBody>
          <a:bodyPr wrap="square" rtlCol="0">
            <a:spAutoFit/>
          </a:bodyPr>
          <a:lstStyle/>
          <a:p>
            <a:r>
              <a:rPr lang="en-US" sz="1200" dirty="0"/>
              <a:t>Agency Privacy Office</a:t>
            </a:r>
          </a:p>
        </p:txBody>
      </p:sp>
      <p:sp>
        <p:nvSpPr>
          <p:cNvPr id="30" name="TextBox 29">
            <a:extLst>
              <a:ext uri="{FF2B5EF4-FFF2-40B4-BE49-F238E27FC236}">
                <a16:creationId xmlns:a16="http://schemas.microsoft.com/office/drawing/2014/main" id="{34E7D6E1-9A22-4C4F-9CB6-16E30DE7554E}"/>
              </a:ext>
            </a:extLst>
          </p:cNvPr>
          <p:cNvSpPr txBox="1"/>
          <p:nvPr/>
        </p:nvSpPr>
        <p:spPr>
          <a:xfrm>
            <a:off x="188464" y="2444991"/>
            <a:ext cx="1353049" cy="276999"/>
          </a:xfrm>
          <a:prstGeom prst="rect">
            <a:avLst/>
          </a:prstGeom>
          <a:noFill/>
        </p:spPr>
        <p:txBody>
          <a:bodyPr wrap="square" rtlCol="0">
            <a:spAutoFit/>
          </a:bodyPr>
          <a:lstStyle/>
          <a:p>
            <a:r>
              <a:rPr lang="en-US" sz="1200" dirty="0"/>
              <a:t>Agency Security</a:t>
            </a:r>
          </a:p>
        </p:txBody>
      </p:sp>
      <p:sp>
        <p:nvSpPr>
          <p:cNvPr id="31" name="TextBox 30">
            <a:extLst>
              <a:ext uri="{FF2B5EF4-FFF2-40B4-BE49-F238E27FC236}">
                <a16:creationId xmlns:a16="http://schemas.microsoft.com/office/drawing/2014/main" id="{4727342C-7FEC-4184-831E-00EBDBFFA3EA}"/>
              </a:ext>
            </a:extLst>
          </p:cNvPr>
          <p:cNvSpPr txBox="1"/>
          <p:nvPr/>
        </p:nvSpPr>
        <p:spPr>
          <a:xfrm>
            <a:off x="188464" y="2151622"/>
            <a:ext cx="1088019" cy="276999"/>
          </a:xfrm>
          <a:prstGeom prst="rect">
            <a:avLst/>
          </a:prstGeom>
          <a:noFill/>
        </p:spPr>
        <p:txBody>
          <a:bodyPr wrap="square" rtlCol="0">
            <a:spAutoFit/>
          </a:bodyPr>
          <a:lstStyle/>
          <a:p>
            <a:r>
              <a:rPr lang="en-US" sz="1200" dirty="0"/>
              <a:t>Agency IT</a:t>
            </a:r>
          </a:p>
        </p:txBody>
      </p:sp>
      <p:sp>
        <p:nvSpPr>
          <p:cNvPr id="32" name="TextBox 31">
            <a:extLst>
              <a:ext uri="{FF2B5EF4-FFF2-40B4-BE49-F238E27FC236}">
                <a16:creationId xmlns:a16="http://schemas.microsoft.com/office/drawing/2014/main" id="{D13C444A-138D-45CB-A0BC-9270F3736275}"/>
              </a:ext>
            </a:extLst>
          </p:cNvPr>
          <p:cNvSpPr txBox="1"/>
          <p:nvPr/>
        </p:nvSpPr>
        <p:spPr>
          <a:xfrm>
            <a:off x="188464" y="1232669"/>
            <a:ext cx="1088019" cy="461665"/>
          </a:xfrm>
          <a:prstGeom prst="rect">
            <a:avLst/>
          </a:prstGeom>
          <a:noFill/>
        </p:spPr>
        <p:txBody>
          <a:bodyPr wrap="square" rtlCol="0">
            <a:spAutoFit/>
          </a:bodyPr>
          <a:lstStyle/>
          <a:p>
            <a:r>
              <a:rPr lang="en-US" sz="1200" dirty="0"/>
              <a:t>Agency Business</a:t>
            </a:r>
          </a:p>
        </p:txBody>
      </p:sp>
      <p:cxnSp>
        <p:nvCxnSpPr>
          <p:cNvPr id="10" name="Straight Connector 9">
            <a:extLst>
              <a:ext uri="{FF2B5EF4-FFF2-40B4-BE49-F238E27FC236}">
                <a16:creationId xmlns:a16="http://schemas.microsoft.com/office/drawing/2014/main" id="{EE62727C-2E10-432E-AC74-2F3F0B0B74DE}"/>
              </a:ext>
            </a:extLst>
          </p:cNvPr>
          <p:cNvCxnSpPr>
            <a:cxnSpLocks/>
          </p:cNvCxnSpPr>
          <p:nvPr/>
        </p:nvCxnSpPr>
        <p:spPr>
          <a:xfrm>
            <a:off x="358815" y="1674319"/>
            <a:ext cx="11528388"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EEBF18-B25D-4052-AC54-EC64C9EE007A}"/>
              </a:ext>
            </a:extLst>
          </p:cNvPr>
          <p:cNvCxnSpPr>
            <a:cxnSpLocks/>
          </p:cNvCxnSpPr>
          <p:nvPr/>
        </p:nvCxnSpPr>
        <p:spPr>
          <a:xfrm flipV="1">
            <a:off x="358815" y="4287143"/>
            <a:ext cx="11462799" cy="6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38E0A6-3CB1-4A83-A29B-2D66084AADDD}"/>
              </a:ext>
            </a:extLst>
          </p:cNvPr>
          <p:cNvCxnSpPr>
            <a:cxnSpLocks/>
          </p:cNvCxnSpPr>
          <p:nvPr/>
        </p:nvCxnSpPr>
        <p:spPr>
          <a:xfrm flipV="1">
            <a:off x="371331" y="6120397"/>
            <a:ext cx="11462799" cy="1503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0D7B872-BFE9-403F-A207-E2E58D027082}"/>
              </a:ext>
            </a:extLst>
          </p:cNvPr>
          <p:cNvSpPr txBox="1"/>
          <p:nvPr/>
        </p:nvSpPr>
        <p:spPr>
          <a:xfrm>
            <a:off x="6159553" y="5398495"/>
            <a:ext cx="1834987" cy="687566"/>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Review Sourcing Event / Draft Solicitation Document(s) on SharePoint and Provide Approval Decision</a:t>
            </a:r>
          </a:p>
        </p:txBody>
      </p:sp>
      <p:cxnSp>
        <p:nvCxnSpPr>
          <p:cNvPr id="57" name="Connector: Elbow 56">
            <a:extLst>
              <a:ext uri="{FF2B5EF4-FFF2-40B4-BE49-F238E27FC236}">
                <a16:creationId xmlns:a16="http://schemas.microsoft.com/office/drawing/2014/main" id="{9A327086-BC65-4392-84C4-C6A760BE139F}"/>
              </a:ext>
            </a:extLst>
          </p:cNvPr>
          <p:cNvCxnSpPr>
            <a:cxnSpLocks/>
            <a:stCxn id="51" idx="2"/>
            <a:endCxn id="141" idx="1"/>
          </p:cNvCxnSpPr>
          <p:nvPr/>
        </p:nvCxnSpPr>
        <p:spPr>
          <a:xfrm rot="16200000" flipH="1">
            <a:off x="4080064" y="5300980"/>
            <a:ext cx="720371" cy="1788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80C7A23C-12E1-4D05-B874-038ADD0931E9}"/>
              </a:ext>
            </a:extLst>
          </p:cNvPr>
          <p:cNvSpPr txBox="1"/>
          <p:nvPr/>
        </p:nvSpPr>
        <p:spPr>
          <a:xfrm>
            <a:off x="188464" y="1689400"/>
            <a:ext cx="1088019" cy="461665"/>
          </a:xfrm>
          <a:prstGeom prst="rect">
            <a:avLst/>
          </a:prstGeom>
          <a:noFill/>
        </p:spPr>
        <p:txBody>
          <a:bodyPr wrap="square" rtlCol="0">
            <a:spAutoFit/>
          </a:bodyPr>
          <a:lstStyle/>
          <a:p>
            <a:r>
              <a:rPr lang="en-US" sz="1200" dirty="0"/>
              <a:t>Agency Procurement</a:t>
            </a:r>
          </a:p>
        </p:txBody>
      </p:sp>
      <p:cxnSp>
        <p:nvCxnSpPr>
          <p:cNvPr id="121" name="Connector: Elbow 120">
            <a:extLst>
              <a:ext uri="{FF2B5EF4-FFF2-40B4-BE49-F238E27FC236}">
                <a16:creationId xmlns:a16="http://schemas.microsoft.com/office/drawing/2014/main" id="{76BE5CB4-7001-4869-A7AF-BEB745A69E7D}"/>
              </a:ext>
            </a:extLst>
          </p:cNvPr>
          <p:cNvCxnSpPr>
            <a:cxnSpLocks/>
            <a:stCxn id="72" idx="3"/>
            <a:endCxn id="51" idx="1"/>
          </p:cNvCxnSpPr>
          <p:nvPr/>
        </p:nvCxnSpPr>
        <p:spPr>
          <a:xfrm flipV="1">
            <a:off x="3567308" y="4686413"/>
            <a:ext cx="224751" cy="123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B0E0A5B-3C06-42B2-9111-9AE0B4F26219}"/>
              </a:ext>
            </a:extLst>
          </p:cNvPr>
          <p:cNvCxnSpPr>
            <a:cxnSpLocks/>
          </p:cNvCxnSpPr>
          <p:nvPr/>
        </p:nvCxnSpPr>
        <p:spPr>
          <a:xfrm flipV="1">
            <a:off x="358815" y="2765124"/>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9426E17-2172-4842-BE43-7480A65E3967}"/>
              </a:ext>
            </a:extLst>
          </p:cNvPr>
          <p:cNvCxnSpPr>
            <a:cxnSpLocks/>
          </p:cNvCxnSpPr>
          <p:nvPr/>
        </p:nvCxnSpPr>
        <p:spPr>
          <a:xfrm flipV="1">
            <a:off x="358815" y="2445665"/>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1EC7780-6960-408A-88E0-3787E73587F3}"/>
              </a:ext>
            </a:extLst>
          </p:cNvPr>
          <p:cNvCxnSpPr>
            <a:cxnSpLocks/>
          </p:cNvCxnSpPr>
          <p:nvPr/>
        </p:nvCxnSpPr>
        <p:spPr>
          <a:xfrm flipV="1">
            <a:off x="358815" y="304707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B820FA38-4A93-4313-85E8-6B102FBC503B}"/>
              </a:ext>
            </a:extLst>
          </p:cNvPr>
          <p:cNvSpPr txBox="1"/>
          <p:nvPr/>
        </p:nvSpPr>
        <p:spPr>
          <a:xfrm>
            <a:off x="188464" y="3320615"/>
            <a:ext cx="1705045" cy="276999"/>
          </a:xfrm>
          <a:prstGeom prst="rect">
            <a:avLst/>
          </a:prstGeom>
          <a:noFill/>
        </p:spPr>
        <p:txBody>
          <a:bodyPr wrap="square" rtlCol="0">
            <a:spAutoFit/>
          </a:bodyPr>
          <a:lstStyle/>
          <a:p>
            <a:r>
              <a:rPr lang="en-US" sz="1200" dirty="0"/>
              <a:t>Agency Legal</a:t>
            </a:r>
          </a:p>
        </p:txBody>
      </p:sp>
      <p:cxnSp>
        <p:nvCxnSpPr>
          <p:cNvPr id="168" name="Straight Connector 167">
            <a:extLst>
              <a:ext uri="{FF2B5EF4-FFF2-40B4-BE49-F238E27FC236}">
                <a16:creationId xmlns:a16="http://schemas.microsoft.com/office/drawing/2014/main" id="{67C3F888-DF98-48E3-B288-85BD20A5F307}"/>
              </a:ext>
            </a:extLst>
          </p:cNvPr>
          <p:cNvCxnSpPr>
            <a:cxnSpLocks/>
          </p:cNvCxnSpPr>
          <p:nvPr/>
        </p:nvCxnSpPr>
        <p:spPr>
          <a:xfrm flipV="1">
            <a:off x="358815" y="331497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C495E7C-D239-4F02-86BB-2E316B7DE0DD}"/>
              </a:ext>
            </a:extLst>
          </p:cNvPr>
          <p:cNvSpPr txBox="1"/>
          <p:nvPr/>
        </p:nvSpPr>
        <p:spPr>
          <a:xfrm>
            <a:off x="188464" y="3025252"/>
            <a:ext cx="1858592" cy="276999"/>
          </a:xfrm>
          <a:prstGeom prst="rect">
            <a:avLst/>
          </a:prstGeom>
          <a:noFill/>
        </p:spPr>
        <p:txBody>
          <a:bodyPr wrap="square" rtlCol="0">
            <a:spAutoFit/>
          </a:bodyPr>
          <a:lstStyle/>
          <a:p>
            <a:r>
              <a:rPr lang="en-US" sz="1200" dirty="0"/>
              <a:t>Agency PMO (if IT Project)</a:t>
            </a:r>
          </a:p>
        </p:txBody>
      </p:sp>
      <p:sp>
        <p:nvSpPr>
          <p:cNvPr id="65" name="TextBox 64">
            <a:extLst>
              <a:ext uri="{FF2B5EF4-FFF2-40B4-BE49-F238E27FC236}">
                <a16:creationId xmlns:a16="http://schemas.microsoft.com/office/drawing/2014/main" id="{B785C172-4E3A-444F-B031-751245A910EB}"/>
              </a:ext>
            </a:extLst>
          </p:cNvPr>
          <p:cNvSpPr txBox="1"/>
          <p:nvPr/>
        </p:nvSpPr>
        <p:spPr>
          <a:xfrm>
            <a:off x="188464" y="4546599"/>
            <a:ext cx="1717691" cy="276999"/>
          </a:xfrm>
          <a:prstGeom prst="rect">
            <a:avLst/>
          </a:prstGeom>
          <a:noFill/>
        </p:spPr>
        <p:txBody>
          <a:bodyPr wrap="square" rtlCol="0">
            <a:spAutoFit/>
          </a:bodyPr>
          <a:lstStyle/>
          <a:p>
            <a:r>
              <a:rPr lang="en-US" sz="1200" dirty="0"/>
              <a:t>NCDIT Privacy Office</a:t>
            </a:r>
          </a:p>
        </p:txBody>
      </p:sp>
      <p:sp>
        <p:nvSpPr>
          <p:cNvPr id="66" name="TextBox 65">
            <a:extLst>
              <a:ext uri="{FF2B5EF4-FFF2-40B4-BE49-F238E27FC236}">
                <a16:creationId xmlns:a16="http://schemas.microsoft.com/office/drawing/2014/main" id="{41AF5745-9A0F-4588-AC86-A7099A1754A2}"/>
              </a:ext>
            </a:extLst>
          </p:cNvPr>
          <p:cNvSpPr txBox="1"/>
          <p:nvPr/>
        </p:nvSpPr>
        <p:spPr>
          <a:xfrm>
            <a:off x="188464" y="4285016"/>
            <a:ext cx="1705045" cy="276999"/>
          </a:xfrm>
          <a:prstGeom prst="rect">
            <a:avLst/>
          </a:prstGeom>
          <a:noFill/>
        </p:spPr>
        <p:txBody>
          <a:bodyPr wrap="square" rtlCol="0">
            <a:spAutoFit/>
          </a:bodyPr>
          <a:lstStyle/>
          <a:p>
            <a:r>
              <a:rPr lang="en-US" sz="1200" dirty="0"/>
              <a:t>NCDIT ESRMO</a:t>
            </a:r>
          </a:p>
        </p:txBody>
      </p:sp>
      <p:cxnSp>
        <p:nvCxnSpPr>
          <p:cNvPr id="80" name="Straight Connector 79">
            <a:extLst>
              <a:ext uri="{FF2B5EF4-FFF2-40B4-BE49-F238E27FC236}">
                <a16:creationId xmlns:a16="http://schemas.microsoft.com/office/drawing/2014/main" id="{E94AB1FD-4F3C-4F54-A49A-0FB007B6B0BF}"/>
              </a:ext>
            </a:extLst>
          </p:cNvPr>
          <p:cNvCxnSpPr>
            <a:cxnSpLocks/>
          </p:cNvCxnSpPr>
          <p:nvPr/>
        </p:nvCxnSpPr>
        <p:spPr>
          <a:xfrm flipV="1">
            <a:off x="360744" y="4567768"/>
            <a:ext cx="11462799" cy="6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7232E6B-12CD-4CA1-B081-AA50C8908274}"/>
              </a:ext>
            </a:extLst>
          </p:cNvPr>
          <p:cNvCxnSpPr>
            <a:cxnSpLocks/>
          </p:cNvCxnSpPr>
          <p:nvPr/>
        </p:nvCxnSpPr>
        <p:spPr>
          <a:xfrm flipV="1">
            <a:off x="351096" y="4854197"/>
            <a:ext cx="11462799" cy="6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B5EC7D2-3A19-4E23-9536-AB4C906FBD9F}"/>
              </a:ext>
            </a:extLst>
          </p:cNvPr>
          <p:cNvCxnSpPr>
            <a:cxnSpLocks/>
          </p:cNvCxnSpPr>
          <p:nvPr/>
        </p:nvCxnSpPr>
        <p:spPr>
          <a:xfrm flipV="1">
            <a:off x="383890" y="2157174"/>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CCBCFC7-7C47-4EE3-AE7E-8DA3F8BE7CCC}"/>
              </a:ext>
            </a:extLst>
          </p:cNvPr>
          <p:cNvSpPr txBox="1"/>
          <p:nvPr/>
        </p:nvSpPr>
        <p:spPr>
          <a:xfrm>
            <a:off x="8429604" y="1257895"/>
            <a:ext cx="880611" cy="2257306"/>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Review and Address Feedback from NCDIT on Procurement Exception or Draft Solicitation Document(s), and Resubmit for Approval</a:t>
            </a:r>
          </a:p>
        </p:txBody>
      </p:sp>
      <p:sp>
        <p:nvSpPr>
          <p:cNvPr id="72" name="TextBox 71">
            <a:extLst>
              <a:ext uri="{FF2B5EF4-FFF2-40B4-BE49-F238E27FC236}">
                <a16:creationId xmlns:a16="http://schemas.microsoft.com/office/drawing/2014/main" id="{3F92000F-705E-4D5F-9962-7ACBE397366B}"/>
              </a:ext>
            </a:extLst>
          </p:cNvPr>
          <p:cNvSpPr txBox="1"/>
          <p:nvPr/>
        </p:nvSpPr>
        <p:spPr>
          <a:xfrm>
            <a:off x="2667570" y="4054157"/>
            <a:ext cx="899738" cy="1266990"/>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Review Draft Solicitation Document(s), on SharePoint, and Provide Feedback / Approval Decision</a:t>
            </a:r>
          </a:p>
        </p:txBody>
      </p:sp>
      <p:sp>
        <p:nvSpPr>
          <p:cNvPr id="51" name="Flowchart: Decision 50">
            <a:extLst>
              <a:ext uri="{FF2B5EF4-FFF2-40B4-BE49-F238E27FC236}">
                <a16:creationId xmlns:a16="http://schemas.microsoft.com/office/drawing/2014/main" id="{DDD87BCA-9C4A-4215-9AFA-BEFA88F00AF1}"/>
              </a:ext>
            </a:extLst>
          </p:cNvPr>
          <p:cNvSpPr/>
          <p:nvPr/>
        </p:nvSpPr>
        <p:spPr>
          <a:xfrm>
            <a:off x="3792059" y="4342580"/>
            <a:ext cx="1117482" cy="687665"/>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Greater than $25K?</a:t>
            </a:r>
          </a:p>
        </p:txBody>
      </p:sp>
      <p:cxnSp>
        <p:nvCxnSpPr>
          <p:cNvPr id="112" name="Connector: Elbow 111">
            <a:extLst>
              <a:ext uri="{FF2B5EF4-FFF2-40B4-BE49-F238E27FC236}">
                <a16:creationId xmlns:a16="http://schemas.microsoft.com/office/drawing/2014/main" id="{062CD0B5-47A3-4FD7-B541-72DD3F02A6A5}"/>
              </a:ext>
            </a:extLst>
          </p:cNvPr>
          <p:cNvCxnSpPr>
            <a:cxnSpLocks/>
            <a:stCxn id="175" idx="0"/>
            <a:endCxn id="105" idx="2"/>
          </p:cNvCxnSpPr>
          <p:nvPr/>
        </p:nvCxnSpPr>
        <p:spPr>
          <a:xfrm rot="16200000" flipV="1">
            <a:off x="8901114" y="3634366"/>
            <a:ext cx="1419879" cy="213758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9EDC994B-1DF1-4D22-841C-26499A4B20D2}"/>
              </a:ext>
            </a:extLst>
          </p:cNvPr>
          <p:cNvCxnSpPr>
            <a:cxnSpLocks/>
            <a:stCxn id="51" idx="0"/>
            <a:endCxn id="105" idx="1"/>
          </p:cNvCxnSpPr>
          <p:nvPr/>
        </p:nvCxnSpPr>
        <p:spPr>
          <a:xfrm rot="5400000" flipH="1" flipV="1">
            <a:off x="5641719" y="2514981"/>
            <a:ext cx="536681" cy="311851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3F33D45B-84EF-4EA4-A48C-E7C907DA96F3}"/>
              </a:ext>
            </a:extLst>
          </p:cNvPr>
          <p:cNvSpPr txBox="1"/>
          <p:nvPr/>
        </p:nvSpPr>
        <p:spPr>
          <a:xfrm>
            <a:off x="8170139" y="5148031"/>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71" name="TextBox 170">
            <a:extLst>
              <a:ext uri="{FF2B5EF4-FFF2-40B4-BE49-F238E27FC236}">
                <a16:creationId xmlns:a16="http://schemas.microsoft.com/office/drawing/2014/main" id="{A353B50D-806C-426E-9E48-E6495B24E794}"/>
              </a:ext>
            </a:extLst>
          </p:cNvPr>
          <p:cNvSpPr txBox="1"/>
          <p:nvPr/>
        </p:nvSpPr>
        <p:spPr>
          <a:xfrm>
            <a:off x="4011261" y="4044681"/>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72" name="TextBox 171">
            <a:extLst>
              <a:ext uri="{FF2B5EF4-FFF2-40B4-BE49-F238E27FC236}">
                <a16:creationId xmlns:a16="http://schemas.microsoft.com/office/drawing/2014/main" id="{38F4682D-F901-4656-A9E7-168BF315FA97}"/>
              </a:ext>
            </a:extLst>
          </p:cNvPr>
          <p:cNvSpPr txBox="1"/>
          <p:nvPr/>
        </p:nvSpPr>
        <p:spPr>
          <a:xfrm>
            <a:off x="3912005" y="4987122"/>
            <a:ext cx="572143"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Yes</a:t>
            </a:r>
          </a:p>
        </p:txBody>
      </p:sp>
      <p:cxnSp>
        <p:nvCxnSpPr>
          <p:cNvPr id="192" name="Straight Connector 191">
            <a:extLst>
              <a:ext uri="{FF2B5EF4-FFF2-40B4-BE49-F238E27FC236}">
                <a16:creationId xmlns:a16="http://schemas.microsoft.com/office/drawing/2014/main" id="{A1E54895-74F2-46BE-BE02-B8535EDD80D4}"/>
              </a:ext>
            </a:extLst>
          </p:cNvPr>
          <p:cNvCxnSpPr>
            <a:cxnSpLocks/>
          </p:cNvCxnSpPr>
          <p:nvPr/>
        </p:nvCxnSpPr>
        <p:spPr>
          <a:xfrm flipV="1">
            <a:off x="355287" y="5365900"/>
            <a:ext cx="11462799" cy="1503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5DCF1E01-B69C-47B8-82A4-B5956B665A85}"/>
              </a:ext>
            </a:extLst>
          </p:cNvPr>
          <p:cNvSpPr txBox="1"/>
          <p:nvPr/>
        </p:nvSpPr>
        <p:spPr>
          <a:xfrm>
            <a:off x="4529699" y="5406833"/>
            <a:ext cx="1520302" cy="687566"/>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Review any Procurement Exception Request, and Provide Feedback / Approval Decision</a:t>
            </a:r>
          </a:p>
        </p:txBody>
      </p:sp>
      <p:sp>
        <p:nvSpPr>
          <p:cNvPr id="61" name="Oval 60">
            <a:extLst>
              <a:ext uri="{FF2B5EF4-FFF2-40B4-BE49-F238E27FC236}">
                <a16:creationId xmlns:a16="http://schemas.microsoft.com/office/drawing/2014/main" id="{BF66D449-CC69-43E3-B745-0456A5F7DBE1}"/>
              </a:ext>
            </a:extLst>
          </p:cNvPr>
          <p:cNvSpPr/>
          <p:nvPr/>
        </p:nvSpPr>
        <p:spPr>
          <a:xfrm>
            <a:off x="1179027" y="166876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03</a:t>
            </a:r>
          </a:p>
        </p:txBody>
      </p:sp>
      <p:sp>
        <p:nvSpPr>
          <p:cNvPr id="68" name="TextBox 67">
            <a:extLst>
              <a:ext uri="{FF2B5EF4-FFF2-40B4-BE49-F238E27FC236}">
                <a16:creationId xmlns:a16="http://schemas.microsoft.com/office/drawing/2014/main" id="{58427F9D-2C42-45C1-91CD-106C729DD124}"/>
              </a:ext>
            </a:extLst>
          </p:cNvPr>
          <p:cNvSpPr txBox="1"/>
          <p:nvPr/>
        </p:nvSpPr>
        <p:spPr>
          <a:xfrm>
            <a:off x="9853632" y="6191713"/>
            <a:ext cx="1373933" cy="524833"/>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Review Draft Solicitation Document(s) on SharePoint</a:t>
            </a:r>
          </a:p>
        </p:txBody>
      </p:sp>
      <p:cxnSp>
        <p:nvCxnSpPr>
          <p:cNvPr id="69" name="Connector: Elbow 68">
            <a:extLst>
              <a:ext uri="{FF2B5EF4-FFF2-40B4-BE49-F238E27FC236}">
                <a16:creationId xmlns:a16="http://schemas.microsoft.com/office/drawing/2014/main" id="{0CD3B247-60E5-412B-8FE6-7C43659C99F3}"/>
              </a:ext>
            </a:extLst>
          </p:cNvPr>
          <p:cNvCxnSpPr>
            <a:cxnSpLocks/>
            <a:stCxn id="74" idx="0"/>
            <a:endCxn id="105" idx="2"/>
          </p:cNvCxnSpPr>
          <p:nvPr/>
        </p:nvCxnSpPr>
        <p:spPr>
          <a:xfrm rot="16200000" flipV="1">
            <a:off x="7805290" y="4730190"/>
            <a:ext cx="1478495" cy="454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0A2E293A-C5FA-41CC-8021-D3F59B5B488F}"/>
              </a:ext>
            </a:extLst>
          </p:cNvPr>
          <p:cNvCxnSpPr>
            <a:cxnSpLocks/>
            <a:stCxn id="68" idx="0"/>
            <a:endCxn id="175" idx="2"/>
          </p:cNvCxnSpPr>
          <p:nvPr/>
        </p:nvCxnSpPr>
        <p:spPr>
          <a:xfrm rot="5400000" flipH="1" flipV="1">
            <a:off x="10553230" y="6065100"/>
            <a:ext cx="113982" cy="1392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Flowchart: Decision 73">
            <a:extLst>
              <a:ext uri="{FF2B5EF4-FFF2-40B4-BE49-F238E27FC236}">
                <a16:creationId xmlns:a16="http://schemas.microsoft.com/office/drawing/2014/main" id="{50EA24B8-0C3E-4B0F-9CEA-0D26A8601DD6}"/>
              </a:ext>
            </a:extLst>
          </p:cNvPr>
          <p:cNvSpPr/>
          <p:nvPr/>
        </p:nvSpPr>
        <p:spPr>
          <a:xfrm>
            <a:off x="8042526" y="5471712"/>
            <a:ext cx="1008570" cy="557594"/>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Legal Review?</a:t>
            </a:r>
          </a:p>
        </p:txBody>
      </p:sp>
      <p:cxnSp>
        <p:nvCxnSpPr>
          <p:cNvPr id="75" name="Connector: Elbow 74">
            <a:extLst>
              <a:ext uri="{FF2B5EF4-FFF2-40B4-BE49-F238E27FC236}">
                <a16:creationId xmlns:a16="http://schemas.microsoft.com/office/drawing/2014/main" id="{E2DD2D62-2421-4989-8E43-03C8F1141781}"/>
              </a:ext>
            </a:extLst>
          </p:cNvPr>
          <p:cNvCxnSpPr>
            <a:cxnSpLocks/>
            <a:stCxn id="143" idx="2"/>
            <a:endCxn id="78" idx="1"/>
          </p:cNvCxnSpPr>
          <p:nvPr/>
        </p:nvCxnSpPr>
        <p:spPr>
          <a:xfrm rot="16200000" flipH="1">
            <a:off x="9116500" y="5654123"/>
            <a:ext cx="5988" cy="17132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28ACADFC-185E-4216-A129-C08E267E0D3D}"/>
              </a:ext>
            </a:extLst>
          </p:cNvPr>
          <p:cNvSpPr txBox="1"/>
          <p:nvPr/>
        </p:nvSpPr>
        <p:spPr>
          <a:xfrm>
            <a:off x="9205158" y="5393234"/>
            <a:ext cx="855382" cy="69909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Add Statewide DOJ Legal to Workflow</a:t>
            </a:r>
          </a:p>
        </p:txBody>
      </p:sp>
      <p:cxnSp>
        <p:nvCxnSpPr>
          <p:cNvPr id="79" name="Connector: Elbow 78">
            <a:extLst>
              <a:ext uri="{FF2B5EF4-FFF2-40B4-BE49-F238E27FC236}">
                <a16:creationId xmlns:a16="http://schemas.microsoft.com/office/drawing/2014/main" id="{611CD6AF-79CE-45F8-B013-B47A4B691007}"/>
              </a:ext>
            </a:extLst>
          </p:cNvPr>
          <p:cNvCxnSpPr>
            <a:cxnSpLocks/>
            <a:stCxn id="78" idx="2"/>
            <a:endCxn id="68" idx="1"/>
          </p:cNvCxnSpPr>
          <p:nvPr/>
        </p:nvCxnSpPr>
        <p:spPr>
          <a:xfrm rot="16200000" flipH="1">
            <a:off x="9562339" y="6162836"/>
            <a:ext cx="361803" cy="2207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8D5E8BB1-15FB-4235-A393-D542F28ED6AC}"/>
              </a:ext>
            </a:extLst>
          </p:cNvPr>
          <p:cNvSpPr txBox="1"/>
          <p:nvPr/>
        </p:nvSpPr>
        <p:spPr>
          <a:xfrm>
            <a:off x="8815662" y="5475183"/>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175" name="TextBox 174">
            <a:extLst>
              <a:ext uri="{FF2B5EF4-FFF2-40B4-BE49-F238E27FC236}">
                <a16:creationId xmlns:a16="http://schemas.microsoft.com/office/drawing/2014/main" id="{26A3909E-38BA-49EF-A4A0-DAC710DD931D}"/>
              </a:ext>
            </a:extLst>
          </p:cNvPr>
          <p:cNvSpPr txBox="1"/>
          <p:nvPr/>
        </p:nvSpPr>
        <p:spPr>
          <a:xfrm>
            <a:off x="10186385" y="5413096"/>
            <a:ext cx="986917" cy="664635"/>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Process Feedback and Provide Approval Decision</a:t>
            </a:r>
          </a:p>
        </p:txBody>
      </p:sp>
      <p:sp>
        <p:nvSpPr>
          <p:cNvPr id="184" name="TextBox 183">
            <a:extLst>
              <a:ext uri="{FF2B5EF4-FFF2-40B4-BE49-F238E27FC236}">
                <a16:creationId xmlns:a16="http://schemas.microsoft.com/office/drawing/2014/main" id="{8FDE2311-A719-4058-A121-AAB29A2254F0}"/>
              </a:ext>
            </a:extLst>
          </p:cNvPr>
          <p:cNvSpPr txBox="1"/>
          <p:nvPr/>
        </p:nvSpPr>
        <p:spPr>
          <a:xfrm>
            <a:off x="11301331" y="5415269"/>
            <a:ext cx="731551" cy="659548"/>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Send Approval to Post Memo</a:t>
            </a:r>
          </a:p>
        </p:txBody>
      </p:sp>
      <p:sp>
        <p:nvSpPr>
          <p:cNvPr id="213" name="Oval 212">
            <a:extLst>
              <a:ext uri="{FF2B5EF4-FFF2-40B4-BE49-F238E27FC236}">
                <a16:creationId xmlns:a16="http://schemas.microsoft.com/office/drawing/2014/main" id="{B4A7A053-4E59-4BC1-BAB9-F96F2E934023}"/>
              </a:ext>
            </a:extLst>
          </p:cNvPr>
          <p:cNvSpPr/>
          <p:nvPr/>
        </p:nvSpPr>
        <p:spPr>
          <a:xfrm>
            <a:off x="11436404" y="619682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05</a:t>
            </a:r>
          </a:p>
        </p:txBody>
      </p:sp>
      <p:cxnSp>
        <p:nvCxnSpPr>
          <p:cNvPr id="214" name="Connector: Elbow 213">
            <a:extLst>
              <a:ext uri="{FF2B5EF4-FFF2-40B4-BE49-F238E27FC236}">
                <a16:creationId xmlns:a16="http://schemas.microsoft.com/office/drawing/2014/main" id="{591010DE-A285-44E8-A788-D7D1F73C6EFA}"/>
              </a:ext>
            </a:extLst>
          </p:cNvPr>
          <p:cNvCxnSpPr>
            <a:cxnSpLocks/>
            <a:stCxn id="184" idx="2"/>
            <a:endCxn id="213" idx="0"/>
          </p:cNvCxnSpPr>
          <p:nvPr/>
        </p:nvCxnSpPr>
        <p:spPr>
          <a:xfrm rot="5400000">
            <a:off x="11605054" y="6134768"/>
            <a:ext cx="122005" cy="210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a:extLst>
              <a:ext uri="{FF2B5EF4-FFF2-40B4-BE49-F238E27FC236}">
                <a16:creationId xmlns:a16="http://schemas.microsoft.com/office/drawing/2014/main" id="{492E9FD2-F090-4626-9C7D-2D82C716DCE1}"/>
              </a:ext>
            </a:extLst>
          </p:cNvPr>
          <p:cNvCxnSpPr>
            <a:cxnSpLocks/>
            <a:stCxn id="113" idx="0"/>
            <a:endCxn id="49" idx="3"/>
          </p:cNvCxnSpPr>
          <p:nvPr/>
        </p:nvCxnSpPr>
        <p:spPr>
          <a:xfrm rot="16200000" flipV="1">
            <a:off x="9341040" y="2355724"/>
            <a:ext cx="1078503" cy="11401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78682ADA-1686-4886-BFC4-07073EC027A1}"/>
              </a:ext>
            </a:extLst>
          </p:cNvPr>
          <p:cNvSpPr txBox="1"/>
          <p:nvPr/>
        </p:nvSpPr>
        <p:spPr>
          <a:xfrm>
            <a:off x="10116687" y="3276792"/>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36" name="TextBox 135">
            <a:extLst>
              <a:ext uri="{FF2B5EF4-FFF2-40B4-BE49-F238E27FC236}">
                <a16:creationId xmlns:a16="http://schemas.microsoft.com/office/drawing/2014/main" id="{43D43B5B-FEE1-44BF-9577-2C71F0C83431}"/>
              </a:ext>
            </a:extLst>
          </p:cNvPr>
          <p:cNvSpPr txBox="1"/>
          <p:nvPr/>
        </p:nvSpPr>
        <p:spPr>
          <a:xfrm>
            <a:off x="10967623" y="3783389"/>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cxnSp>
        <p:nvCxnSpPr>
          <p:cNvPr id="137" name="Connector: Elbow 136">
            <a:extLst>
              <a:ext uri="{FF2B5EF4-FFF2-40B4-BE49-F238E27FC236}">
                <a16:creationId xmlns:a16="http://schemas.microsoft.com/office/drawing/2014/main" id="{845EB0A6-D9A3-49ED-AD10-2394D110C45A}"/>
              </a:ext>
            </a:extLst>
          </p:cNvPr>
          <p:cNvCxnSpPr>
            <a:cxnSpLocks/>
            <a:stCxn id="105" idx="3"/>
            <a:endCxn id="113" idx="1"/>
          </p:cNvCxnSpPr>
          <p:nvPr/>
        </p:nvCxnSpPr>
        <p:spPr>
          <a:xfrm>
            <a:off x="9615205" y="3805899"/>
            <a:ext cx="275299" cy="298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DCC16AD7-FA50-4265-9812-7D7D19E3B0EB}"/>
              </a:ext>
            </a:extLst>
          </p:cNvPr>
          <p:cNvSpPr txBox="1"/>
          <p:nvPr/>
        </p:nvSpPr>
        <p:spPr>
          <a:xfrm>
            <a:off x="200498" y="3580673"/>
            <a:ext cx="951649" cy="461665"/>
          </a:xfrm>
          <a:prstGeom prst="rect">
            <a:avLst/>
          </a:prstGeom>
          <a:noFill/>
        </p:spPr>
        <p:txBody>
          <a:bodyPr wrap="square" rtlCol="0">
            <a:spAutoFit/>
          </a:bodyPr>
          <a:lstStyle/>
          <a:p>
            <a:r>
              <a:rPr lang="en-US" sz="1200" dirty="0"/>
              <a:t>Statewide Admin</a:t>
            </a:r>
          </a:p>
        </p:txBody>
      </p:sp>
      <p:cxnSp>
        <p:nvCxnSpPr>
          <p:cNvPr id="89" name="Straight Connector 88">
            <a:extLst>
              <a:ext uri="{FF2B5EF4-FFF2-40B4-BE49-F238E27FC236}">
                <a16:creationId xmlns:a16="http://schemas.microsoft.com/office/drawing/2014/main" id="{950B7B39-8BC7-4DC3-8608-07B50500FA93}"/>
              </a:ext>
            </a:extLst>
          </p:cNvPr>
          <p:cNvCxnSpPr>
            <a:cxnSpLocks/>
          </p:cNvCxnSpPr>
          <p:nvPr/>
        </p:nvCxnSpPr>
        <p:spPr>
          <a:xfrm flipV="1">
            <a:off x="356839" y="3584990"/>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B1091517-21B6-4BAC-8D36-2E67DDE06167}"/>
              </a:ext>
            </a:extLst>
          </p:cNvPr>
          <p:cNvSpPr txBox="1"/>
          <p:nvPr/>
        </p:nvSpPr>
        <p:spPr>
          <a:xfrm>
            <a:off x="1522548" y="3604498"/>
            <a:ext cx="1636999" cy="360815"/>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Copy Draft Solicitation Document(s) to SharePoint </a:t>
            </a:r>
          </a:p>
        </p:txBody>
      </p:sp>
      <p:cxnSp>
        <p:nvCxnSpPr>
          <p:cNvPr id="94" name="Connector: Elbow 93">
            <a:extLst>
              <a:ext uri="{FF2B5EF4-FFF2-40B4-BE49-F238E27FC236}">
                <a16:creationId xmlns:a16="http://schemas.microsoft.com/office/drawing/2014/main" id="{C1555323-FAF3-4360-84C0-650C5AAA4C95}"/>
              </a:ext>
            </a:extLst>
          </p:cNvPr>
          <p:cNvCxnSpPr>
            <a:cxnSpLocks/>
            <a:stCxn id="90" idx="2"/>
            <a:endCxn id="72" idx="1"/>
          </p:cNvCxnSpPr>
          <p:nvPr/>
        </p:nvCxnSpPr>
        <p:spPr>
          <a:xfrm rot="16200000" flipH="1">
            <a:off x="2143140" y="4163221"/>
            <a:ext cx="722339" cy="32652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EF2FA0D9-5E71-4231-B8B4-8B5DA46B861A}"/>
              </a:ext>
            </a:extLst>
          </p:cNvPr>
          <p:cNvCxnSpPr>
            <a:cxnSpLocks/>
            <a:endCxn id="90" idx="0"/>
          </p:cNvCxnSpPr>
          <p:nvPr/>
        </p:nvCxnSpPr>
        <p:spPr>
          <a:xfrm rot="10800000" flipV="1">
            <a:off x="2341048" y="3176512"/>
            <a:ext cx="6088556" cy="4279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288A3914-894F-41AD-8791-94BC39353591}"/>
              </a:ext>
            </a:extLst>
          </p:cNvPr>
          <p:cNvSpPr txBox="1"/>
          <p:nvPr/>
        </p:nvSpPr>
        <p:spPr>
          <a:xfrm>
            <a:off x="7469319" y="3618581"/>
            <a:ext cx="2145886" cy="374636"/>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Copy Updated Document(s) from SharePoint to Sourcing Tool</a:t>
            </a:r>
          </a:p>
        </p:txBody>
      </p:sp>
      <p:cxnSp>
        <p:nvCxnSpPr>
          <p:cNvPr id="219" name="Connector: Elbow 218">
            <a:extLst>
              <a:ext uri="{FF2B5EF4-FFF2-40B4-BE49-F238E27FC236}">
                <a16:creationId xmlns:a16="http://schemas.microsoft.com/office/drawing/2014/main" id="{7711A17C-391E-4039-8DC0-633648E1EAFF}"/>
              </a:ext>
            </a:extLst>
          </p:cNvPr>
          <p:cNvCxnSpPr>
            <a:cxnSpLocks/>
            <a:stCxn id="48" idx="2"/>
            <a:endCxn id="74" idx="2"/>
          </p:cNvCxnSpPr>
          <p:nvPr/>
        </p:nvCxnSpPr>
        <p:spPr>
          <a:xfrm rot="5400000" flipH="1" flipV="1">
            <a:off x="7783551" y="5322802"/>
            <a:ext cx="56755" cy="1469764"/>
          </a:xfrm>
          <a:prstGeom prst="bentConnector3">
            <a:avLst>
              <a:gd name="adj1" fmla="val -402784"/>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Flowchart: Decision 112">
            <a:extLst>
              <a:ext uri="{FF2B5EF4-FFF2-40B4-BE49-F238E27FC236}">
                <a16:creationId xmlns:a16="http://schemas.microsoft.com/office/drawing/2014/main" id="{05F0B650-8207-46F7-9C6C-06FABB29E997}"/>
              </a:ext>
            </a:extLst>
          </p:cNvPr>
          <p:cNvSpPr/>
          <p:nvPr/>
        </p:nvSpPr>
        <p:spPr>
          <a:xfrm>
            <a:off x="9890504" y="3465051"/>
            <a:ext cx="1119725" cy="687665"/>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Approved?</a:t>
            </a:r>
          </a:p>
        </p:txBody>
      </p:sp>
      <p:cxnSp>
        <p:nvCxnSpPr>
          <p:cNvPr id="254" name="Connector: Elbow 253">
            <a:extLst>
              <a:ext uri="{FF2B5EF4-FFF2-40B4-BE49-F238E27FC236}">
                <a16:creationId xmlns:a16="http://schemas.microsoft.com/office/drawing/2014/main" id="{1B5D647D-BA14-42F3-9940-1CEB9494679F}"/>
              </a:ext>
            </a:extLst>
          </p:cNvPr>
          <p:cNvCxnSpPr>
            <a:cxnSpLocks/>
            <a:stCxn id="113" idx="3"/>
            <a:endCxn id="184" idx="0"/>
          </p:cNvCxnSpPr>
          <p:nvPr/>
        </p:nvCxnSpPr>
        <p:spPr>
          <a:xfrm>
            <a:off x="11010229" y="3808884"/>
            <a:ext cx="656878" cy="160638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7" name="Connector: Elbow 286">
            <a:extLst>
              <a:ext uri="{FF2B5EF4-FFF2-40B4-BE49-F238E27FC236}">
                <a16:creationId xmlns:a16="http://schemas.microsoft.com/office/drawing/2014/main" id="{55ADEFF6-4B63-4209-B3E0-DFDF50DB6665}"/>
              </a:ext>
            </a:extLst>
          </p:cNvPr>
          <p:cNvCxnSpPr>
            <a:cxnSpLocks/>
            <a:stCxn id="141" idx="3"/>
            <a:endCxn id="48" idx="1"/>
          </p:cNvCxnSpPr>
          <p:nvPr/>
        </p:nvCxnSpPr>
        <p:spPr>
          <a:xfrm flipV="1">
            <a:off x="6050001" y="5742278"/>
            <a:ext cx="109552" cy="83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Connector: Elbow 81">
            <a:extLst>
              <a:ext uri="{FF2B5EF4-FFF2-40B4-BE49-F238E27FC236}">
                <a16:creationId xmlns:a16="http://schemas.microsoft.com/office/drawing/2014/main" id="{3CF9BD0F-EE58-4755-B480-40DB3835580B}"/>
              </a:ext>
            </a:extLst>
          </p:cNvPr>
          <p:cNvCxnSpPr>
            <a:cxnSpLocks/>
            <a:stCxn id="83" idx="3"/>
            <a:endCxn id="87" idx="1"/>
          </p:cNvCxnSpPr>
          <p:nvPr/>
        </p:nvCxnSpPr>
        <p:spPr>
          <a:xfrm flipV="1">
            <a:off x="3454822" y="1898456"/>
            <a:ext cx="104852" cy="20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D560A7CE-4A90-4551-897D-DEB6813E87AE}"/>
              </a:ext>
            </a:extLst>
          </p:cNvPr>
          <p:cNvSpPr txBox="1"/>
          <p:nvPr/>
        </p:nvSpPr>
        <p:spPr>
          <a:xfrm>
            <a:off x="1828422" y="1705540"/>
            <a:ext cx="1626400" cy="389960"/>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Send Draft Solicitation Document(s) for Approval</a:t>
            </a:r>
          </a:p>
        </p:txBody>
      </p:sp>
      <p:sp>
        <p:nvSpPr>
          <p:cNvPr id="87" name="Flowchart: Decision 86">
            <a:extLst>
              <a:ext uri="{FF2B5EF4-FFF2-40B4-BE49-F238E27FC236}">
                <a16:creationId xmlns:a16="http://schemas.microsoft.com/office/drawing/2014/main" id="{970D3340-6486-40CE-8EDC-59F1601F898F}"/>
              </a:ext>
            </a:extLst>
          </p:cNvPr>
          <p:cNvSpPr/>
          <p:nvPr/>
        </p:nvSpPr>
        <p:spPr>
          <a:xfrm>
            <a:off x="3559674" y="1554623"/>
            <a:ext cx="1506745" cy="687665"/>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Procurement Exception?</a:t>
            </a:r>
          </a:p>
        </p:txBody>
      </p:sp>
      <p:sp>
        <p:nvSpPr>
          <p:cNvPr id="91" name="TextBox 90">
            <a:extLst>
              <a:ext uri="{FF2B5EF4-FFF2-40B4-BE49-F238E27FC236}">
                <a16:creationId xmlns:a16="http://schemas.microsoft.com/office/drawing/2014/main" id="{D8C38872-409A-454F-B29A-17390AA5C45D}"/>
              </a:ext>
            </a:extLst>
          </p:cNvPr>
          <p:cNvSpPr txBox="1"/>
          <p:nvPr/>
        </p:nvSpPr>
        <p:spPr>
          <a:xfrm>
            <a:off x="5252386" y="1257895"/>
            <a:ext cx="917664" cy="1732426"/>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Complete Procurement Exception Request Form and Submit for NCDIT Approval</a:t>
            </a:r>
          </a:p>
        </p:txBody>
      </p:sp>
      <p:cxnSp>
        <p:nvCxnSpPr>
          <p:cNvPr id="95" name="Connector: Elbow 94">
            <a:extLst>
              <a:ext uri="{FF2B5EF4-FFF2-40B4-BE49-F238E27FC236}">
                <a16:creationId xmlns:a16="http://schemas.microsoft.com/office/drawing/2014/main" id="{BA296352-DD4D-4B42-967F-08A082357D01}"/>
              </a:ext>
            </a:extLst>
          </p:cNvPr>
          <p:cNvCxnSpPr>
            <a:cxnSpLocks/>
            <a:stCxn id="87" idx="3"/>
            <a:endCxn id="91" idx="1"/>
          </p:cNvCxnSpPr>
          <p:nvPr/>
        </p:nvCxnSpPr>
        <p:spPr>
          <a:xfrm>
            <a:off x="5066419" y="1898456"/>
            <a:ext cx="185967" cy="2256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14BEA0D2-8A68-491B-99DE-CE7B244962C8}"/>
              </a:ext>
            </a:extLst>
          </p:cNvPr>
          <p:cNvSpPr txBox="1"/>
          <p:nvPr/>
        </p:nvSpPr>
        <p:spPr>
          <a:xfrm>
            <a:off x="3959921" y="2173143"/>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97" name="TextBox 96">
            <a:extLst>
              <a:ext uri="{FF2B5EF4-FFF2-40B4-BE49-F238E27FC236}">
                <a16:creationId xmlns:a16="http://schemas.microsoft.com/office/drawing/2014/main" id="{7BBE42ED-9FC2-46D0-812F-C4490EFC7E3F}"/>
              </a:ext>
            </a:extLst>
          </p:cNvPr>
          <p:cNvSpPr txBox="1"/>
          <p:nvPr/>
        </p:nvSpPr>
        <p:spPr>
          <a:xfrm>
            <a:off x="4849570" y="1626957"/>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cxnSp>
        <p:nvCxnSpPr>
          <p:cNvPr id="21" name="Straight Arrow Connector 20">
            <a:extLst>
              <a:ext uri="{FF2B5EF4-FFF2-40B4-BE49-F238E27FC236}">
                <a16:creationId xmlns:a16="http://schemas.microsoft.com/office/drawing/2014/main" id="{50B7728A-ABAC-404B-B2D8-38AE1D598D0A}"/>
              </a:ext>
            </a:extLst>
          </p:cNvPr>
          <p:cNvCxnSpPr>
            <a:cxnSpLocks/>
            <a:stCxn id="61" idx="6"/>
            <a:endCxn id="83" idx="1"/>
          </p:cNvCxnSpPr>
          <p:nvPr/>
        </p:nvCxnSpPr>
        <p:spPr>
          <a:xfrm>
            <a:off x="1636227" y="1897367"/>
            <a:ext cx="192195" cy="31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E663CD19-B7E3-461D-AA00-860FD808408E}"/>
              </a:ext>
            </a:extLst>
          </p:cNvPr>
          <p:cNvCxnSpPr>
            <a:stCxn id="87" idx="2"/>
            <a:endCxn id="90" idx="0"/>
          </p:cNvCxnSpPr>
          <p:nvPr/>
        </p:nvCxnSpPr>
        <p:spPr>
          <a:xfrm rot="5400000">
            <a:off x="2645943" y="1937394"/>
            <a:ext cx="1362210" cy="1971999"/>
          </a:xfrm>
          <a:prstGeom prst="bentConnector3">
            <a:avLst>
              <a:gd name="adj1" fmla="val 6887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0FAB1B35-682A-403A-8A04-E12C98CFD0C1}"/>
              </a:ext>
            </a:extLst>
          </p:cNvPr>
          <p:cNvCxnSpPr>
            <a:stCxn id="91" idx="2"/>
            <a:endCxn id="90" idx="0"/>
          </p:cNvCxnSpPr>
          <p:nvPr/>
        </p:nvCxnSpPr>
        <p:spPr>
          <a:xfrm rot="5400000">
            <a:off x="3719045" y="1612324"/>
            <a:ext cx="614177" cy="3370170"/>
          </a:xfrm>
          <a:prstGeom prst="bentConnector3">
            <a:avLst>
              <a:gd name="adj1" fmla="val 31389"/>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2D7CF832-C712-B41E-FF0B-B7850B041BB2}"/>
              </a:ext>
            </a:extLst>
          </p:cNvPr>
          <p:cNvSpPr>
            <a:spLocks noGrp="1"/>
          </p:cNvSpPr>
          <p:nvPr>
            <p:ph type="sldNum" sz="quarter" idx="12"/>
          </p:nvPr>
        </p:nvSpPr>
        <p:spPr>
          <a:xfrm>
            <a:off x="9436827" y="6444598"/>
            <a:ext cx="2743200" cy="365125"/>
          </a:xfrm>
        </p:spPr>
        <p:txBody>
          <a:bodyPr/>
          <a:lstStyle/>
          <a:p>
            <a:fld id="{A572533D-9982-974D-8F32-334D815B8173}" type="slidenum">
              <a:rPr lang="en-US" smtClean="0"/>
              <a:pPr/>
              <a:t>13</a:t>
            </a:fld>
            <a:endParaRPr lang="en-US" dirty="0"/>
          </a:p>
        </p:txBody>
      </p:sp>
    </p:spTree>
    <p:custDataLst>
      <p:tags r:id="rId1"/>
    </p:custDataLst>
    <p:extLst>
      <p:ext uri="{BB962C8B-B14F-4D97-AF65-F5344CB8AC3E}">
        <p14:creationId xmlns:p14="http://schemas.microsoft.com/office/powerpoint/2010/main" val="4139549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a:extLst>
              <a:ext uri="{FF2B5EF4-FFF2-40B4-BE49-F238E27FC236}">
                <a16:creationId xmlns:a16="http://schemas.microsoft.com/office/drawing/2014/main" id="{4E3AA6E2-C203-414B-8B61-0C0B263BB32C}"/>
              </a:ext>
            </a:extLst>
          </p:cNvPr>
          <p:cNvCxnSpPr>
            <a:cxnSpLocks/>
          </p:cNvCxnSpPr>
          <p:nvPr/>
        </p:nvCxnSpPr>
        <p:spPr>
          <a:xfrm flipV="1">
            <a:off x="343365" y="409209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Streamlined IT Procurement Process Flow: Step 05</a:t>
            </a:r>
            <a:endParaRPr lang="en-US" sz="2400" b="0" dirty="0">
              <a:solidFill>
                <a:srgbClr val="014373"/>
              </a:solidFill>
              <a:latin typeface="Arial" panose="020B0604020202020204" pitchFamily="34" charset="0"/>
              <a:cs typeface="Arial" panose="020B0604020202020204" pitchFamily="34" charset="0"/>
            </a:endParaRPr>
          </a:p>
        </p:txBody>
      </p:sp>
      <p:sp>
        <p:nvSpPr>
          <p:cNvPr id="38" name="Arrow: Pentagon 37">
            <a:extLst>
              <a:ext uri="{FF2B5EF4-FFF2-40B4-BE49-F238E27FC236}">
                <a16:creationId xmlns:a16="http://schemas.microsoft.com/office/drawing/2014/main" id="{992F8C4F-E290-4F1D-A636-B5204314EDA1}"/>
              </a:ext>
            </a:extLst>
          </p:cNvPr>
          <p:cNvSpPr/>
          <p:nvPr/>
        </p:nvSpPr>
        <p:spPr>
          <a:xfrm>
            <a:off x="821804" y="791989"/>
            <a:ext cx="11286722" cy="365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05 – Conduct Sourcing Event</a:t>
            </a: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022013E6-88F6-40AE-AA90-106CF47A66C6}"/>
              </a:ext>
            </a:extLst>
          </p:cNvPr>
          <p:cNvSpPr txBox="1"/>
          <p:nvPr/>
        </p:nvSpPr>
        <p:spPr>
          <a:xfrm>
            <a:off x="218217" y="5629943"/>
            <a:ext cx="1223362" cy="276999"/>
          </a:xfrm>
          <a:prstGeom prst="rect">
            <a:avLst/>
          </a:prstGeom>
          <a:noFill/>
        </p:spPr>
        <p:txBody>
          <a:bodyPr wrap="square" rtlCol="0">
            <a:spAutoFit/>
          </a:bodyPr>
          <a:lstStyle/>
          <a:p>
            <a:r>
              <a:rPr lang="en-US" sz="1200" dirty="0"/>
              <a:t>IT Vendors</a:t>
            </a:r>
          </a:p>
        </p:txBody>
      </p:sp>
      <p:sp>
        <p:nvSpPr>
          <p:cNvPr id="29" name="TextBox 28">
            <a:extLst>
              <a:ext uri="{FF2B5EF4-FFF2-40B4-BE49-F238E27FC236}">
                <a16:creationId xmlns:a16="http://schemas.microsoft.com/office/drawing/2014/main" id="{FC15651A-E82C-4468-B883-7B6D8527F1A6}"/>
              </a:ext>
            </a:extLst>
          </p:cNvPr>
          <p:cNvSpPr txBox="1"/>
          <p:nvPr/>
        </p:nvSpPr>
        <p:spPr>
          <a:xfrm>
            <a:off x="218217" y="3351751"/>
            <a:ext cx="1747999" cy="276999"/>
          </a:xfrm>
          <a:prstGeom prst="rect">
            <a:avLst/>
          </a:prstGeom>
          <a:noFill/>
        </p:spPr>
        <p:txBody>
          <a:bodyPr wrap="square" rtlCol="0">
            <a:spAutoFit/>
          </a:bodyPr>
          <a:lstStyle/>
          <a:p>
            <a:r>
              <a:rPr lang="en-US" sz="1200" dirty="0"/>
              <a:t>Agency Privacy Office</a:t>
            </a:r>
          </a:p>
        </p:txBody>
      </p:sp>
      <p:sp>
        <p:nvSpPr>
          <p:cNvPr id="30" name="TextBox 29">
            <a:extLst>
              <a:ext uri="{FF2B5EF4-FFF2-40B4-BE49-F238E27FC236}">
                <a16:creationId xmlns:a16="http://schemas.microsoft.com/office/drawing/2014/main" id="{34E7D6E1-9A22-4C4F-9CB6-16E30DE7554E}"/>
              </a:ext>
            </a:extLst>
          </p:cNvPr>
          <p:cNvSpPr txBox="1"/>
          <p:nvPr/>
        </p:nvSpPr>
        <p:spPr>
          <a:xfrm>
            <a:off x="218217" y="3103689"/>
            <a:ext cx="1387135" cy="276999"/>
          </a:xfrm>
          <a:prstGeom prst="rect">
            <a:avLst/>
          </a:prstGeom>
          <a:noFill/>
        </p:spPr>
        <p:txBody>
          <a:bodyPr wrap="square" rtlCol="0">
            <a:spAutoFit/>
          </a:bodyPr>
          <a:lstStyle/>
          <a:p>
            <a:r>
              <a:rPr lang="en-US" sz="1200" dirty="0"/>
              <a:t>Agency Security</a:t>
            </a:r>
          </a:p>
        </p:txBody>
      </p:sp>
      <p:sp>
        <p:nvSpPr>
          <p:cNvPr id="31" name="TextBox 30">
            <a:extLst>
              <a:ext uri="{FF2B5EF4-FFF2-40B4-BE49-F238E27FC236}">
                <a16:creationId xmlns:a16="http://schemas.microsoft.com/office/drawing/2014/main" id="{4727342C-7FEC-4184-831E-00EBDBFFA3EA}"/>
              </a:ext>
            </a:extLst>
          </p:cNvPr>
          <p:cNvSpPr txBox="1"/>
          <p:nvPr/>
        </p:nvSpPr>
        <p:spPr>
          <a:xfrm>
            <a:off x="218217" y="2852810"/>
            <a:ext cx="1088019" cy="276999"/>
          </a:xfrm>
          <a:prstGeom prst="rect">
            <a:avLst/>
          </a:prstGeom>
          <a:noFill/>
        </p:spPr>
        <p:txBody>
          <a:bodyPr wrap="square" rtlCol="0">
            <a:spAutoFit/>
          </a:bodyPr>
          <a:lstStyle/>
          <a:p>
            <a:r>
              <a:rPr lang="en-US" sz="1200" dirty="0"/>
              <a:t>Agency IT</a:t>
            </a:r>
          </a:p>
        </p:txBody>
      </p:sp>
      <p:sp>
        <p:nvSpPr>
          <p:cNvPr id="32" name="TextBox 31">
            <a:extLst>
              <a:ext uri="{FF2B5EF4-FFF2-40B4-BE49-F238E27FC236}">
                <a16:creationId xmlns:a16="http://schemas.microsoft.com/office/drawing/2014/main" id="{D13C444A-138D-45CB-A0BC-9270F3736275}"/>
              </a:ext>
            </a:extLst>
          </p:cNvPr>
          <p:cNvSpPr txBox="1"/>
          <p:nvPr/>
        </p:nvSpPr>
        <p:spPr>
          <a:xfrm>
            <a:off x="218217" y="2588720"/>
            <a:ext cx="1570551" cy="276999"/>
          </a:xfrm>
          <a:prstGeom prst="rect">
            <a:avLst/>
          </a:prstGeom>
          <a:noFill/>
        </p:spPr>
        <p:txBody>
          <a:bodyPr wrap="square" rtlCol="0">
            <a:spAutoFit/>
          </a:bodyPr>
          <a:lstStyle/>
          <a:p>
            <a:r>
              <a:rPr lang="en-US" sz="1200" dirty="0"/>
              <a:t>Agency Business</a:t>
            </a:r>
          </a:p>
        </p:txBody>
      </p:sp>
      <p:cxnSp>
        <p:nvCxnSpPr>
          <p:cNvPr id="10" name="Straight Connector 9">
            <a:extLst>
              <a:ext uri="{FF2B5EF4-FFF2-40B4-BE49-F238E27FC236}">
                <a16:creationId xmlns:a16="http://schemas.microsoft.com/office/drawing/2014/main" id="{EE62727C-2E10-432E-AC74-2F3F0B0B74DE}"/>
              </a:ext>
            </a:extLst>
          </p:cNvPr>
          <p:cNvCxnSpPr>
            <a:cxnSpLocks/>
          </p:cNvCxnSpPr>
          <p:nvPr/>
        </p:nvCxnSpPr>
        <p:spPr>
          <a:xfrm>
            <a:off x="343365" y="2635556"/>
            <a:ext cx="11528388"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D899D2D8-F6AC-4DCB-9A51-29B62EEE29B8}"/>
              </a:ext>
            </a:extLst>
          </p:cNvPr>
          <p:cNvSpPr txBox="1"/>
          <p:nvPr/>
        </p:nvSpPr>
        <p:spPr>
          <a:xfrm>
            <a:off x="8193529" y="1214677"/>
            <a:ext cx="1189838" cy="1210528"/>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Develop and Post Addendum to Sourcing Event in Sourcing Tool and Post Addendum on eVP</a:t>
            </a:r>
          </a:p>
        </p:txBody>
      </p:sp>
      <p:sp>
        <p:nvSpPr>
          <p:cNvPr id="46" name="TextBox 45">
            <a:extLst>
              <a:ext uri="{FF2B5EF4-FFF2-40B4-BE49-F238E27FC236}">
                <a16:creationId xmlns:a16="http://schemas.microsoft.com/office/drawing/2014/main" id="{FEB76BA1-FE0B-4E8B-937C-EC848D30A779}"/>
              </a:ext>
            </a:extLst>
          </p:cNvPr>
          <p:cNvSpPr txBox="1"/>
          <p:nvPr/>
        </p:nvSpPr>
        <p:spPr>
          <a:xfrm>
            <a:off x="2594740" y="5719768"/>
            <a:ext cx="1593189" cy="563071"/>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Sourcing Event on eVP and Follow Link to Sourcing Tool</a:t>
            </a:r>
          </a:p>
        </p:txBody>
      </p:sp>
      <p:sp>
        <p:nvSpPr>
          <p:cNvPr id="48" name="TextBox 47">
            <a:extLst>
              <a:ext uri="{FF2B5EF4-FFF2-40B4-BE49-F238E27FC236}">
                <a16:creationId xmlns:a16="http://schemas.microsoft.com/office/drawing/2014/main" id="{E0D7B872-BFE9-403F-A207-E2E58D027082}"/>
              </a:ext>
            </a:extLst>
          </p:cNvPr>
          <p:cNvSpPr txBox="1"/>
          <p:nvPr/>
        </p:nvSpPr>
        <p:spPr>
          <a:xfrm>
            <a:off x="2929052" y="1578183"/>
            <a:ext cx="929848" cy="65680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Post Notice on eVP</a:t>
            </a:r>
          </a:p>
        </p:txBody>
      </p:sp>
      <p:sp>
        <p:nvSpPr>
          <p:cNvPr id="49" name="TextBox 48">
            <a:extLst>
              <a:ext uri="{FF2B5EF4-FFF2-40B4-BE49-F238E27FC236}">
                <a16:creationId xmlns:a16="http://schemas.microsoft.com/office/drawing/2014/main" id="{8CCBCFC7-7C47-4EE3-AE7E-8DA3F8BE7CCC}"/>
              </a:ext>
            </a:extLst>
          </p:cNvPr>
          <p:cNvSpPr txBox="1"/>
          <p:nvPr/>
        </p:nvSpPr>
        <p:spPr>
          <a:xfrm>
            <a:off x="6422085" y="1207860"/>
            <a:ext cx="1226675" cy="1220216"/>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Aggregate Submitted Vendor Questions and Work with Agency Stakeholders to Develop Responses</a:t>
            </a:r>
          </a:p>
        </p:txBody>
      </p:sp>
      <p:sp>
        <p:nvSpPr>
          <p:cNvPr id="51" name="Flowchart: Decision 50">
            <a:extLst>
              <a:ext uri="{FF2B5EF4-FFF2-40B4-BE49-F238E27FC236}">
                <a16:creationId xmlns:a16="http://schemas.microsoft.com/office/drawing/2014/main" id="{DDD87BCA-9C4A-4215-9AFA-BEFA88F00AF1}"/>
              </a:ext>
            </a:extLst>
          </p:cNvPr>
          <p:cNvSpPr/>
          <p:nvPr/>
        </p:nvSpPr>
        <p:spPr>
          <a:xfrm>
            <a:off x="4386348" y="5682406"/>
            <a:ext cx="1558148" cy="613788"/>
          </a:xfrm>
          <a:prstGeom prst="flowChartDecision">
            <a:avLst/>
          </a:prstGeom>
          <a:solidFill>
            <a:schemeClr val="accent1">
              <a:lumMod val="40000"/>
              <a:lumOff val="60000"/>
            </a:schemeClr>
          </a:solidFill>
          <a:ln>
            <a:solidFill>
              <a:schemeClr val="tx1"/>
            </a:solidFill>
          </a:ln>
        </p:spPr>
        <p:txBody>
          <a:bodyPr wrap="square"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Questions from Vendors?</a:t>
            </a:r>
          </a:p>
        </p:txBody>
      </p:sp>
      <p:cxnSp>
        <p:nvCxnSpPr>
          <p:cNvPr id="15" name="Connector: Elbow 14">
            <a:extLst>
              <a:ext uri="{FF2B5EF4-FFF2-40B4-BE49-F238E27FC236}">
                <a16:creationId xmlns:a16="http://schemas.microsoft.com/office/drawing/2014/main" id="{3D18D96B-B927-40C0-A7BC-9B77FC30FE1A}"/>
              </a:ext>
            </a:extLst>
          </p:cNvPr>
          <p:cNvCxnSpPr>
            <a:cxnSpLocks/>
            <a:stCxn id="61" idx="6"/>
            <a:endCxn id="62" idx="1"/>
          </p:cNvCxnSpPr>
          <p:nvPr/>
        </p:nvCxnSpPr>
        <p:spPr>
          <a:xfrm>
            <a:off x="1753656" y="1898276"/>
            <a:ext cx="224066" cy="23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C1661444-986D-41EB-BD1A-B6741802776C}"/>
              </a:ext>
            </a:extLst>
          </p:cNvPr>
          <p:cNvSpPr/>
          <p:nvPr/>
        </p:nvSpPr>
        <p:spPr>
          <a:xfrm>
            <a:off x="11163460" y="1611565"/>
            <a:ext cx="397919" cy="4169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06</a:t>
            </a:r>
          </a:p>
        </p:txBody>
      </p:sp>
      <p:sp>
        <p:nvSpPr>
          <p:cNvPr id="61" name="Oval 60">
            <a:extLst>
              <a:ext uri="{FF2B5EF4-FFF2-40B4-BE49-F238E27FC236}">
                <a16:creationId xmlns:a16="http://schemas.microsoft.com/office/drawing/2014/main" id="{BF66D449-CC69-43E3-B745-0456A5F7DBE1}"/>
              </a:ext>
            </a:extLst>
          </p:cNvPr>
          <p:cNvSpPr/>
          <p:nvPr/>
        </p:nvSpPr>
        <p:spPr>
          <a:xfrm>
            <a:off x="1296456" y="166967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04</a:t>
            </a:r>
          </a:p>
        </p:txBody>
      </p:sp>
      <p:sp>
        <p:nvSpPr>
          <p:cNvPr id="71" name="TextBox 70">
            <a:extLst>
              <a:ext uri="{FF2B5EF4-FFF2-40B4-BE49-F238E27FC236}">
                <a16:creationId xmlns:a16="http://schemas.microsoft.com/office/drawing/2014/main" id="{80C7A23C-12E1-4D05-B874-038ADD0931E9}"/>
              </a:ext>
            </a:extLst>
          </p:cNvPr>
          <p:cNvSpPr txBox="1"/>
          <p:nvPr/>
        </p:nvSpPr>
        <p:spPr>
          <a:xfrm>
            <a:off x="218217" y="1120514"/>
            <a:ext cx="1088019" cy="461665"/>
          </a:xfrm>
          <a:prstGeom prst="rect">
            <a:avLst/>
          </a:prstGeom>
          <a:noFill/>
        </p:spPr>
        <p:txBody>
          <a:bodyPr wrap="square" rtlCol="0">
            <a:spAutoFit/>
          </a:bodyPr>
          <a:lstStyle/>
          <a:p>
            <a:r>
              <a:rPr lang="en-US" sz="1200" dirty="0"/>
              <a:t>Agency Procurement</a:t>
            </a:r>
          </a:p>
        </p:txBody>
      </p:sp>
      <p:cxnSp>
        <p:nvCxnSpPr>
          <p:cNvPr id="89" name="Straight Arrow Connector 88">
            <a:extLst>
              <a:ext uri="{FF2B5EF4-FFF2-40B4-BE49-F238E27FC236}">
                <a16:creationId xmlns:a16="http://schemas.microsoft.com/office/drawing/2014/main" id="{C133E66E-5EAB-4823-BAED-3836D77036C8}"/>
              </a:ext>
            </a:extLst>
          </p:cNvPr>
          <p:cNvCxnSpPr>
            <a:cxnSpLocks/>
            <a:stCxn id="49" idx="2"/>
            <a:endCxn id="86" idx="0"/>
          </p:cNvCxnSpPr>
          <p:nvPr/>
        </p:nvCxnSpPr>
        <p:spPr>
          <a:xfrm>
            <a:off x="7035423" y="2428076"/>
            <a:ext cx="5123" cy="2971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346907B0-4402-46B6-BAF0-5A43E3E162EF}"/>
              </a:ext>
            </a:extLst>
          </p:cNvPr>
          <p:cNvCxnSpPr>
            <a:cxnSpLocks/>
            <a:stCxn id="48" idx="2"/>
            <a:endCxn id="46" idx="0"/>
          </p:cNvCxnSpPr>
          <p:nvPr/>
        </p:nvCxnSpPr>
        <p:spPr>
          <a:xfrm rot="5400000">
            <a:off x="1650265" y="3976057"/>
            <a:ext cx="3484782" cy="264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7674465-1B41-43A7-B21A-B2AC988F60C6}"/>
              </a:ext>
            </a:extLst>
          </p:cNvPr>
          <p:cNvSpPr txBox="1"/>
          <p:nvPr/>
        </p:nvSpPr>
        <p:spPr>
          <a:xfrm>
            <a:off x="5899208" y="5745207"/>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cxnSp>
        <p:nvCxnSpPr>
          <p:cNvPr id="121" name="Connector: Elbow 120">
            <a:extLst>
              <a:ext uri="{FF2B5EF4-FFF2-40B4-BE49-F238E27FC236}">
                <a16:creationId xmlns:a16="http://schemas.microsoft.com/office/drawing/2014/main" id="{76BE5CB4-7001-4869-A7AF-BEB745A69E7D}"/>
              </a:ext>
            </a:extLst>
          </p:cNvPr>
          <p:cNvCxnSpPr>
            <a:cxnSpLocks/>
            <a:stCxn id="51" idx="3"/>
            <a:endCxn id="110" idx="2"/>
          </p:cNvCxnSpPr>
          <p:nvPr/>
        </p:nvCxnSpPr>
        <p:spPr>
          <a:xfrm flipV="1">
            <a:off x="5944496" y="2417579"/>
            <a:ext cx="4288361" cy="357172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DB0E0A5B-3C06-42B2-9111-9AE0B4F26219}"/>
              </a:ext>
            </a:extLst>
          </p:cNvPr>
          <p:cNvCxnSpPr>
            <a:cxnSpLocks/>
          </p:cNvCxnSpPr>
          <p:nvPr/>
        </p:nvCxnSpPr>
        <p:spPr>
          <a:xfrm flipV="1">
            <a:off x="343365" y="3119363"/>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E9426E17-2172-4842-BE43-7480A65E3967}"/>
              </a:ext>
            </a:extLst>
          </p:cNvPr>
          <p:cNvCxnSpPr>
            <a:cxnSpLocks/>
          </p:cNvCxnSpPr>
          <p:nvPr/>
        </p:nvCxnSpPr>
        <p:spPr>
          <a:xfrm flipV="1">
            <a:off x="343365" y="287617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1EC7780-6960-408A-88E0-3787E73587F3}"/>
              </a:ext>
            </a:extLst>
          </p:cNvPr>
          <p:cNvCxnSpPr>
            <a:cxnSpLocks/>
          </p:cNvCxnSpPr>
          <p:nvPr/>
        </p:nvCxnSpPr>
        <p:spPr>
          <a:xfrm flipV="1">
            <a:off x="343365" y="336254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8BBF309D-726E-4CCD-9A17-62B7472D6A17}"/>
              </a:ext>
            </a:extLst>
          </p:cNvPr>
          <p:cNvSpPr txBox="1"/>
          <p:nvPr/>
        </p:nvSpPr>
        <p:spPr>
          <a:xfrm>
            <a:off x="4792144" y="5333873"/>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167" name="TextBox 166">
            <a:extLst>
              <a:ext uri="{FF2B5EF4-FFF2-40B4-BE49-F238E27FC236}">
                <a16:creationId xmlns:a16="http://schemas.microsoft.com/office/drawing/2014/main" id="{B820FA38-4A93-4313-85E8-6B102FBC503B}"/>
              </a:ext>
            </a:extLst>
          </p:cNvPr>
          <p:cNvSpPr txBox="1"/>
          <p:nvPr/>
        </p:nvSpPr>
        <p:spPr>
          <a:xfrm>
            <a:off x="218217" y="3608326"/>
            <a:ext cx="1747999" cy="276999"/>
          </a:xfrm>
          <a:prstGeom prst="rect">
            <a:avLst/>
          </a:prstGeom>
          <a:noFill/>
        </p:spPr>
        <p:txBody>
          <a:bodyPr wrap="square" rtlCol="0">
            <a:spAutoFit/>
          </a:bodyPr>
          <a:lstStyle/>
          <a:p>
            <a:r>
              <a:rPr lang="en-US" sz="1200" dirty="0"/>
              <a:t>Agency Legal</a:t>
            </a:r>
          </a:p>
        </p:txBody>
      </p:sp>
      <p:cxnSp>
        <p:nvCxnSpPr>
          <p:cNvPr id="168" name="Straight Connector 167">
            <a:extLst>
              <a:ext uri="{FF2B5EF4-FFF2-40B4-BE49-F238E27FC236}">
                <a16:creationId xmlns:a16="http://schemas.microsoft.com/office/drawing/2014/main" id="{67C3F888-DF98-48E3-B288-85BD20A5F307}"/>
              </a:ext>
            </a:extLst>
          </p:cNvPr>
          <p:cNvCxnSpPr>
            <a:cxnSpLocks/>
          </p:cNvCxnSpPr>
          <p:nvPr/>
        </p:nvCxnSpPr>
        <p:spPr>
          <a:xfrm flipV="1">
            <a:off x="343365" y="3605731"/>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74" name="Connector: Elbow 173">
            <a:extLst>
              <a:ext uri="{FF2B5EF4-FFF2-40B4-BE49-F238E27FC236}">
                <a16:creationId xmlns:a16="http://schemas.microsoft.com/office/drawing/2014/main" id="{52026F2F-9791-4F0D-A076-833DDFDBFE1F}"/>
              </a:ext>
            </a:extLst>
          </p:cNvPr>
          <p:cNvCxnSpPr>
            <a:cxnSpLocks/>
            <a:stCxn id="62" idx="3"/>
            <a:endCxn id="48" idx="1"/>
          </p:cNvCxnSpPr>
          <p:nvPr/>
        </p:nvCxnSpPr>
        <p:spPr>
          <a:xfrm>
            <a:off x="2694191" y="1900583"/>
            <a:ext cx="234861" cy="60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D349D3F4-218B-416D-BCB5-D6824FF091C4}"/>
              </a:ext>
            </a:extLst>
          </p:cNvPr>
          <p:cNvCxnSpPr>
            <a:cxnSpLocks/>
            <a:stCxn id="51" idx="0"/>
            <a:endCxn id="49" idx="1"/>
          </p:cNvCxnSpPr>
          <p:nvPr/>
        </p:nvCxnSpPr>
        <p:spPr>
          <a:xfrm rot="5400000" flipH="1" flipV="1">
            <a:off x="3861534" y="3121856"/>
            <a:ext cx="3864438" cy="125666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1354E59-EA79-4CF9-8FB0-A10A126745C9}"/>
              </a:ext>
            </a:extLst>
          </p:cNvPr>
          <p:cNvSpPr txBox="1"/>
          <p:nvPr/>
        </p:nvSpPr>
        <p:spPr>
          <a:xfrm>
            <a:off x="9667100" y="1221013"/>
            <a:ext cx="1131514" cy="1196566"/>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Receive Vendor Responses in Sourcing Tool by Response Due Date and Time</a:t>
            </a:r>
          </a:p>
        </p:txBody>
      </p:sp>
      <p:cxnSp>
        <p:nvCxnSpPr>
          <p:cNvPr id="116" name="Connector: Elbow 115">
            <a:extLst>
              <a:ext uri="{FF2B5EF4-FFF2-40B4-BE49-F238E27FC236}">
                <a16:creationId xmlns:a16="http://schemas.microsoft.com/office/drawing/2014/main" id="{733646F2-9D49-4D80-8BE1-6DE00E802383}"/>
              </a:ext>
            </a:extLst>
          </p:cNvPr>
          <p:cNvCxnSpPr>
            <a:cxnSpLocks/>
            <a:stCxn id="49" idx="3"/>
            <a:endCxn id="45" idx="1"/>
          </p:cNvCxnSpPr>
          <p:nvPr/>
        </p:nvCxnSpPr>
        <p:spPr>
          <a:xfrm>
            <a:off x="7648760" y="1817968"/>
            <a:ext cx="544769" cy="197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A3029A03-3426-4556-BDA8-E201BF28F4EF}"/>
              </a:ext>
            </a:extLst>
          </p:cNvPr>
          <p:cNvCxnSpPr>
            <a:cxnSpLocks/>
            <a:stCxn id="45" idx="3"/>
            <a:endCxn id="110" idx="1"/>
          </p:cNvCxnSpPr>
          <p:nvPr/>
        </p:nvCxnSpPr>
        <p:spPr>
          <a:xfrm flipV="1">
            <a:off x="9383367" y="1819296"/>
            <a:ext cx="283733" cy="6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Connector: Elbow 121">
            <a:extLst>
              <a:ext uri="{FF2B5EF4-FFF2-40B4-BE49-F238E27FC236}">
                <a16:creationId xmlns:a16="http://schemas.microsoft.com/office/drawing/2014/main" id="{9A59EDC5-F0F0-4A86-8F06-273C27DED73A}"/>
              </a:ext>
            </a:extLst>
          </p:cNvPr>
          <p:cNvCxnSpPr>
            <a:cxnSpLocks/>
            <a:stCxn id="110" idx="3"/>
            <a:endCxn id="60" idx="2"/>
          </p:cNvCxnSpPr>
          <p:nvPr/>
        </p:nvCxnSpPr>
        <p:spPr>
          <a:xfrm>
            <a:off x="10798614" y="1819296"/>
            <a:ext cx="364846" cy="7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753CF9D2-4FF5-4072-8E55-7C4C270A5B3C}"/>
              </a:ext>
            </a:extLst>
          </p:cNvPr>
          <p:cNvSpPr txBox="1"/>
          <p:nvPr/>
        </p:nvSpPr>
        <p:spPr>
          <a:xfrm>
            <a:off x="218217" y="3841192"/>
            <a:ext cx="1747999" cy="276999"/>
          </a:xfrm>
          <a:prstGeom prst="rect">
            <a:avLst/>
          </a:prstGeom>
          <a:noFill/>
        </p:spPr>
        <p:txBody>
          <a:bodyPr wrap="square" rtlCol="0">
            <a:spAutoFit/>
          </a:bodyPr>
          <a:lstStyle/>
          <a:p>
            <a:r>
              <a:rPr lang="en-US" sz="1200" dirty="0"/>
              <a:t>Agency PMO</a:t>
            </a:r>
          </a:p>
        </p:txBody>
      </p:sp>
      <p:cxnSp>
        <p:nvCxnSpPr>
          <p:cNvPr id="131" name="Straight Connector 130">
            <a:extLst>
              <a:ext uri="{FF2B5EF4-FFF2-40B4-BE49-F238E27FC236}">
                <a16:creationId xmlns:a16="http://schemas.microsoft.com/office/drawing/2014/main" id="{E7C1423E-C256-4339-8F7D-F113DA1F7E79}"/>
              </a:ext>
            </a:extLst>
          </p:cNvPr>
          <p:cNvCxnSpPr>
            <a:cxnSpLocks/>
          </p:cNvCxnSpPr>
          <p:nvPr/>
        </p:nvCxnSpPr>
        <p:spPr>
          <a:xfrm flipV="1">
            <a:off x="343365" y="3848915"/>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C2439A0-472B-4B03-9199-A0238691CA18}"/>
              </a:ext>
            </a:extLst>
          </p:cNvPr>
          <p:cNvSpPr txBox="1"/>
          <p:nvPr/>
        </p:nvSpPr>
        <p:spPr>
          <a:xfrm>
            <a:off x="1977722" y="1580593"/>
            <a:ext cx="716469" cy="639979"/>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Launch Sourcing Event</a:t>
            </a:r>
          </a:p>
        </p:txBody>
      </p:sp>
      <p:cxnSp>
        <p:nvCxnSpPr>
          <p:cNvPr id="83" name="Connector: Elbow 82">
            <a:extLst>
              <a:ext uri="{FF2B5EF4-FFF2-40B4-BE49-F238E27FC236}">
                <a16:creationId xmlns:a16="http://schemas.microsoft.com/office/drawing/2014/main" id="{D1EBD639-0254-45B2-A54A-651696F36B34}"/>
              </a:ext>
            </a:extLst>
          </p:cNvPr>
          <p:cNvCxnSpPr>
            <a:cxnSpLocks/>
            <a:stCxn id="46" idx="3"/>
            <a:endCxn id="51" idx="1"/>
          </p:cNvCxnSpPr>
          <p:nvPr/>
        </p:nvCxnSpPr>
        <p:spPr>
          <a:xfrm flipV="1">
            <a:off x="4187929" y="5989300"/>
            <a:ext cx="198419" cy="1200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A7E8CB0-DDE5-47D1-8E36-FDD3F86BF3D2}"/>
              </a:ext>
            </a:extLst>
          </p:cNvPr>
          <p:cNvCxnSpPr>
            <a:cxnSpLocks/>
          </p:cNvCxnSpPr>
          <p:nvPr/>
        </p:nvCxnSpPr>
        <p:spPr>
          <a:xfrm flipV="1">
            <a:off x="343365" y="6377404"/>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70AABEDE-A245-4EBE-8E76-2EC4F1B1B5F9}"/>
              </a:ext>
            </a:extLst>
          </p:cNvPr>
          <p:cNvSpPr txBox="1"/>
          <p:nvPr/>
        </p:nvSpPr>
        <p:spPr>
          <a:xfrm>
            <a:off x="218217" y="4086192"/>
            <a:ext cx="2420541" cy="276999"/>
          </a:xfrm>
          <a:prstGeom prst="rect">
            <a:avLst/>
          </a:prstGeom>
          <a:noFill/>
        </p:spPr>
        <p:txBody>
          <a:bodyPr wrap="square" rtlCol="0">
            <a:spAutoFit/>
          </a:bodyPr>
          <a:lstStyle/>
          <a:p>
            <a:r>
              <a:rPr lang="en-US" sz="1200" dirty="0"/>
              <a:t>Agency Subject Matter Advisors</a:t>
            </a:r>
          </a:p>
        </p:txBody>
      </p:sp>
      <p:cxnSp>
        <p:nvCxnSpPr>
          <p:cNvPr id="108" name="Straight Connector 107">
            <a:extLst>
              <a:ext uri="{FF2B5EF4-FFF2-40B4-BE49-F238E27FC236}">
                <a16:creationId xmlns:a16="http://schemas.microsoft.com/office/drawing/2014/main" id="{8E461A09-0DFB-4493-BC1B-0FBD29DFA435}"/>
              </a:ext>
            </a:extLst>
          </p:cNvPr>
          <p:cNvCxnSpPr>
            <a:cxnSpLocks/>
          </p:cNvCxnSpPr>
          <p:nvPr/>
        </p:nvCxnSpPr>
        <p:spPr>
          <a:xfrm flipV="1">
            <a:off x="343365" y="4335283"/>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2660D44-E536-4F2F-A015-06F797F6D916}"/>
              </a:ext>
            </a:extLst>
          </p:cNvPr>
          <p:cNvCxnSpPr>
            <a:cxnSpLocks/>
          </p:cNvCxnSpPr>
          <p:nvPr/>
        </p:nvCxnSpPr>
        <p:spPr>
          <a:xfrm flipV="1">
            <a:off x="343365" y="457846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0F5BC9A-2102-4465-B76B-56A2856C42CA}"/>
              </a:ext>
            </a:extLst>
          </p:cNvPr>
          <p:cNvCxnSpPr>
            <a:cxnSpLocks/>
          </p:cNvCxnSpPr>
          <p:nvPr/>
        </p:nvCxnSpPr>
        <p:spPr>
          <a:xfrm flipV="1">
            <a:off x="343365" y="4821651"/>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5F73EA7-A260-476D-8640-3F8C9F406E42}"/>
              </a:ext>
            </a:extLst>
          </p:cNvPr>
          <p:cNvCxnSpPr>
            <a:cxnSpLocks/>
          </p:cNvCxnSpPr>
          <p:nvPr/>
        </p:nvCxnSpPr>
        <p:spPr>
          <a:xfrm flipV="1">
            <a:off x="343365" y="5064835"/>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35198E7-DC32-4547-BFE5-292BDF5D737F}"/>
              </a:ext>
            </a:extLst>
          </p:cNvPr>
          <p:cNvCxnSpPr>
            <a:cxnSpLocks/>
          </p:cNvCxnSpPr>
          <p:nvPr/>
        </p:nvCxnSpPr>
        <p:spPr>
          <a:xfrm flipV="1">
            <a:off x="343365" y="5329043"/>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30DCCD75-F224-4352-B8ED-95F05ED9690A}"/>
              </a:ext>
            </a:extLst>
          </p:cNvPr>
          <p:cNvSpPr txBox="1"/>
          <p:nvPr/>
        </p:nvSpPr>
        <p:spPr>
          <a:xfrm>
            <a:off x="218217" y="4339459"/>
            <a:ext cx="1747999" cy="276999"/>
          </a:xfrm>
          <a:prstGeom prst="rect">
            <a:avLst/>
          </a:prstGeom>
          <a:noFill/>
        </p:spPr>
        <p:txBody>
          <a:bodyPr wrap="square" rtlCol="0">
            <a:spAutoFit/>
          </a:bodyPr>
          <a:lstStyle/>
          <a:p>
            <a:r>
              <a:rPr lang="en-US" sz="1200" dirty="0"/>
              <a:t>NCDIT ESRMO</a:t>
            </a:r>
          </a:p>
        </p:txBody>
      </p:sp>
      <p:sp>
        <p:nvSpPr>
          <p:cNvPr id="123" name="TextBox 122">
            <a:extLst>
              <a:ext uri="{FF2B5EF4-FFF2-40B4-BE49-F238E27FC236}">
                <a16:creationId xmlns:a16="http://schemas.microsoft.com/office/drawing/2014/main" id="{1BFD73D1-A921-429A-877B-1D6038E57CE7}"/>
              </a:ext>
            </a:extLst>
          </p:cNvPr>
          <p:cNvSpPr txBox="1"/>
          <p:nvPr/>
        </p:nvSpPr>
        <p:spPr>
          <a:xfrm>
            <a:off x="218217" y="4584459"/>
            <a:ext cx="2376523" cy="276999"/>
          </a:xfrm>
          <a:prstGeom prst="rect">
            <a:avLst/>
          </a:prstGeom>
          <a:noFill/>
        </p:spPr>
        <p:txBody>
          <a:bodyPr wrap="square" rtlCol="0">
            <a:spAutoFit/>
          </a:bodyPr>
          <a:lstStyle/>
          <a:p>
            <a:r>
              <a:rPr lang="en-US" sz="1200" dirty="0"/>
              <a:t>NCDIT Enterprise Architecture</a:t>
            </a:r>
          </a:p>
        </p:txBody>
      </p:sp>
      <p:sp>
        <p:nvSpPr>
          <p:cNvPr id="124" name="TextBox 123">
            <a:extLst>
              <a:ext uri="{FF2B5EF4-FFF2-40B4-BE49-F238E27FC236}">
                <a16:creationId xmlns:a16="http://schemas.microsoft.com/office/drawing/2014/main" id="{355D694C-C9F2-4BDC-96FE-A53A9AE65F43}"/>
              </a:ext>
            </a:extLst>
          </p:cNvPr>
          <p:cNvSpPr txBox="1"/>
          <p:nvPr/>
        </p:nvSpPr>
        <p:spPr>
          <a:xfrm>
            <a:off x="218217" y="4816481"/>
            <a:ext cx="2376523" cy="276999"/>
          </a:xfrm>
          <a:prstGeom prst="rect">
            <a:avLst/>
          </a:prstGeom>
          <a:noFill/>
        </p:spPr>
        <p:txBody>
          <a:bodyPr wrap="square" rtlCol="0">
            <a:spAutoFit/>
          </a:bodyPr>
          <a:lstStyle/>
          <a:p>
            <a:r>
              <a:rPr lang="en-US" sz="1200" dirty="0"/>
              <a:t>NCDIT Privacy Office</a:t>
            </a:r>
          </a:p>
        </p:txBody>
      </p:sp>
      <p:sp>
        <p:nvSpPr>
          <p:cNvPr id="125" name="TextBox 124">
            <a:extLst>
              <a:ext uri="{FF2B5EF4-FFF2-40B4-BE49-F238E27FC236}">
                <a16:creationId xmlns:a16="http://schemas.microsoft.com/office/drawing/2014/main" id="{E1A60756-27BC-49CB-9D84-8AD37E579754}"/>
              </a:ext>
            </a:extLst>
          </p:cNvPr>
          <p:cNvSpPr txBox="1"/>
          <p:nvPr/>
        </p:nvSpPr>
        <p:spPr>
          <a:xfrm>
            <a:off x="218217" y="5028886"/>
            <a:ext cx="2318124" cy="276999"/>
          </a:xfrm>
          <a:prstGeom prst="rect">
            <a:avLst/>
          </a:prstGeom>
          <a:noFill/>
        </p:spPr>
        <p:txBody>
          <a:bodyPr wrap="square" rtlCol="0">
            <a:spAutoFit/>
          </a:bodyPr>
          <a:lstStyle/>
          <a:p>
            <a:r>
              <a:rPr lang="en-US" sz="1200" dirty="0"/>
              <a:t>Statewide IT Procurement Office</a:t>
            </a:r>
          </a:p>
        </p:txBody>
      </p:sp>
      <p:sp>
        <p:nvSpPr>
          <p:cNvPr id="86" name="TextBox 85">
            <a:extLst>
              <a:ext uri="{FF2B5EF4-FFF2-40B4-BE49-F238E27FC236}">
                <a16:creationId xmlns:a16="http://schemas.microsoft.com/office/drawing/2014/main" id="{571F7156-4688-4DEC-8A24-505E93A0BD46}"/>
              </a:ext>
            </a:extLst>
          </p:cNvPr>
          <p:cNvSpPr txBox="1"/>
          <p:nvPr/>
        </p:nvSpPr>
        <p:spPr>
          <a:xfrm>
            <a:off x="6432331" y="2725273"/>
            <a:ext cx="1216429" cy="2788991"/>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Support Developing Responses to Vendor Submitted Questions (as needed)</a:t>
            </a:r>
          </a:p>
        </p:txBody>
      </p:sp>
      <p:sp>
        <p:nvSpPr>
          <p:cNvPr id="70" name="TextBox 69">
            <a:extLst>
              <a:ext uri="{FF2B5EF4-FFF2-40B4-BE49-F238E27FC236}">
                <a16:creationId xmlns:a16="http://schemas.microsoft.com/office/drawing/2014/main" id="{A3783633-B42A-4E02-837B-5E6A704CA550}"/>
              </a:ext>
            </a:extLst>
          </p:cNvPr>
          <p:cNvSpPr txBox="1"/>
          <p:nvPr/>
        </p:nvSpPr>
        <p:spPr>
          <a:xfrm>
            <a:off x="212150" y="5308731"/>
            <a:ext cx="2318124" cy="276999"/>
          </a:xfrm>
          <a:prstGeom prst="rect">
            <a:avLst/>
          </a:prstGeom>
          <a:noFill/>
        </p:spPr>
        <p:txBody>
          <a:bodyPr wrap="square" rtlCol="0">
            <a:spAutoFit/>
          </a:bodyPr>
          <a:lstStyle/>
          <a:p>
            <a:r>
              <a:rPr lang="en-US" sz="1200" dirty="0"/>
              <a:t>Statewide DOJ Legal</a:t>
            </a:r>
          </a:p>
        </p:txBody>
      </p:sp>
      <p:cxnSp>
        <p:nvCxnSpPr>
          <p:cNvPr id="78" name="Straight Connector 77">
            <a:extLst>
              <a:ext uri="{FF2B5EF4-FFF2-40B4-BE49-F238E27FC236}">
                <a16:creationId xmlns:a16="http://schemas.microsoft.com/office/drawing/2014/main" id="{65A5B077-AD20-4735-8217-13F42C013285}"/>
              </a:ext>
            </a:extLst>
          </p:cNvPr>
          <p:cNvCxnSpPr>
            <a:cxnSpLocks/>
          </p:cNvCxnSpPr>
          <p:nvPr/>
        </p:nvCxnSpPr>
        <p:spPr>
          <a:xfrm flipV="1">
            <a:off x="348623" y="5586543"/>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59" name="Graphic 58">
            <a:extLst>
              <a:ext uri="{FF2B5EF4-FFF2-40B4-BE49-F238E27FC236}">
                <a16:creationId xmlns:a16="http://schemas.microsoft.com/office/drawing/2014/main" id="{9BE51257-0D45-4DB1-822F-779AACC209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2673" y="6397719"/>
            <a:ext cx="1650654" cy="269685"/>
          </a:xfrm>
          <a:prstGeom prst="rect">
            <a:avLst/>
          </a:prstGeom>
        </p:spPr>
      </p:pic>
      <p:sp>
        <p:nvSpPr>
          <p:cNvPr id="2" name="Slide Number Placeholder 1">
            <a:extLst>
              <a:ext uri="{FF2B5EF4-FFF2-40B4-BE49-F238E27FC236}">
                <a16:creationId xmlns:a16="http://schemas.microsoft.com/office/drawing/2014/main" id="{D9BD9AC0-2595-1B40-99F2-0795495B5297}"/>
              </a:ext>
            </a:extLst>
          </p:cNvPr>
          <p:cNvSpPr>
            <a:spLocks noGrp="1"/>
          </p:cNvSpPr>
          <p:nvPr>
            <p:ph type="sldNum" sz="quarter" idx="12"/>
          </p:nvPr>
        </p:nvSpPr>
        <p:spPr/>
        <p:txBody>
          <a:bodyPr/>
          <a:lstStyle/>
          <a:p>
            <a:fld id="{A572533D-9982-974D-8F32-334D815B8173}" type="slidenum">
              <a:rPr lang="en-US" smtClean="0"/>
              <a:pPr/>
              <a:t>14</a:t>
            </a:fld>
            <a:endParaRPr lang="en-US" dirty="0"/>
          </a:p>
        </p:txBody>
      </p:sp>
    </p:spTree>
    <p:custDataLst>
      <p:tags r:id="rId1"/>
    </p:custDataLst>
    <p:extLst>
      <p:ext uri="{BB962C8B-B14F-4D97-AF65-F5344CB8AC3E}">
        <p14:creationId xmlns:p14="http://schemas.microsoft.com/office/powerpoint/2010/main" val="2320386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B75EB441-8B44-495D-A7BF-B6D639A9DBC7}"/>
              </a:ext>
            </a:extLst>
          </p:cNvPr>
          <p:cNvCxnSpPr>
            <a:cxnSpLocks/>
          </p:cNvCxnSpPr>
          <p:nvPr/>
        </p:nvCxnSpPr>
        <p:spPr>
          <a:xfrm flipV="1">
            <a:off x="348621" y="5722025"/>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Streamlined IT Procurement Process Flow: Step 06</a:t>
            </a:r>
            <a:endParaRPr lang="en-US" sz="2400" b="0" dirty="0">
              <a:solidFill>
                <a:srgbClr val="014373"/>
              </a:solidFill>
              <a:latin typeface="Arial" panose="020B0604020202020204" pitchFamily="34" charset="0"/>
              <a:cs typeface="Arial" panose="020B0604020202020204" pitchFamily="34" charset="0"/>
            </a:endParaRPr>
          </a:p>
        </p:txBody>
      </p:sp>
      <p:sp>
        <p:nvSpPr>
          <p:cNvPr id="38" name="Arrow: Pentagon 37">
            <a:extLst>
              <a:ext uri="{FF2B5EF4-FFF2-40B4-BE49-F238E27FC236}">
                <a16:creationId xmlns:a16="http://schemas.microsoft.com/office/drawing/2014/main" id="{992F8C4F-E290-4F1D-A636-B5204314EDA1}"/>
              </a:ext>
            </a:extLst>
          </p:cNvPr>
          <p:cNvSpPr/>
          <p:nvPr/>
        </p:nvSpPr>
        <p:spPr>
          <a:xfrm>
            <a:off x="821804" y="791989"/>
            <a:ext cx="11286722" cy="365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06 – Evaluate Vendor Responses</a:t>
            </a: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022013E6-88F6-40AE-AA90-106CF47A66C6}"/>
              </a:ext>
            </a:extLst>
          </p:cNvPr>
          <p:cNvSpPr txBox="1"/>
          <p:nvPr/>
        </p:nvSpPr>
        <p:spPr>
          <a:xfrm>
            <a:off x="218218" y="5967740"/>
            <a:ext cx="1223362" cy="276999"/>
          </a:xfrm>
          <a:prstGeom prst="rect">
            <a:avLst/>
          </a:prstGeom>
          <a:noFill/>
        </p:spPr>
        <p:txBody>
          <a:bodyPr wrap="square" rtlCol="0">
            <a:spAutoFit/>
          </a:bodyPr>
          <a:lstStyle/>
          <a:p>
            <a:r>
              <a:rPr lang="en-US" sz="1200" dirty="0"/>
              <a:t>IT Vendors</a:t>
            </a:r>
          </a:p>
        </p:txBody>
      </p:sp>
      <p:sp>
        <p:nvSpPr>
          <p:cNvPr id="32" name="TextBox 31">
            <a:extLst>
              <a:ext uri="{FF2B5EF4-FFF2-40B4-BE49-F238E27FC236}">
                <a16:creationId xmlns:a16="http://schemas.microsoft.com/office/drawing/2014/main" id="{D13C444A-138D-45CB-A0BC-9270F3736275}"/>
              </a:ext>
            </a:extLst>
          </p:cNvPr>
          <p:cNvSpPr txBox="1"/>
          <p:nvPr/>
        </p:nvSpPr>
        <p:spPr>
          <a:xfrm>
            <a:off x="213755" y="4311856"/>
            <a:ext cx="1715356" cy="646331"/>
          </a:xfrm>
          <a:prstGeom prst="rect">
            <a:avLst/>
          </a:prstGeom>
          <a:noFill/>
        </p:spPr>
        <p:txBody>
          <a:bodyPr wrap="square" rtlCol="0">
            <a:spAutoFit/>
          </a:bodyPr>
          <a:lstStyle/>
          <a:p>
            <a:r>
              <a:rPr lang="en-US" sz="1200" dirty="0"/>
              <a:t>Evaluation Committee Members (and Subject Matter Advisors)</a:t>
            </a:r>
          </a:p>
        </p:txBody>
      </p:sp>
      <p:sp>
        <p:nvSpPr>
          <p:cNvPr id="45" name="TextBox 44">
            <a:extLst>
              <a:ext uri="{FF2B5EF4-FFF2-40B4-BE49-F238E27FC236}">
                <a16:creationId xmlns:a16="http://schemas.microsoft.com/office/drawing/2014/main" id="{D899D2D8-F6AC-4DCB-9A51-29B62EEE29B8}"/>
              </a:ext>
            </a:extLst>
          </p:cNvPr>
          <p:cNvSpPr txBox="1"/>
          <p:nvPr/>
        </p:nvSpPr>
        <p:spPr>
          <a:xfrm>
            <a:off x="4555617" y="1721456"/>
            <a:ext cx="819345" cy="1918251"/>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Add Identified Evaluation Committee Members and Subject Matter Advisors to Sourcing Project</a:t>
            </a:r>
          </a:p>
        </p:txBody>
      </p:sp>
      <p:sp>
        <p:nvSpPr>
          <p:cNvPr id="48" name="TextBox 47">
            <a:extLst>
              <a:ext uri="{FF2B5EF4-FFF2-40B4-BE49-F238E27FC236}">
                <a16:creationId xmlns:a16="http://schemas.microsoft.com/office/drawing/2014/main" id="{E0D7B872-BFE9-403F-A207-E2E58D027082}"/>
              </a:ext>
            </a:extLst>
          </p:cNvPr>
          <p:cNvSpPr txBox="1"/>
          <p:nvPr/>
        </p:nvSpPr>
        <p:spPr>
          <a:xfrm>
            <a:off x="2035407" y="1688581"/>
            <a:ext cx="718747" cy="1881685"/>
          </a:xfrm>
          <a:prstGeom prst="rect">
            <a:avLst/>
          </a:prstGeom>
          <a:solidFill>
            <a:schemeClr val="accent1">
              <a:lumMod val="40000"/>
              <a:lumOff val="60000"/>
            </a:schemeClr>
          </a:solidFill>
          <a:ln>
            <a:solidFill>
              <a:schemeClr val="tx1"/>
            </a:solidFill>
          </a:ln>
        </p:spPr>
        <p:txBody>
          <a:bodyPr wrap="square" lIns="0" tIns="45720" rIns="0" bIns="45720" rtlCol="0" anchor="t">
            <a:noAutofit/>
          </a:bodyPr>
          <a:lstStyle/>
          <a:p>
            <a:pPr algn="ctr"/>
            <a:r>
              <a:rPr lang="en-US" sz="1000" dirty="0">
                <a:latin typeface="Arial"/>
                <a:cs typeface="Arial"/>
              </a:rPr>
              <a:t>Post Preliminary Bid Tabulation on eVP and Conduct Initial Screening of Vendor Responses</a:t>
            </a:r>
          </a:p>
        </p:txBody>
      </p:sp>
      <p:sp>
        <p:nvSpPr>
          <p:cNvPr id="49" name="TextBox 48">
            <a:extLst>
              <a:ext uri="{FF2B5EF4-FFF2-40B4-BE49-F238E27FC236}">
                <a16:creationId xmlns:a16="http://schemas.microsoft.com/office/drawing/2014/main" id="{8CCBCFC7-7C47-4EE3-AE7E-8DA3F8BE7CCC}"/>
              </a:ext>
            </a:extLst>
          </p:cNvPr>
          <p:cNvSpPr txBox="1"/>
          <p:nvPr/>
        </p:nvSpPr>
        <p:spPr>
          <a:xfrm>
            <a:off x="2994795" y="3355720"/>
            <a:ext cx="1257713" cy="529600"/>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Request Approval to Deem Vendor Non-Responsive</a:t>
            </a:r>
          </a:p>
        </p:txBody>
      </p:sp>
      <p:sp>
        <p:nvSpPr>
          <p:cNvPr id="51" name="Flowchart: Decision 50">
            <a:extLst>
              <a:ext uri="{FF2B5EF4-FFF2-40B4-BE49-F238E27FC236}">
                <a16:creationId xmlns:a16="http://schemas.microsoft.com/office/drawing/2014/main" id="{DDD87BCA-9C4A-4215-9AFA-BEFA88F00AF1}"/>
              </a:ext>
            </a:extLst>
          </p:cNvPr>
          <p:cNvSpPr/>
          <p:nvPr/>
        </p:nvSpPr>
        <p:spPr>
          <a:xfrm>
            <a:off x="2939915" y="1651852"/>
            <a:ext cx="1382242" cy="687665"/>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Non-Responsive Vendor(s)?</a:t>
            </a:r>
          </a:p>
        </p:txBody>
      </p:sp>
      <p:cxnSp>
        <p:nvCxnSpPr>
          <p:cNvPr id="15" name="Connector: Elbow 14">
            <a:extLst>
              <a:ext uri="{FF2B5EF4-FFF2-40B4-BE49-F238E27FC236}">
                <a16:creationId xmlns:a16="http://schemas.microsoft.com/office/drawing/2014/main" id="{3D18D96B-B927-40C0-A7BC-9B77FC30FE1A}"/>
              </a:ext>
            </a:extLst>
          </p:cNvPr>
          <p:cNvCxnSpPr>
            <a:cxnSpLocks/>
            <a:stCxn id="61" idx="6"/>
            <a:endCxn id="62" idx="1"/>
          </p:cNvCxnSpPr>
          <p:nvPr/>
        </p:nvCxnSpPr>
        <p:spPr>
          <a:xfrm flipV="1">
            <a:off x="1025112" y="2624562"/>
            <a:ext cx="141622" cy="3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BF66D449-CC69-43E3-B745-0456A5F7DBE1}"/>
              </a:ext>
            </a:extLst>
          </p:cNvPr>
          <p:cNvSpPr/>
          <p:nvPr/>
        </p:nvSpPr>
        <p:spPr>
          <a:xfrm>
            <a:off x="567912" y="2396348"/>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05</a:t>
            </a:r>
          </a:p>
        </p:txBody>
      </p:sp>
      <p:sp>
        <p:nvSpPr>
          <p:cNvPr id="71" name="TextBox 70">
            <a:extLst>
              <a:ext uri="{FF2B5EF4-FFF2-40B4-BE49-F238E27FC236}">
                <a16:creationId xmlns:a16="http://schemas.microsoft.com/office/drawing/2014/main" id="{80C7A23C-12E1-4D05-B874-038ADD0931E9}"/>
              </a:ext>
            </a:extLst>
          </p:cNvPr>
          <p:cNvSpPr txBox="1"/>
          <p:nvPr/>
        </p:nvSpPr>
        <p:spPr>
          <a:xfrm>
            <a:off x="218218" y="1648150"/>
            <a:ext cx="1088019" cy="461665"/>
          </a:xfrm>
          <a:prstGeom prst="rect">
            <a:avLst/>
          </a:prstGeom>
          <a:noFill/>
        </p:spPr>
        <p:txBody>
          <a:bodyPr wrap="square" rtlCol="0">
            <a:spAutoFit/>
          </a:bodyPr>
          <a:lstStyle/>
          <a:p>
            <a:r>
              <a:rPr lang="en-US" sz="1200" dirty="0"/>
              <a:t>Agency Procurement</a:t>
            </a:r>
          </a:p>
        </p:txBody>
      </p:sp>
      <p:cxnSp>
        <p:nvCxnSpPr>
          <p:cNvPr id="89" name="Straight Arrow Connector 88">
            <a:extLst>
              <a:ext uri="{FF2B5EF4-FFF2-40B4-BE49-F238E27FC236}">
                <a16:creationId xmlns:a16="http://schemas.microsoft.com/office/drawing/2014/main" id="{C133E66E-5EAB-4823-BAED-3836D77036C8}"/>
              </a:ext>
            </a:extLst>
          </p:cNvPr>
          <p:cNvCxnSpPr>
            <a:cxnSpLocks/>
            <a:stCxn id="49" idx="2"/>
            <a:endCxn id="86" idx="0"/>
          </p:cNvCxnSpPr>
          <p:nvPr/>
        </p:nvCxnSpPr>
        <p:spPr>
          <a:xfrm flipH="1">
            <a:off x="3622137" y="3885320"/>
            <a:ext cx="1515" cy="160376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7674465-1B41-43A7-B21A-B2AC988F60C6}"/>
              </a:ext>
            </a:extLst>
          </p:cNvPr>
          <p:cNvSpPr txBox="1"/>
          <p:nvPr/>
        </p:nvSpPr>
        <p:spPr>
          <a:xfrm>
            <a:off x="4143026" y="1653435"/>
            <a:ext cx="373820"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No</a:t>
            </a:r>
          </a:p>
        </p:txBody>
      </p:sp>
      <p:sp>
        <p:nvSpPr>
          <p:cNvPr id="162" name="TextBox 161">
            <a:extLst>
              <a:ext uri="{FF2B5EF4-FFF2-40B4-BE49-F238E27FC236}">
                <a16:creationId xmlns:a16="http://schemas.microsoft.com/office/drawing/2014/main" id="{8BBF309D-726E-4CCD-9A17-62B7472D6A17}"/>
              </a:ext>
            </a:extLst>
          </p:cNvPr>
          <p:cNvSpPr txBox="1"/>
          <p:nvPr/>
        </p:nvSpPr>
        <p:spPr>
          <a:xfrm>
            <a:off x="3170679" y="2246005"/>
            <a:ext cx="436338"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Yes</a:t>
            </a:r>
          </a:p>
        </p:txBody>
      </p:sp>
      <p:cxnSp>
        <p:nvCxnSpPr>
          <p:cNvPr id="174" name="Connector: Elbow 173">
            <a:extLst>
              <a:ext uri="{FF2B5EF4-FFF2-40B4-BE49-F238E27FC236}">
                <a16:creationId xmlns:a16="http://schemas.microsoft.com/office/drawing/2014/main" id="{52026F2F-9791-4F0D-A076-833DDFDBFE1F}"/>
              </a:ext>
            </a:extLst>
          </p:cNvPr>
          <p:cNvCxnSpPr>
            <a:cxnSpLocks/>
            <a:endCxn id="48" idx="1"/>
          </p:cNvCxnSpPr>
          <p:nvPr/>
        </p:nvCxnSpPr>
        <p:spPr>
          <a:xfrm>
            <a:off x="1780952" y="2624562"/>
            <a:ext cx="254455" cy="486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D349D3F4-218B-416D-BCB5-D6824FF091C4}"/>
              </a:ext>
            </a:extLst>
          </p:cNvPr>
          <p:cNvCxnSpPr>
            <a:cxnSpLocks/>
            <a:stCxn id="70" idx="2"/>
            <a:endCxn id="49" idx="0"/>
          </p:cNvCxnSpPr>
          <p:nvPr/>
        </p:nvCxnSpPr>
        <p:spPr>
          <a:xfrm rot="16200000" flipH="1">
            <a:off x="3536792" y="3268859"/>
            <a:ext cx="168687" cy="503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31354E59-EA79-4CF9-8FB0-A10A126745C9}"/>
              </a:ext>
            </a:extLst>
          </p:cNvPr>
          <p:cNvSpPr txBox="1"/>
          <p:nvPr/>
        </p:nvSpPr>
        <p:spPr>
          <a:xfrm>
            <a:off x="5510783" y="1737480"/>
            <a:ext cx="928957" cy="1918251"/>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Notify Evaluation Committee Members and Subject Matter Advisors To Begin Evaluation of Responsive Vendor Responses</a:t>
            </a:r>
          </a:p>
        </p:txBody>
      </p:sp>
      <p:cxnSp>
        <p:nvCxnSpPr>
          <p:cNvPr id="116" name="Connector: Elbow 115">
            <a:extLst>
              <a:ext uri="{FF2B5EF4-FFF2-40B4-BE49-F238E27FC236}">
                <a16:creationId xmlns:a16="http://schemas.microsoft.com/office/drawing/2014/main" id="{733646F2-9D49-4D80-8BE1-6DE00E802383}"/>
              </a:ext>
            </a:extLst>
          </p:cNvPr>
          <p:cNvCxnSpPr>
            <a:cxnSpLocks/>
            <a:stCxn id="51" idx="3"/>
            <a:endCxn id="45" idx="1"/>
          </p:cNvCxnSpPr>
          <p:nvPr/>
        </p:nvCxnSpPr>
        <p:spPr>
          <a:xfrm>
            <a:off x="4322157" y="1995685"/>
            <a:ext cx="233460" cy="68489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A3029A03-3426-4556-BDA8-E201BF28F4EF}"/>
              </a:ext>
            </a:extLst>
          </p:cNvPr>
          <p:cNvCxnSpPr>
            <a:cxnSpLocks/>
            <a:stCxn id="45" idx="3"/>
            <a:endCxn id="110" idx="1"/>
          </p:cNvCxnSpPr>
          <p:nvPr/>
        </p:nvCxnSpPr>
        <p:spPr>
          <a:xfrm>
            <a:off x="5374962" y="2680582"/>
            <a:ext cx="135821" cy="1602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C2439A0-472B-4B03-9199-A0238691CA18}"/>
              </a:ext>
            </a:extLst>
          </p:cNvPr>
          <p:cNvSpPr txBox="1"/>
          <p:nvPr/>
        </p:nvSpPr>
        <p:spPr>
          <a:xfrm>
            <a:off x="1166734" y="1678858"/>
            <a:ext cx="735405" cy="1891408"/>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Open Vendor Responses in Sourcing Tool After Response Due Date and Time</a:t>
            </a:r>
          </a:p>
        </p:txBody>
      </p:sp>
      <p:cxnSp>
        <p:nvCxnSpPr>
          <p:cNvPr id="83" name="Connector: Elbow 82">
            <a:extLst>
              <a:ext uri="{FF2B5EF4-FFF2-40B4-BE49-F238E27FC236}">
                <a16:creationId xmlns:a16="http://schemas.microsoft.com/office/drawing/2014/main" id="{D1EBD639-0254-45B2-A54A-651696F36B34}"/>
              </a:ext>
            </a:extLst>
          </p:cNvPr>
          <p:cNvCxnSpPr>
            <a:cxnSpLocks/>
            <a:stCxn id="48" idx="3"/>
            <a:endCxn id="51" idx="1"/>
          </p:cNvCxnSpPr>
          <p:nvPr/>
        </p:nvCxnSpPr>
        <p:spPr>
          <a:xfrm flipV="1">
            <a:off x="2754154" y="1995685"/>
            <a:ext cx="185761" cy="63373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A7E8CB0-DDE5-47D1-8E36-FDD3F86BF3D2}"/>
              </a:ext>
            </a:extLst>
          </p:cNvPr>
          <p:cNvCxnSpPr>
            <a:cxnSpLocks/>
          </p:cNvCxnSpPr>
          <p:nvPr/>
        </p:nvCxnSpPr>
        <p:spPr>
          <a:xfrm flipV="1">
            <a:off x="357118" y="159732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E461A09-0DFB-4493-BC1B-0FBD29DFA435}"/>
              </a:ext>
            </a:extLst>
          </p:cNvPr>
          <p:cNvCxnSpPr>
            <a:cxnSpLocks/>
          </p:cNvCxnSpPr>
          <p:nvPr/>
        </p:nvCxnSpPr>
        <p:spPr>
          <a:xfrm flipV="1">
            <a:off x="343365" y="4347751"/>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5F73EA7-A260-476D-8640-3F8C9F406E42}"/>
              </a:ext>
            </a:extLst>
          </p:cNvPr>
          <p:cNvCxnSpPr>
            <a:cxnSpLocks/>
          </p:cNvCxnSpPr>
          <p:nvPr/>
        </p:nvCxnSpPr>
        <p:spPr>
          <a:xfrm flipV="1">
            <a:off x="343365" y="5432992"/>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35198E7-DC32-4547-BFE5-292BDF5D737F}"/>
              </a:ext>
            </a:extLst>
          </p:cNvPr>
          <p:cNvCxnSpPr>
            <a:cxnSpLocks/>
          </p:cNvCxnSpPr>
          <p:nvPr/>
        </p:nvCxnSpPr>
        <p:spPr>
          <a:xfrm flipV="1">
            <a:off x="343365" y="5960216"/>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E1A60756-27BC-49CB-9D84-8AD37E579754}"/>
              </a:ext>
            </a:extLst>
          </p:cNvPr>
          <p:cNvSpPr txBox="1"/>
          <p:nvPr/>
        </p:nvSpPr>
        <p:spPr>
          <a:xfrm>
            <a:off x="218218" y="5428719"/>
            <a:ext cx="2318124" cy="276999"/>
          </a:xfrm>
          <a:prstGeom prst="rect">
            <a:avLst/>
          </a:prstGeom>
          <a:noFill/>
        </p:spPr>
        <p:txBody>
          <a:bodyPr wrap="square" rtlCol="0">
            <a:spAutoFit/>
          </a:bodyPr>
          <a:lstStyle/>
          <a:p>
            <a:r>
              <a:rPr lang="en-US" sz="1200" dirty="0"/>
              <a:t>Statewide IT Procurement Office</a:t>
            </a:r>
          </a:p>
        </p:txBody>
      </p:sp>
      <p:sp>
        <p:nvSpPr>
          <p:cNvPr id="86" name="TextBox 85">
            <a:extLst>
              <a:ext uri="{FF2B5EF4-FFF2-40B4-BE49-F238E27FC236}">
                <a16:creationId xmlns:a16="http://schemas.microsoft.com/office/drawing/2014/main" id="{571F7156-4688-4DEC-8A24-505E93A0BD46}"/>
              </a:ext>
            </a:extLst>
          </p:cNvPr>
          <p:cNvSpPr txBox="1"/>
          <p:nvPr/>
        </p:nvSpPr>
        <p:spPr>
          <a:xfrm>
            <a:off x="2875326" y="5489089"/>
            <a:ext cx="1493622" cy="401995"/>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and Provide Approval Decision</a:t>
            </a:r>
          </a:p>
        </p:txBody>
      </p:sp>
      <p:sp>
        <p:nvSpPr>
          <p:cNvPr id="70" name="Flowchart: Decision 69">
            <a:extLst>
              <a:ext uri="{FF2B5EF4-FFF2-40B4-BE49-F238E27FC236}">
                <a16:creationId xmlns:a16="http://schemas.microsoft.com/office/drawing/2014/main" id="{6106EF96-BCF9-4951-8AA1-FD4B8DA092E7}"/>
              </a:ext>
            </a:extLst>
          </p:cNvPr>
          <p:cNvSpPr/>
          <p:nvPr/>
        </p:nvSpPr>
        <p:spPr>
          <a:xfrm>
            <a:off x="2936076" y="2499368"/>
            <a:ext cx="1365086" cy="687665"/>
          </a:xfrm>
          <a:prstGeom prst="flowChartDecision">
            <a:avLst/>
          </a:prstGeom>
          <a:solidFill>
            <a:schemeClr val="accent1">
              <a:lumMod val="40000"/>
              <a:lumOff val="60000"/>
            </a:schemeClr>
          </a:solidFill>
          <a:ln>
            <a:solidFill>
              <a:schemeClr val="tx1"/>
            </a:solidFill>
          </a:ln>
        </p:spPr>
        <p:txBody>
          <a:bodyPr wrap="square"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Two-Step Process?</a:t>
            </a:r>
          </a:p>
        </p:txBody>
      </p:sp>
      <p:sp>
        <p:nvSpPr>
          <p:cNvPr id="81" name="TextBox 80">
            <a:extLst>
              <a:ext uri="{FF2B5EF4-FFF2-40B4-BE49-F238E27FC236}">
                <a16:creationId xmlns:a16="http://schemas.microsoft.com/office/drawing/2014/main" id="{69D12490-5F77-4660-B622-0A4B6FF3C6DA}"/>
              </a:ext>
            </a:extLst>
          </p:cNvPr>
          <p:cNvSpPr txBox="1"/>
          <p:nvPr/>
        </p:nvSpPr>
        <p:spPr>
          <a:xfrm>
            <a:off x="7598982" y="1736908"/>
            <a:ext cx="855129" cy="1918822"/>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Send Request for Clarification to Vendors through Event Message in  Sourcing Tool</a:t>
            </a:r>
          </a:p>
        </p:txBody>
      </p:sp>
      <p:sp>
        <p:nvSpPr>
          <p:cNvPr id="82" name="TextBox 81">
            <a:extLst>
              <a:ext uri="{FF2B5EF4-FFF2-40B4-BE49-F238E27FC236}">
                <a16:creationId xmlns:a16="http://schemas.microsoft.com/office/drawing/2014/main" id="{AF2AA392-7DA7-4ED2-A714-1FA980F8C56F}"/>
              </a:ext>
            </a:extLst>
          </p:cNvPr>
          <p:cNvSpPr txBox="1"/>
          <p:nvPr/>
        </p:nvSpPr>
        <p:spPr>
          <a:xfrm>
            <a:off x="6612944" y="1736907"/>
            <a:ext cx="855130" cy="1920693"/>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Aggregate Clarifying Questions and Develop Request for Clarification for Each Vendor</a:t>
            </a:r>
          </a:p>
        </p:txBody>
      </p:sp>
      <p:sp>
        <p:nvSpPr>
          <p:cNvPr id="88" name="TextBox 87">
            <a:extLst>
              <a:ext uri="{FF2B5EF4-FFF2-40B4-BE49-F238E27FC236}">
                <a16:creationId xmlns:a16="http://schemas.microsoft.com/office/drawing/2014/main" id="{2CFA4449-346C-49DC-92BE-3604C3758CCA}"/>
              </a:ext>
            </a:extLst>
          </p:cNvPr>
          <p:cNvSpPr txBox="1"/>
          <p:nvPr/>
        </p:nvSpPr>
        <p:spPr>
          <a:xfrm>
            <a:off x="8211050" y="6003160"/>
            <a:ext cx="1574154" cy="603200"/>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Receive and Respond to Request for Clarification through Event Message</a:t>
            </a:r>
          </a:p>
        </p:txBody>
      </p:sp>
      <p:cxnSp>
        <p:nvCxnSpPr>
          <p:cNvPr id="94" name="Connector: Elbow 93">
            <a:extLst>
              <a:ext uri="{FF2B5EF4-FFF2-40B4-BE49-F238E27FC236}">
                <a16:creationId xmlns:a16="http://schemas.microsoft.com/office/drawing/2014/main" id="{0E0252AE-0DA0-4323-9AAD-E8551E5FE467}"/>
              </a:ext>
            </a:extLst>
          </p:cNvPr>
          <p:cNvCxnSpPr>
            <a:cxnSpLocks/>
            <a:stCxn id="51" idx="2"/>
            <a:endCxn id="70" idx="0"/>
          </p:cNvCxnSpPr>
          <p:nvPr/>
        </p:nvCxnSpPr>
        <p:spPr>
          <a:xfrm rot="5400000">
            <a:off x="3544903" y="2413234"/>
            <a:ext cx="159851" cy="124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0001E2C2-5CB8-411D-94AA-C381BF21F9CC}"/>
              </a:ext>
            </a:extLst>
          </p:cNvPr>
          <p:cNvSpPr txBox="1"/>
          <p:nvPr/>
        </p:nvSpPr>
        <p:spPr>
          <a:xfrm>
            <a:off x="3182167" y="3130189"/>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114" name="TextBox 113">
            <a:extLst>
              <a:ext uri="{FF2B5EF4-FFF2-40B4-BE49-F238E27FC236}">
                <a16:creationId xmlns:a16="http://schemas.microsoft.com/office/drawing/2014/main" id="{1C05E3E5-C0C6-47B4-8443-274D1168FF51}"/>
              </a:ext>
            </a:extLst>
          </p:cNvPr>
          <p:cNvSpPr txBox="1"/>
          <p:nvPr/>
        </p:nvSpPr>
        <p:spPr>
          <a:xfrm>
            <a:off x="4102259" y="2420088"/>
            <a:ext cx="373820"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No</a:t>
            </a:r>
          </a:p>
        </p:txBody>
      </p:sp>
      <p:cxnSp>
        <p:nvCxnSpPr>
          <p:cNvPr id="115" name="Connector: Elbow 114">
            <a:extLst>
              <a:ext uri="{FF2B5EF4-FFF2-40B4-BE49-F238E27FC236}">
                <a16:creationId xmlns:a16="http://schemas.microsoft.com/office/drawing/2014/main" id="{DF9B8CAF-E3DB-4591-8808-51E7CC9DD080}"/>
              </a:ext>
            </a:extLst>
          </p:cNvPr>
          <p:cNvCxnSpPr>
            <a:cxnSpLocks/>
            <a:stCxn id="70" idx="3"/>
            <a:endCxn id="45" idx="1"/>
          </p:cNvCxnSpPr>
          <p:nvPr/>
        </p:nvCxnSpPr>
        <p:spPr>
          <a:xfrm flipV="1">
            <a:off x="4301162" y="2680582"/>
            <a:ext cx="254455" cy="16261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BF8EA3FD-A8B0-4C70-B3E1-18C1C2015498}"/>
              </a:ext>
            </a:extLst>
          </p:cNvPr>
          <p:cNvCxnSpPr>
            <a:cxnSpLocks/>
            <a:stCxn id="110" idx="2"/>
            <a:endCxn id="79" idx="0"/>
          </p:cNvCxnSpPr>
          <p:nvPr/>
        </p:nvCxnSpPr>
        <p:spPr>
          <a:xfrm rot="5400000">
            <a:off x="5775117" y="3854268"/>
            <a:ext cx="398682" cy="16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Connector: Elbow 126">
            <a:extLst>
              <a:ext uri="{FF2B5EF4-FFF2-40B4-BE49-F238E27FC236}">
                <a16:creationId xmlns:a16="http://schemas.microsoft.com/office/drawing/2014/main" id="{88E00DF4-31D3-4A12-807A-1D3F0FF0B351}"/>
              </a:ext>
            </a:extLst>
          </p:cNvPr>
          <p:cNvCxnSpPr>
            <a:cxnSpLocks/>
            <a:stCxn id="79" idx="3"/>
            <a:endCxn id="84" idx="1"/>
          </p:cNvCxnSpPr>
          <p:nvPr/>
        </p:nvCxnSpPr>
        <p:spPr>
          <a:xfrm>
            <a:off x="6436522" y="4719853"/>
            <a:ext cx="142997" cy="170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Connector: Elbow 127">
            <a:extLst>
              <a:ext uri="{FF2B5EF4-FFF2-40B4-BE49-F238E27FC236}">
                <a16:creationId xmlns:a16="http://schemas.microsoft.com/office/drawing/2014/main" id="{1FB148EA-0144-4D8E-A8AF-66F1741E1C75}"/>
              </a:ext>
            </a:extLst>
          </p:cNvPr>
          <p:cNvCxnSpPr>
            <a:cxnSpLocks/>
            <a:stCxn id="84" idx="0"/>
            <a:endCxn id="82" idx="2"/>
          </p:cNvCxnSpPr>
          <p:nvPr/>
        </p:nvCxnSpPr>
        <p:spPr>
          <a:xfrm rot="16200000" flipV="1">
            <a:off x="6838774" y="3859336"/>
            <a:ext cx="405351" cy="18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Connector: Elbow 134">
            <a:extLst>
              <a:ext uri="{FF2B5EF4-FFF2-40B4-BE49-F238E27FC236}">
                <a16:creationId xmlns:a16="http://schemas.microsoft.com/office/drawing/2014/main" id="{DAFF643C-1233-4DD5-A0BC-0A58663A0E91}"/>
              </a:ext>
            </a:extLst>
          </p:cNvPr>
          <p:cNvCxnSpPr>
            <a:cxnSpLocks/>
            <a:stCxn id="81" idx="2"/>
            <a:endCxn id="88" idx="1"/>
          </p:cNvCxnSpPr>
          <p:nvPr/>
        </p:nvCxnSpPr>
        <p:spPr>
          <a:xfrm rot="16200000" flipH="1">
            <a:off x="6794283" y="4887993"/>
            <a:ext cx="2649030" cy="1845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1FFE948A-B03F-43AE-A19C-BC0BD8AD1967}"/>
              </a:ext>
            </a:extLst>
          </p:cNvPr>
          <p:cNvCxnSpPr>
            <a:cxnSpLocks/>
            <a:stCxn id="82" idx="3"/>
            <a:endCxn id="81" idx="1"/>
          </p:cNvCxnSpPr>
          <p:nvPr/>
        </p:nvCxnSpPr>
        <p:spPr>
          <a:xfrm flipV="1">
            <a:off x="7468074" y="2696319"/>
            <a:ext cx="130908" cy="9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49FFD721-7062-44DB-B935-0561434EDE6C}"/>
              </a:ext>
            </a:extLst>
          </p:cNvPr>
          <p:cNvCxnSpPr>
            <a:cxnSpLocks/>
            <a:stCxn id="88" idx="0"/>
            <a:endCxn id="141" idx="2"/>
          </p:cNvCxnSpPr>
          <p:nvPr/>
        </p:nvCxnSpPr>
        <p:spPr>
          <a:xfrm rot="5400000" flipH="1" flipV="1">
            <a:off x="7826934" y="4826925"/>
            <a:ext cx="2347429" cy="504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AC19CF07-02D2-4BE6-B8A9-8DDADD25FA85}"/>
              </a:ext>
            </a:extLst>
          </p:cNvPr>
          <p:cNvSpPr txBox="1"/>
          <p:nvPr/>
        </p:nvSpPr>
        <p:spPr>
          <a:xfrm>
            <a:off x="8546671" y="1736908"/>
            <a:ext cx="912998" cy="1918823"/>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Provide Vendors’  Clarifications to Evaluation Committee Members and Subject Matter Advisors</a:t>
            </a:r>
          </a:p>
        </p:txBody>
      </p:sp>
      <p:cxnSp>
        <p:nvCxnSpPr>
          <p:cNvPr id="147" name="Connector: Elbow 146">
            <a:extLst>
              <a:ext uri="{FF2B5EF4-FFF2-40B4-BE49-F238E27FC236}">
                <a16:creationId xmlns:a16="http://schemas.microsoft.com/office/drawing/2014/main" id="{41B497A2-7FB1-4874-8697-65CC13C60D76}"/>
              </a:ext>
            </a:extLst>
          </p:cNvPr>
          <p:cNvCxnSpPr>
            <a:cxnSpLocks/>
            <a:stCxn id="141" idx="3"/>
            <a:endCxn id="146" idx="0"/>
          </p:cNvCxnSpPr>
          <p:nvPr/>
        </p:nvCxnSpPr>
        <p:spPr>
          <a:xfrm>
            <a:off x="9459669" y="2696320"/>
            <a:ext cx="105583" cy="135136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4" name="Connector: Elbow 153">
            <a:extLst>
              <a:ext uri="{FF2B5EF4-FFF2-40B4-BE49-F238E27FC236}">
                <a16:creationId xmlns:a16="http://schemas.microsoft.com/office/drawing/2014/main" id="{5BF4971B-DC26-48D2-86CE-B341455DC23C}"/>
              </a:ext>
            </a:extLst>
          </p:cNvPr>
          <p:cNvCxnSpPr>
            <a:cxnSpLocks/>
            <a:stCxn id="152" idx="0"/>
            <a:endCxn id="164" idx="2"/>
          </p:cNvCxnSpPr>
          <p:nvPr/>
        </p:nvCxnSpPr>
        <p:spPr>
          <a:xfrm rot="5400000" flipH="1" flipV="1">
            <a:off x="10954588" y="3839220"/>
            <a:ext cx="714524" cy="34343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6" name="Connector: Elbow 155">
            <a:extLst>
              <a:ext uri="{FF2B5EF4-FFF2-40B4-BE49-F238E27FC236}">
                <a16:creationId xmlns:a16="http://schemas.microsoft.com/office/drawing/2014/main" id="{F04B4A95-A8CC-4BAA-A62B-48AEE4331AF1}"/>
              </a:ext>
            </a:extLst>
          </p:cNvPr>
          <p:cNvCxnSpPr>
            <a:cxnSpLocks/>
            <a:stCxn id="152" idx="1"/>
            <a:endCxn id="153" idx="2"/>
          </p:cNvCxnSpPr>
          <p:nvPr/>
        </p:nvCxnSpPr>
        <p:spPr>
          <a:xfrm rot="10800000">
            <a:off x="10384326" y="4313777"/>
            <a:ext cx="119471" cy="39825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132E1C3F-1047-4A46-800E-F7C82B290086}"/>
              </a:ext>
            </a:extLst>
          </p:cNvPr>
          <p:cNvSpPr txBox="1"/>
          <p:nvPr/>
        </p:nvSpPr>
        <p:spPr>
          <a:xfrm>
            <a:off x="10798246" y="4012345"/>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58" name="TextBox 157">
            <a:extLst>
              <a:ext uri="{FF2B5EF4-FFF2-40B4-BE49-F238E27FC236}">
                <a16:creationId xmlns:a16="http://schemas.microsoft.com/office/drawing/2014/main" id="{ACE99CC9-23F8-4D14-B6BE-29E7A2F062D0}"/>
              </a:ext>
            </a:extLst>
          </p:cNvPr>
          <p:cNvSpPr txBox="1"/>
          <p:nvPr/>
        </p:nvSpPr>
        <p:spPr>
          <a:xfrm>
            <a:off x="10331844" y="4381062"/>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cxnSp>
        <p:nvCxnSpPr>
          <p:cNvPr id="159" name="Connector: Elbow 158">
            <a:extLst>
              <a:ext uri="{FF2B5EF4-FFF2-40B4-BE49-F238E27FC236}">
                <a16:creationId xmlns:a16="http://schemas.microsoft.com/office/drawing/2014/main" id="{83ED681C-354E-445E-A68B-B1848699D42F}"/>
              </a:ext>
            </a:extLst>
          </p:cNvPr>
          <p:cNvCxnSpPr>
            <a:cxnSpLocks/>
            <a:stCxn id="146" idx="2"/>
            <a:endCxn id="152" idx="2"/>
          </p:cNvCxnSpPr>
          <p:nvPr/>
        </p:nvCxnSpPr>
        <p:spPr>
          <a:xfrm rot="5400000" flipH="1" flipV="1">
            <a:off x="10191340" y="4429777"/>
            <a:ext cx="322703" cy="1574880"/>
          </a:xfrm>
          <a:prstGeom prst="bentConnector3">
            <a:avLst>
              <a:gd name="adj1" fmla="val -70839"/>
            </a:avLst>
          </a:prstGeom>
          <a:ln>
            <a:tailEnd type="triangle"/>
          </a:ln>
        </p:spPr>
        <p:style>
          <a:lnRef idx="1">
            <a:schemeClr val="accent1"/>
          </a:lnRef>
          <a:fillRef idx="0">
            <a:schemeClr val="accent1"/>
          </a:fillRef>
          <a:effectRef idx="0">
            <a:schemeClr val="accent1"/>
          </a:effectRef>
          <a:fontRef idx="minor">
            <a:schemeClr val="tx1"/>
          </a:fontRef>
        </p:style>
      </p:cxnSp>
      <p:sp>
        <p:nvSpPr>
          <p:cNvPr id="164" name="TextBox 163">
            <a:extLst>
              <a:ext uri="{FF2B5EF4-FFF2-40B4-BE49-F238E27FC236}">
                <a16:creationId xmlns:a16="http://schemas.microsoft.com/office/drawing/2014/main" id="{B4ECADB8-D2E4-4B85-8EF9-F154F76E2BB3}"/>
              </a:ext>
            </a:extLst>
          </p:cNvPr>
          <p:cNvSpPr txBox="1"/>
          <p:nvPr/>
        </p:nvSpPr>
        <p:spPr>
          <a:xfrm>
            <a:off x="10928729" y="1771983"/>
            <a:ext cx="1109677" cy="1881693"/>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Create Draft Award Recommendation and Submit Leading Vendor Proposal(s) to NCDIT for Review through Sourcing Tool</a:t>
            </a:r>
          </a:p>
        </p:txBody>
      </p:sp>
      <p:sp>
        <p:nvSpPr>
          <p:cNvPr id="169" name="TextBox 168">
            <a:extLst>
              <a:ext uri="{FF2B5EF4-FFF2-40B4-BE49-F238E27FC236}">
                <a16:creationId xmlns:a16="http://schemas.microsoft.com/office/drawing/2014/main" id="{F8FF6B73-CF60-40AD-9504-F59D60CC1798}"/>
              </a:ext>
            </a:extLst>
          </p:cNvPr>
          <p:cNvSpPr txBox="1"/>
          <p:nvPr/>
        </p:nvSpPr>
        <p:spPr>
          <a:xfrm>
            <a:off x="218218" y="1139158"/>
            <a:ext cx="1088019" cy="461665"/>
          </a:xfrm>
          <a:prstGeom prst="rect">
            <a:avLst/>
          </a:prstGeom>
          <a:noFill/>
        </p:spPr>
        <p:txBody>
          <a:bodyPr wrap="square" rtlCol="0">
            <a:spAutoFit/>
          </a:bodyPr>
          <a:lstStyle/>
          <a:p>
            <a:r>
              <a:rPr lang="en-US" sz="1200" dirty="0"/>
              <a:t>Agency Business</a:t>
            </a:r>
          </a:p>
        </p:txBody>
      </p:sp>
      <p:cxnSp>
        <p:nvCxnSpPr>
          <p:cNvPr id="268" name="Connector: Elbow 267">
            <a:extLst>
              <a:ext uri="{FF2B5EF4-FFF2-40B4-BE49-F238E27FC236}">
                <a16:creationId xmlns:a16="http://schemas.microsoft.com/office/drawing/2014/main" id="{4B23416C-9A14-4BEB-8DD0-675B0C2BD409}"/>
              </a:ext>
            </a:extLst>
          </p:cNvPr>
          <p:cNvCxnSpPr>
            <a:cxnSpLocks/>
            <a:stCxn id="164" idx="0"/>
            <a:endCxn id="60" idx="4"/>
          </p:cNvCxnSpPr>
          <p:nvPr/>
        </p:nvCxnSpPr>
        <p:spPr>
          <a:xfrm rot="16200000" flipV="1">
            <a:off x="11414674" y="1703089"/>
            <a:ext cx="135758" cy="203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C1661444-986D-41EB-BD1A-B6741802776C}"/>
              </a:ext>
            </a:extLst>
          </p:cNvPr>
          <p:cNvSpPr/>
          <p:nvPr/>
        </p:nvSpPr>
        <p:spPr>
          <a:xfrm>
            <a:off x="11252938" y="117902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07</a:t>
            </a:r>
          </a:p>
        </p:txBody>
      </p:sp>
      <p:cxnSp>
        <p:nvCxnSpPr>
          <p:cNvPr id="300" name="Connector: Elbow 299">
            <a:extLst>
              <a:ext uri="{FF2B5EF4-FFF2-40B4-BE49-F238E27FC236}">
                <a16:creationId xmlns:a16="http://schemas.microsoft.com/office/drawing/2014/main" id="{F6921258-9EA2-4727-9EB2-F7E555B1DE75}"/>
              </a:ext>
            </a:extLst>
          </p:cNvPr>
          <p:cNvCxnSpPr>
            <a:cxnSpLocks/>
            <a:stCxn id="153" idx="3"/>
            <a:endCxn id="164" idx="1"/>
          </p:cNvCxnSpPr>
          <p:nvPr/>
        </p:nvCxnSpPr>
        <p:spPr>
          <a:xfrm flipV="1">
            <a:off x="10744615" y="2712830"/>
            <a:ext cx="184114" cy="914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833BECC-7AA8-4539-9E1F-F3C872BB298E}"/>
              </a:ext>
            </a:extLst>
          </p:cNvPr>
          <p:cNvSpPr txBox="1"/>
          <p:nvPr/>
        </p:nvSpPr>
        <p:spPr>
          <a:xfrm>
            <a:off x="232703" y="4014051"/>
            <a:ext cx="1651517" cy="276999"/>
          </a:xfrm>
          <a:prstGeom prst="rect">
            <a:avLst/>
          </a:prstGeom>
          <a:noFill/>
        </p:spPr>
        <p:txBody>
          <a:bodyPr wrap="square" rtlCol="0">
            <a:spAutoFit/>
          </a:bodyPr>
          <a:lstStyle/>
          <a:p>
            <a:r>
              <a:rPr lang="en-US" sz="1200" dirty="0"/>
              <a:t>Agency Security</a:t>
            </a:r>
          </a:p>
        </p:txBody>
      </p:sp>
      <p:sp>
        <p:nvSpPr>
          <p:cNvPr id="67" name="TextBox 66">
            <a:extLst>
              <a:ext uri="{FF2B5EF4-FFF2-40B4-BE49-F238E27FC236}">
                <a16:creationId xmlns:a16="http://schemas.microsoft.com/office/drawing/2014/main" id="{0C32A361-8E6E-4461-99BA-A9F337032A46}"/>
              </a:ext>
            </a:extLst>
          </p:cNvPr>
          <p:cNvSpPr txBox="1"/>
          <p:nvPr/>
        </p:nvSpPr>
        <p:spPr>
          <a:xfrm>
            <a:off x="218217" y="5161847"/>
            <a:ext cx="2147744" cy="276999"/>
          </a:xfrm>
          <a:prstGeom prst="rect">
            <a:avLst/>
          </a:prstGeom>
          <a:noFill/>
        </p:spPr>
        <p:txBody>
          <a:bodyPr wrap="square" rtlCol="0">
            <a:spAutoFit/>
          </a:bodyPr>
          <a:lstStyle/>
          <a:p>
            <a:r>
              <a:rPr lang="en-US" sz="1200" dirty="0"/>
              <a:t>Agency PMO (if IT Project)</a:t>
            </a:r>
          </a:p>
        </p:txBody>
      </p:sp>
      <p:sp>
        <p:nvSpPr>
          <p:cNvPr id="68" name="TextBox 67">
            <a:extLst>
              <a:ext uri="{FF2B5EF4-FFF2-40B4-BE49-F238E27FC236}">
                <a16:creationId xmlns:a16="http://schemas.microsoft.com/office/drawing/2014/main" id="{1BC81E55-9BE2-435A-AF32-C98198F71A5C}"/>
              </a:ext>
            </a:extLst>
          </p:cNvPr>
          <p:cNvSpPr txBox="1"/>
          <p:nvPr/>
        </p:nvSpPr>
        <p:spPr>
          <a:xfrm>
            <a:off x="217506" y="4913913"/>
            <a:ext cx="1651517" cy="276999"/>
          </a:xfrm>
          <a:prstGeom prst="rect">
            <a:avLst/>
          </a:prstGeom>
          <a:noFill/>
        </p:spPr>
        <p:txBody>
          <a:bodyPr wrap="square" rtlCol="0">
            <a:spAutoFit/>
          </a:bodyPr>
          <a:lstStyle/>
          <a:p>
            <a:r>
              <a:rPr lang="en-US" sz="1200" dirty="0"/>
              <a:t>Agency IT</a:t>
            </a:r>
          </a:p>
        </p:txBody>
      </p:sp>
      <p:sp>
        <p:nvSpPr>
          <p:cNvPr id="69" name="TextBox 68">
            <a:extLst>
              <a:ext uri="{FF2B5EF4-FFF2-40B4-BE49-F238E27FC236}">
                <a16:creationId xmlns:a16="http://schemas.microsoft.com/office/drawing/2014/main" id="{FB32020B-AEF9-4C30-B74A-F50654DC710E}"/>
              </a:ext>
            </a:extLst>
          </p:cNvPr>
          <p:cNvSpPr txBox="1"/>
          <p:nvPr/>
        </p:nvSpPr>
        <p:spPr>
          <a:xfrm>
            <a:off x="223478" y="5686219"/>
            <a:ext cx="2318124" cy="276999"/>
          </a:xfrm>
          <a:prstGeom prst="rect">
            <a:avLst/>
          </a:prstGeom>
          <a:noFill/>
        </p:spPr>
        <p:txBody>
          <a:bodyPr wrap="square" rtlCol="0">
            <a:spAutoFit/>
          </a:bodyPr>
          <a:lstStyle/>
          <a:p>
            <a:r>
              <a:rPr lang="en-US" sz="1200" dirty="0"/>
              <a:t>Statewide DOJ Legal</a:t>
            </a:r>
          </a:p>
        </p:txBody>
      </p:sp>
      <p:cxnSp>
        <p:nvCxnSpPr>
          <p:cNvPr id="73" name="Straight Connector 72">
            <a:extLst>
              <a:ext uri="{FF2B5EF4-FFF2-40B4-BE49-F238E27FC236}">
                <a16:creationId xmlns:a16="http://schemas.microsoft.com/office/drawing/2014/main" id="{EA7DA515-01CA-4321-BC14-9FB005B80412}"/>
              </a:ext>
            </a:extLst>
          </p:cNvPr>
          <p:cNvCxnSpPr>
            <a:cxnSpLocks/>
          </p:cNvCxnSpPr>
          <p:nvPr/>
        </p:nvCxnSpPr>
        <p:spPr>
          <a:xfrm flipV="1">
            <a:off x="332856" y="5187565"/>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86F9C7E-3BA3-40C8-9F2D-58873CE82171}"/>
              </a:ext>
            </a:extLst>
          </p:cNvPr>
          <p:cNvCxnSpPr>
            <a:cxnSpLocks/>
          </p:cNvCxnSpPr>
          <p:nvPr/>
        </p:nvCxnSpPr>
        <p:spPr>
          <a:xfrm flipV="1">
            <a:off x="338113" y="4930065"/>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B15BFD1-44CD-4EDB-8BC1-12FA44156AC7}"/>
              </a:ext>
            </a:extLst>
          </p:cNvPr>
          <p:cNvCxnSpPr>
            <a:cxnSpLocks/>
          </p:cNvCxnSpPr>
          <p:nvPr/>
        </p:nvCxnSpPr>
        <p:spPr>
          <a:xfrm flipV="1">
            <a:off x="329044" y="394014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F795408-2A81-4C76-A436-AC2D4CFFF47E}"/>
              </a:ext>
            </a:extLst>
          </p:cNvPr>
          <p:cNvSpPr txBox="1"/>
          <p:nvPr/>
        </p:nvSpPr>
        <p:spPr>
          <a:xfrm>
            <a:off x="5510783" y="4054413"/>
            <a:ext cx="925739" cy="1330880"/>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Conduct Evaluation of Vendor Responses per Guidance from Agency Procurement</a:t>
            </a:r>
          </a:p>
        </p:txBody>
      </p:sp>
      <p:sp>
        <p:nvSpPr>
          <p:cNvPr id="84" name="TextBox 83">
            <a:extLst>
              <a:ext uri="{FF2B5EF4-FFF2-40B4-BE49-F238E27FC236}">
                <a16:creationId xmlns:a16="http://schemas.microsoft.com/office/drawing/2014/main" id="{14609A1A-87B0-492F-8ADB-57FDB6603D2C}"/>
              </a:ext>
            </a:extLst>
          </p:cNvPr>
          <p:cNvSpPr txBox="1"/>
          <p:nvPr/>
        </p:nvSpPr>
        <p:spPr>
          <a:xfrm>
            <a:off x="6579519" y="4062951"/>
            <a:ext cx="925740" cy="1317220"/>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Identify Clarifying Questions and Provide to Agency Procurement</a:t>
            </a:r>
          </a:p>
        </p:txBody>
      </p:sp>
      <p:sp>
        <p:nvSpPr>
          <p:cNvPr id="146" name="TextBox 145">
            <a:extLst>
              <a:ext uri="{FF2B5EF4-FFF2-40B4-BE49-F238E27FC236}">
                <a16:creationId xmlns:a16="http://schemas.microsoft.com/office/drawing/2014/main" id="{A9E382AC-18C6-4328-A2CB-6E04D071F054}"/>
              </a:ext>
            </a:extLst>
          </p:cNvPr>
          <p:cNvSpPr txBox="1"/>
          <p:nvPr/>
        </p:nvSpPr>
        <p:spPr>
          <a:xfrm>
            <a:off x="9152791" y="4047688"/>
            <a:ext cx="824921" cy="1330880"/>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Complete Evaluation of Vendor Responses and Identify Leading Vendor</a:t>
            </a:r>
          </a:p>
        </p:txBody>
      </p:sp>
      <p:sp>
        <p:nvSpPr>
          <p:cNvPr id="152" name="Flowchart: Decision 151">
            <a:extLst>
              <a:ext uri="{FF2B5EF4-FFF2-40B4-BE49-F238E27FC236}">
                <a16:creationId xmlns:a16="http://schemas.microsoft.com/office/drawing/2014/main" id="{70A01A03-83ED-46BB-8DD1-DF9E25C1989D}"/>
              </a:ext>
            </a:extLst>
          </p:cNvPr>
          <p:cNvSpPr/>
          <p:nvPr/>
        </p:nvSpPr>
        <p:spPr>
          <a:xfrm>
            <a:off x="10503796" y="4368200"/>
            <a:ext cx="1272671" cy="687665"/>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Exceptions?</a:t>
            </a:r>
          </a:p>
        </p:txBody>
      </p:sp>
      <p:sp>
        <p:nvSpPr>
          <p:cNvPr id="153" name="TextBox 152">
            <a:extLst>
              <a:ext uri="{FF2B5EF4-FFF2-40B4-BE49-F238E27FC236}">
                <a16:creationId xmlns:a16="http://schemas.microsoft.com/office/drawing/2014/main" id="{5D581390-154E-42CC-B582-47596AE53331}"/>
              </a:ext>
            </a:extLst>
          </p:cNvPr>
          <p:cNvSpPr txBox="1"/>
          <p:nvPr/>
        </p:nvSpPr>
        <p:spPr>
          <a:xfrm>
            <a:off x="10024035" y="1294843"/>
            <a:ext cx="720580" cy="3018933"/>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Complete Exception Request Form(s) and Submit to NCDIT through Sourcing Tool</a:t>
            </a: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endParaRPr lang="en-US" sz="1000" dirty="0">
              <a:latin typeface="Arial" panose="020B0604020202020204" pitchFamily="34" charset="0"/>
              <a:cs typeface="Arial" panose="020B0604020202020204" pitchFamily="34" charset="0"/>
            </a:endParaRPr>
          </a:p>
          <a:p>
            <a:pPr algn="ctr"/>
            <a:r>
              <a:rPr lang="en-US" sz="800" dirty="0">
                <a:latin typeface="Arial" panose="020B0604020202020204" pitchFamily="34" charset="0"/>
                <a:cs typeface="Arial" panose="020B0604020202020204" pitchFamily="34" charset="0"/>
              </a:rPr>
              <a:t>(For Standards and Security Exc. Only)</a:t>
            </a:r>
          </a:p>
        </p:txBody>
      </p:sp>
      <p:pic>
        <p:nvPicPr>
          <p:cNvPr id="76" name="Graphic 75">
            <a:extLst>
              <a:ext uri="{FF2B5EF4-FFF2-40B4-BE49-F238E27FC236}">
                <a16:creationId xmlns:a16="http://schemas.microsoft.com/office/drawing/2014/main" id="{C0244B44-2C60-4F26-9E8B-EA448EEB5E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2673" y="6397719"/>
            <a:ext cx="1650654" cy="269685"/>
          </a:xfrm>
          <a:prstGeom prst="rect">
            <a:avLst/>
          </a:prstGeom>
        </p:spPr>
      </p:pic>
      <p:sp>
        <p:nvSpPr>
          <p:cNvPr id="2" name="Slide Number Placeholder 1">
            <a:extLst>
              <a:ext uri="{FF2B5EF4-FFF2-40B4-BE49-F238E27FC236}">
                <a16:creationId xmlns:a16="http://schemas.microsoft.com/office/drawing/2014/main" id="{0329FB7C-927E-4280-5178-4E74B392E5BF}"/>
              </a:ext>
            </a:extLst>
          </p:cNvPr>
          <p:cNvSpPr>
            <a:spLocks noGrp="1"/>
          </p:cNvSpPr>
          <p:nvPr>
            <p:ph type="sldNum" sz="quarter" idx="12"/>
          </p:nvPr>
        </p:nvSpPr>
        <p:spPr/>
        <p:txBody>
          <a:bodyPr/>
          <a:lstStyle/>
          <a:p>
            <a:fld id="{A572533D-9982-974D-8F32-334D815B8173}" type="slidenum">
              <a:rPr lang="en-US" smtClean="0"/>
              <a:pPr/>
              <a:t>15</a:t>
            </a:fld>
            <a:endParaRPr lang="en-US" dirty="0"/>
          </a:p>
        </p:txBody>
      </p:sp>
    </p:spTree>
    <p:custDataLst>
      <p:tags r:id="rId1"/>
    </p:custDataLst>
    <p:extLst>
      <p:ext uri="{BB962C8B-B14F-4D97-AF65-F5344CB8AC3E}">
        <p14:creationId xmlns:p14="http://schemas.microsoft.com/office/powerpoint/2010/main" val="4074852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Streamlined IT Procurement Process Flow: Step 07</a:t>
            </a:r>
            <a:endParaRPr lang="en-US" sz="2400" b="0" dirty="0">
              <a:solidFill>
                <a:srgbClr val="014373"/>
              </a:solidFill>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88D659DC-2D1E-D81E-2424-C1DF525107A5}"/>
              </a:ext>
            </a:extLst>
          </p:cNvPr>
          <p:cNvSpPr>
            <a:spLocks noGrp="1"/>
          </p:cNvSpPr>
          <p:nvPr>
            <p:ph type="sldNum" sz="quarter" idx="12"/>
          </p:nvPr>
        </p:nvSpPr>
        <p:spPr/>
        <p:txBody>
          <a:bodyPr/>
          <a:lstStyle/>
          <a:p>
            <a:fld id="{A572533D-9982-974D-8F32-334D815B8173}" type="slidenum">
              <a:rPr lang="en-US" smtClean="0"/>
              <a:pPr/>
              <a:t>16</a:t>
            </a:fld>
            <a:endParaRPr lang="en-US" dirty="0"/>
          </a:p>
        </p:txBody>
      </p:sp>
      <p:cxnSp>
        <p:nvCxnSpPr>
          <p:cNvPr id="59" name="Straight Connector 58">
            <a:extLst>
              <a:ext uri="{FF2B5EF4-FFF2-40B4-BE49-F238E27FC236}">
                <a16:creationId xmlns:a16="http://schemas.microsoft.com/office/drawing/2014/main" id="{5CED2EFB-51FB-302E-A6E0-38A6EF1A4D18}"/>
              </a:ext>
            </a:extLst>
          </p:cNvPr>
          <p:cNvCxnSpPr>
            <a:cxnSpLocks/>
          </p:cNvCxnSpPr>
          <p:nvPr/>
        </p:nvCxnSpPr>
        <p:spPr>
          <a:xfrm flipV="1">
            <a:off x="355287" y="4318078"/>
            <a:ext cx="11462799" cy="1503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B7ED566-F8DF-3D9E-DD6D-8FA67DB7A67B}"/>
              </a:ext>
            </a:extLst>
          </p:cNvPr>
          <p:cNvCxnSpPr>
            <a:cxnSpLocks/>
          </p:cNvCxnSpPr>
          <p:nvPr/>
        </p:nvCxnSpPr>
        <p:spPr>
          <a:xfrm>
            <a:off x="360384" y="2156585"/>
            <a:ext cx="11528388"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5" name="Arrow: Pentagon 64">
            <a:extLst>
              <a:ext uri="{FF2B5EF4-FFF2-40B4-BE49-F238E27FC236}">
                <a16:creationId xmlns:a16="http://schemas.microsoft.com/office/drawing/2014/main" id="{F27AE516-6335-9CDD-589A-C3516E2FC2FB}"/>
              </a:ext>
            </a:extLst>
          </p:cNvPr>
          <p:cNvSpPr/>
          <p:nvPr/>
        </p:nvSpPr>
        <p:spPr>
          <a:xfrm>
            <a:off x="821804" y="791989"/>
            <a:ext cx="11286722" cy="365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07 – Conduct NCDIT Review</a:t>
            </a:r>
          </a:p>
        </p:txBody>
      </p:sp>
      <p:sp>
        <p:nvSpPr>
          <p:cNvPr id="66" name="TextBox 65">
            <a:extLst>
              <a:ext uri="{FF2B5EF4-FFF2-40B4-BE49-F238E27FC236}">
                <a16:creationId xmlns:a16="http://schemas.microsoft.com/office/drawing/2014/main" id="{440AC1CE-BA06-F676-7A60-2D922EE16EF8}"/>
              </a:ext>
            </a:extLst>
          </p:cNvPr>
          <p:cNvSpPr txBox="1"/>
          <p:nvPr/>
        </p:nvSpPr>
        <p:spPr>
          <a:xfrm>
            <a:off x="178708" y="6037355"/>
            <a:ext cx="1433408" cy="276999"/>
          </a:xfrm>
          <a:prstGeom prst="rect">
            <a:avLst/>
          </a:prstGeom>
          <a:noFill/>
        </p:spPr>
        <p:txBody>
          <a:bodyPr wrap="square" rtlCol="0">
            <a:spAutoFit/>
          </a:bodyPr>
          <a:lstStyle/>
          <a:p>
            <a:r>
              <a:rPr lang="en-US" sz="1200" dirty="0"/>
              <a:t>IT Vendors</a:t>
            </a:r>
          </a:p>
        </p:txBody>
      </p:sp>
      <p:sp>
        <p:nvSpPr>
          <p:cNvPr id="67" name="TextBox 66">
            <a:extLst>
              <a:ext uri="{FF2B5EF4-FFF2-40B4-BE49-F238E27FC236}">
                <a16:creationId xmlns:a16="http://schemas.microsoft.com/office/drawing/2014/main" id="{66287FF5-3DE6-F301-5104-AD1C9FE7502E}"/>
              </a:ext>
            </a:extLst>
          </p:cNvPr>
          <p:cNvSpPr txBox="1"/>
          <p:nvPr/>
        </p:nvSpPr>
        <p:spPr>
          <a:xfrm>
            <a:off x="178708" y="3666113"/>
            <a:ext cx="1881831" cy="461665"/>
          </a:xfrm>
          <a:prstGeom prst="rect">
            <a:avLst/>
          </a:prstGeom>
          <a:noFill/>
        </p:spPr>
        <p:txBody>
          <a:bodyPr wrap="square" rtlCol="0">
            <a:spAutoFit/>
          </a:bodyPr>
          <a:lstStyle/>
          <a:p>
            <a:r>
              <a:rPr lang="en-US" sz="1200" dirty="0"/>
              <a:t>Statewide IT Procurement Office</a:t>
            </a:r>
          </a:p>
        </p:txBody>
      </p:sp>
      <p:sp>
        <p:nvSpPr>
          <p:cNvPr id="68" name="TextBox 67">
            <a:extLst>
              <a:ext uri="{FF2B5EF4-FFF2-40B4-BE49-F238E27FC236}">
                <a16:creationId xmlns:a16="http://schemas.microsoft.com/office/drawing/2014/main" id="{2E1230A1-A71C-7DEE-BBEA-B726C0914A1E}"/>
              </a:ext>
            </a:extLst>
          </p:cNvPr>
          <p:cNvSpPr txBox="1"/>
          <p:nvPr/>
        </p:nvSpPr>
        <p:spPr>
          <a:xfrm>
            <a:off x="178708" y="4532333"/>
            <a:ext cx="1088019" cy="276999"/>
          </a:xfrm>
          <a:prstGeom prst="rect">
            <a:avLst/>
          </a:prstGeom>
          <a:noFill/>
        </p:spPr>
        <p:txBody>
          <a:bodyPr wrap="square" rtlCol="0">
            <a:spAutoFit/>
          </a:bodyPr>
          <a:lstStyle/>
          <a:p>
            <a:r>
              <a:rPr lang="en-US" sz="1200" dirty="0"/>
              <a:t>NCDIT EA</a:t>
            </a:r>
          </a:p>
        </p:txBody>
      </p:sp>
      <p:sp>
        <p:nvSpPr>
          <p:cNvPr id="69" name="TextBox 68">
            <a:extLst>
              <a:ext uri="{FF2B5EF4-FFF2-40B4-BE49-F238E27FC236}">
                <a16:creationId xmlns:a16="http://schemas.microsoft.com/office/drawing/2014/main" id="{11CFB5F3-6E96-76DA-1FFE-879E6E550C4D}"/>
              </a:ext>
            </a:extLst>
          </p:cNvPr>
          <p:cNvSpPr txBox="1"/>
          <p:nvPr/>
        </p:nvSpPr>
        <p:spPr>
          <a:xfrm>
            <a:off x="178708" y="5421074"/>
            <a:ext cx="1088019" cy="276999"/>
          </a:xfrm>
          <a:prstGeom prst="rect">
            <a:avLst/>
          </a:prstGeom>
          <a:noFill/>
        </p:spPr>
        <p:txBody>
          <a:bodyPr wrap="square" rtlCol="0">
            <a:spAutoFit/>
          </a:bodyPr>
          <a:lstStyle/>
          <a:p>
            <a:r>
              <a:rPr lang="en-US" sz="1200" dirty="0"/>
              <a:t>NCDIT ESRMO</a:t>
            </a:r>
          </a:p>
        </p:txBody>
      </p:sp>
      <p:sp>
        <p:nvSpPr>
          <p:cNvPr id="70" name="TextBox 69">
            <a:extLst>
              <a:ext uri="{FF2B5EF4-FFF2-40B4-BE49-F238E27FC236}">
                <a16:creationId xmlns:a16="http://schemas.microsoft.com/office/drawing/2014/main" id="{5B4E23B5-2E67-59BF-53F7-34A684B73FFE}"/>
              </a:ext>
            </a:extLst>
          </p:cNvPr>
          <p:cNvSpPr txBox="1"/>
          <p:nvPr/>
        </p:nvSpPr>
        <p:spPr>
          <a:xfrm>
            <a:off x="178708" y="3117955"/>
            <a:ext cx="1705045" cy="276999"/>
          </a:xfrm>
          <a:prstGeom prst="rect">
            <a:avLst/>
          </a:prstGeom>
          <a:noFill/>
        </p:spPr>
        <p:txBody>
          <a:bodyPr wrap="square" rtlCol="0">
            <a:spAutoFit/>
          </a:bodyPr>
          <a:lstStyle/>
          <a:p>
            <a:r>
              <a:rPr lang="en-US" sz="1200" dirty="0"/>
              <a:t>Agency Privacy Office</a:t>
            </a:r>
          </a:p>
        </p:txBody>
      </p:sp>
      <p:sp>
        <p:nvSpPr>
          <p:cNvPr id="72" name="TextBox 71">
            <a:extLst>
              <a:ext uri="{FF2B5EF4-FFF2-40B4-BE49-F238E27FC236}">
                <a16:creationId xmlns:a16="http://schemas.microsoft.com/office/drawing/2014/main" id="{6FF7F449-A7BE-E712-DEE2-5D32824DC30F}"/>
              </a:ext>
            </a:extLst>
          </p:cNvPr>
          <p:cNvSpPr txBox="1"/>
          <p:nvPr/>
        </p:nvSpPr>
        <p:spPr>
          <a:xfrm>
            <a:off x="178708" y="2800831"/>
            <a:ext cx="1353049" cy="276999"/>
          </a:xfrm>
          <a:prstGeom prst="rect">
            <a:avLst/>
          </a:prstGeom>
          <a:noFill/>
        </p:spPr>
        <p:txBody>
          <a:bodyPr wrap="square" rtlCol="0">
            <a:spAutoFit/>
          </a:bodyPr>
          <a:lstStyle/>
          <a:p>
            <a:r>
              <a:rPr lang="en-US" sz="1200" dirty="0"/>
              <a:t>Agency Security</a:t>
            </a:r>
          </a:p>
        </p:txBody>
      </p:sp>
      <p:sp>
        <p:nvSpPr>
          <p:cNvPr id="73" name="TextBox 72">
            <a:extLst>
              <a:ext uri="{FF2B5EF4-FFF2-40B4-BE49-F238E27FC236}">
                <a16:creationId xmlns:a16="http://schemas.microsoft.com/office/drawing/2014/main" id="{41CF6EC0-5296-9BF5-6425-05B57BC2CB95}"/>
              </a:ext>
            </a:extLst>
          </p:cNvPr>
          <p:cNvSpPr txBox="1"/>
          <p:nvPr/>
        </p:nvSpPr>
        <p:spPr>
          <a:xfrm>
            <a:off x="178708" y="2503652"/>
            <a:ext cx="1088019" cy="276999"/>
          </a:xfrm>
          <a:prstGeom prst="rect">
            <a:avLst/>
          </a:prstGeom>
          <a:noFill/>
        </p:spPr>
        <p:txBody>
          <a:bodyPr wrap="square" rtlCol="0">
            <a:spAutoFit/>
          </a:bodyPr>
          <a:lstStyle/>
          <a:p>
            <a:r>
              <a:rPr lang="en-US" sz="1200" dirty="0"/>
              <a:t>Agency IT</a:t>
            </a:r>
          </a:p>
        </p:txBody>
      </p:sp>
      <p:sp>
        <p:nvSpPr>
          <p:cNvPr id="74" name="TextBox 73">
            <a:extLst>
              <a:ext uri="{FF2B5EF4-FFF2-40B4-BE49-F238E27FC236}">
                <a16:creationId xmlns:a16="http://schemas.microsoft.com/office/drawing/2014/main" id="{BA83183B-5B1A-0270-3095-E849AFD2BAB9}"/>
              </a:ext>
            </a:extLst>
          </p:cNvPr>
          <p:cNvSpPr txBox="1"/>
          <p:nvPr/>
        </p:nvSpPr>
        <p:spPr>
          <a:xfrm>
            <a:off x="178708" y="1279634"/>
            <a:ext cx="1353049" cy="276999"/>
          </a:xfrm>
          <a:prstGeom prst="rect">
            <a:avLst/>
          </a:prstGeom>
          <a:noFill/>
        </p:spPr>
        <p:txBody>
          <a:bodyPr wrap="square" rtlCol="0">
            <a:spAutoFit/>
          </a:bodyPr>
          <a:lstStyle/>
          <a:p>
            <a:r>
              <a:rPr lang="en-US" sz="1200" dirty="0"/>
              <a:t>Agency Business</a:t>
            </a:r>
          </a:p>
        </p:txBody>
      </p:sp>
      <p:cxnSp>
        <p:nvCxnSpPr>
          <p:cNvPr id="75" name="Straight Connector 74">
            <a:extLst>
              <a:ext uri="{FF2B5EF4-FFF2-40B4-BE49-F238E27FC236}">
                <a16:creationId xmlns:a16="http://schemas.microsoft.com/office/drawing/2014/main" id="{8FD1D2A0-C1FE-9B28-A368-0B9983147D02}"/>
              </a:ext>
            </a:extLst>
          </p:cNvPr>
          <p:cNvCxnSpPr>
            <a:cxnSpLocks/>
          </p:cNvCxnSpPr>
          <p:nvPr/>
        </p:nvCxnSpPr>
        <p:spPr>
          <a:xfrm>
            <a:off x="358815" y="1646729"/>
            <a:ext cx="11528388"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02CB25E-1B51-9A8D-B2FF-871FAFFB4C2D}"/>
              </a:ext>
            </a:extLst>
          </p:cNvPr>
          <p:cNvCxnSpPr>
            <a:cxnSpLocks/>
          </p:cNvCxnSpPr>
          <p:nvPr/>
        </p:nvCxnSpPr>
        <p:spPr>
          <a:xfrm flipV="1">
            <a:off x="358815" y="4541773"/>
            <a:ext cx="11462799" cy="6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0CB3D90-B8A8-A94E-AFD8-1F78DA82015F}"/>
              </a:ext>
            </a:extLst>
          </p:cNvPr>
          <p:cNvCxnSpPr>
            <a:cxnSpLocks/>
          </p:cNvCxnSpPr>
          <p:nvPr/>
        </p:nvCxnSpPr>
        <p:spPr>
          <a:xfrm>
            <a:off x="358815" y="5727179"/>
            <a:ext cx="11471235"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8594080-B2BB-2D86-DB92-2A34022D8E4D}"/>
              </a:ext>
            </a:extLst>
          </p:cNvPr>
          <p:cNvCxnSpPr>
            <a:cxnSpLocks/>
          </p:cNvCxnSpPr>
          <p:nvPr/>
        </p:nvCxnSpPr>
        <p:spPr>
          <a:xfrm flipV="1">
            <a:off x="371331" y="5993604"/>
            <a:ext cx="11462799" cy="1503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E3B9E834-36DB-353E-F44A-A7E930289942}"/>
              </a:ext>
            </a:extLst>
          </p:cNvPr>
          <p:cNvSpPr txBox="1"/>
          <p:nvPr/>
        </p:nvSpPr>
        <p:spPr>
          <a:xfrm>
            <a:off x="7782708" y="1695501"/>
            <a:ext cx="1784065" cy="426942"/>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Develop and Send Request for Clarifications to Vendor</a:t>
            </a:r>
          </a:p>
        </p:txBody>
      </p:sp>
      <p:cxnSp>
        <p:nvCxnSpPr>
          <p:cNvPr id="80" name="Connector: Elbow 79">
            <a:extLst>
              <a:ext uri="{FF2B5EF4-FFF2-40B4-BE49-F238E27FC236}">
                <a16:creationId xmlns:a16="http://schemas.microsoft.com/office/drawing/2014/main" id="{FF06B5FA-48D0-6463-9CBC-499641720FF8}"/>
              </a:ext>
            </a:extLst>
          </p:cNvPr>
          <p:cNvCxnSpPr>
            <a:cxnSpLocks/>
          </p:cNvCxnSpPr>
          <p:nvPr/>
        </p:nvCxnSpPr>
        <p:spPr>
          <a:xfrm>
            <a:off x="2770345" y="4848543"/>
            <a:ext cx="181599" cy="212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5E43981A-8C1B-B146-73CB-71305C9657B0}"/>
              </a:ext>
            </a:extLst>
          </p:cNvPr>
          <p:cNvCxnSpPr>
            <a:cxnSpLocks/>
            <a:stCxn id="103" idx="3"/>
            <a:endCxn id="79" idx="2"/>
          </p:cNvCxnSpPr>
          <p:nvPr/>
        </p:nvCxnSpPr>
        <p:spPr>
          <a:xfrm flipV="1">
            <a:off x="8415399" y="2122443"/>
            <a:ext cx="259342" cy="20452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CD2B651-D575-66AE-6681-DCDF0EB20FDB}"/>
              </a:ext>
            </a:extLst>
          </p:cNvPr>
          <p:cNvSpPr txBox="1"/>
          <p:nvPr/>
        </p:nvSpPr>
        <p:spPr>
          <a:xfrm>
            <a:off x="178708" y="1635305"/>
            <a:ext cx="1669377" cy="276999"/>
          </a:xfrm>
          <a:prstGeom prst="rect">
            <a:avLst/>
          </a:prstGeom>
          <a:noFill/>
        </p:spPr>
        <p:txBody>
          <a:bodyPr wrap="square" rtlCol="0">
            <a:spAutoFit/>
          </a:bodyPr>
          <a:lstStyle/>
          <a:p>
            <a:r>
              <a:rPr lang="en-US" sz="1200" dirty="0"/>
              <a:t>Agency Procurement</a:t>
            </a:r>
          </a:p>
        </p:txBody>
      </p:sp>
      <p:cxnSp>
        <p:nvCxnSpPr>
          <p:cNvPr id="83" name="Straight Arrow Connector 82">
            <a:extLst>
              <a:ext uri="{FF2B5EF4-FFF2-40B4-BE49-F238E27FC236}">
                <a16:creationId xmlns:a16="http://schemas.microsoft.com/office/drawing/2014/main" id="{1A40E2CA-F021-8B71-9A1F-031D938020CC}"/>
              </a:ext>
            </a:extLst>
          </p:cNvPr>
          <p:cNvCxnSpPr>
            <a:cxnSpLocks/>
            <a:stCxn id="100" idx="2"/>
            <a:endCxn id="101" idx="0"/>
          </p:cNvCxnSpPr>
          <p:nvPr/>
        </p:nvCxnSpPr>
        <p:spPr>
          <a:xfrm flipH="1">
            <a:off x="3489653" y="3570243"/>
            <a:ext cx="12758" cy="18124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D56BF3A1-C00C-58C4-7FC1-4937E7BA61F0}"/>
              </a:ext>
            </a:extLst>
          </p:cNvPr>
          <p:cNvCxnSpPr>
            <a:cxnSpLocks/>
            <a:stCxn id="101" idx="3"/>
            <a:endCxn id="119" idx="1"/>
          </p:cNvCxnSpPr>
          <p:nvPr/>
        </p:nvCxnSpPr>
        <p:spPr>
          <a:xfrm flipV="1">
            <a:off x="4027361" y="2977808"/>
            <a:ext cx="332208" cy="173132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46AB27C-CCC2-CB2C-C41C-7CE54301EDC4}"/>
              </a:ext>
            </a:extLst>
          </p:cNvPr>
          <p:cNvCxnSpPr>
            <a:cxnSpLocks/>
          </p:cNvCxnSpPr>
          <p:nvPr/>
        </p:nvCxnSpPr>
        <p:spPr>
          <a:xfrm flipV="1">
            <a:off x="358815" y="3120964"/>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91A263D-C435-DF49-4234-A050BB9D1194}"/>
              </a:ext>
            </a:extLst>
          </p:cNvPr>
          <p:cNvCxnSpPr>
            <a:cxnSpLocks/>
          </p:cNvCxnSpPr>
          <p:nvPr/>
        </p:nvCxnSpPr>
        <p:spPr>
          <a:xfrm flipV="1">
            <a:off x="358815" y="2801505"/>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2F02D36-C2B2-EC80-D50F-1EFDF7E0859E}"/>
              </a:ext>
            </a:extLst>
          </p:cNvPr>
          <p:cNvCxnSpPr>
            <a:cxnSpLocks/>
          </p:cNvCxnSpPr>
          <p:nvPr/>
        </p:nvCxnSpPr>
        <p:spPr>
          <a:xfrm flipV="1">
            <a:off x="358815" y="340291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8" name="Connector: Elbow 87">
            <a:extLst>
              <a:ext uri="{FF2B5EF4-FFF2-40B4-BE49-F238E27FC236}">
                <a16:creationId xmlns:a16="http://schemas.microsoft.com/office/drawing/2014/main" id="{E7B087CE-795C-70A1-A4E4-7301BB7205DE}"/>
              </a:ext>
            </a:extLst>
          </p:cNvPr>
          <p:cNvCxnSpPr>
            <a:cxnSpLocks/>
            <a:stCxn id="79" idx="3"/>
            <a:endCxn id="132" idx="0"/>
          </p:cNvCxnSpPr>
          <p:nvPr/>
        </p:nvCxnSpPr>
        <p:spPr>
          <a:xfrm>
            <a:off x="9566773" y="1908972"/>
            <a:ext cx="92315" cy="416639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8479DB2E-7B2A-61E2-B41F-A71C41BAE93D}"/>
              </a:ext>
            </a:extLst>
          </p:cNvPr>
          <p:cNvCxnSpPr>
            <a:cxnSpLocks/>
          </p:cNvCxnSpPr>
          <p:nvPr/>
        </p:nvCxnSpPr>
        <p:spPr>
          <a:xfrm flipV="1">
            <a:off x="358815" y="367081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D0C9DB15-832C-F1B9-70E7-D38AFBDD9810}"/>
              </a:ext>
            </a:extLst>
          </p:cNvPr>
          <p:cNvSpPr txBox="1"/>
          <p:nvPr/>
        </p:nvSpPr>
        <p:spPr>
          <a:xfrm>
            <a:off x="178708" y="3381092"/>
            <a:ext cx="2066704" cy="276999"/>
          </a:xfrm>
          <a:prstGeom prst="rect">
            <a:avLst/>
          </a:prstGeom>
          <a:noFill/>
        </p:spPr>
        <p:txBody>
          <a:bodyPr wrap="square" rtlCol="0">
            <a:spAutoFit/>
          </a:bodyPr>
          <a:lstStyle/>
          <a:p>
            <a:r>
              <a:rPr lang="en-US" sz="1200" dirty="0"/>
              <a:t>Agency PMO (if IT Project)</a:t>
            </a:r>
          </a:p>
        </p:txBody>
      </p:sp>
      <p:sp>
        <p:nvSpPr>
          <p:cNvPr id="92" name="TextBox 91">
            <a:extLst>
              <a:ext uri="{FF2B5EF4-FFF2-40B4-BE49-F238E27FC236}">
                <a16:creationId xmlns:a16="http://schemas.microsoft.com/office/drawing/2014/main" id="{3D0A78B1-AFAE-7963-B4D7-2E01886FC1F7}"/>
              </a:ext>
            </a:extLst>
          </p:cNvPr>
          <p:cNvSpPr txBox="1"/>
          <p:nvPr/>
        </p:nvSpPr>
        <p:spPr>
          <a:xfrm>
            <a:off x="178708" y="4996724"/>
            <a:ext cx="1705045" cy="461665"/>
          </a:xfrm>
          <a:prstGeom prst="rect">
            <a:avLst/>
          </a:prstGeom>
          <a:noFill/>
        </p:spPr>
        <p:txBody>
          <a:bodyPr wrap="square" rtlCol="0">
            <a:spAutoFit/>
          </a:bodyPr>
          <a:lstStyle/>
          <a:p>
            <a:r>
              <a:rPr lang="en-US" sz="1200" dirty="0"/>
              <a:t>NCDIT Enterprise Operations</a:t>
            </a:r>
          </a:p>
        </p:txBody>
      </p:sp>
      <p:sp>
        <p:nvSpPr>
          <p:cNvPr id="94" name="TextBox 93">
            <a:extLst>
              <a:ext uri="{FF2B5EF4-FFF2-40B4-BE49-F238E27FC236}">
                <a16:creationId xmlns:a16="http://schemas.microsoft.com/office/drawing/2014/main" id="{B788C4BD-EA5A-FB6D-BD57-7C15ED70BE14}"/>
              </a:ext>
            </a:extLst>
          </p:cNvPr>
          <p:cNvSpPr txBox="1"/>
          <p:nvPr/>
        </p:nvSpPr>
        <p:spPr>
          <a:xfrm>
            <a:off x="178708" y="4736189"/>
            <a:ext cx="1853090" cy="276999"/>
          </a:xfrm>
          <a:prstGeom prst="rect">
            <a:avLst/>
          </a:prstGeom>
          <a:noFill/>
        </p:spPr>
        <p:txBody>
          <a:bodyPr wrap="square" rtlCol="0">
            <a:spAutoFit/>
          </a:bodyPr>
          <a:lstStyle/>
          <a:p>
            <a:r>
              <a:rPr lang="en-US" sz="1200" dirty="0"/>
              <a:t>NCDIT EPMO (if IT Project)</a:t>
            </a:r>
          </a:p>
        </p:txBody>
      </p:sp>
      <p:sp>
        <p:nvSpPr>
          <p:cNvPr id="95" name="TextBox 94">
            <a:extLst>
              <a:ext uri="{FF2B5EF4-FFF2-40B4-BE49-F238E27FC236}">
                <a16:creationId xmlns:a16="http://schemas.microsoft.com/office/drawing/2014/main" id="{5D7A3624-F9DD-8E47-FC44-4F164D3F245D}"/>
              </a:ext>
            </a:extLst>
          </p:cNvPr>
          <p:cNvSpPr txBox="1"/>
          <p:nvPr/>
        </p:nvSpPr>
        <p:spPr>
          <a:xfrm>
            <a:off x="178708" y="4304484"/>
            <a:ext cx="1705045" cy="276999"/>
          </a:xfrm>
          <a:prstGeom prst="rect">
            <a:avLst/>
          </a:prstGeom>
          <a:noFill/>
        </p:spPr>
        <p:txBody>
          <a:bodyPr wrap="square" rtlCol="0">
            <a:spAutoFit/>
          </a:bodyPr>
          <a:lstStyle/>
          <a:p>
            <a:r>
              <a:rPr lang="en-US" sz="1200" dirty="0"/>
              <a:t>NCDIT Privacy Office</a:t>
            </a:r>
          </a:p>
        </p:txBody>
      </p:sp>
      <p:cxnSp>
        <p:nvCxnSpPr>
          <p:cNvPr id="96" name="Straight Connector 95">
            <a:extLst>
              <a:ext uri="{FF2B5EF4-FFF2-40B4-BE49-F238E27FC236}">
                <a16:creationId xmlns:a16="http://schemas.microsoft.com/office/drawing/2014/main" id="{5E1AA64F-4B39-7E39-2B31-16EEB9B8A4A3}"/>
              </a:ext>
            </a:extLst>
          </p:cNvPr>
          <p:cNvCxnSpPr>
            <a:cxnSpLocks/>
          </p:cNvCxnSpPr>
          <p:nvPr/>
        </p:nvCxnSpPr>
        <p:spPr>
          <a:xfrm flipV="1">
            <a:off x="360744" y="4786773"/>
            <a:ext cx="11462799" cy="6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FE6F03A2-D4BE-9C16-7B34-647C21A3E84B}"/>
              </a:ext>
            </a:extLst>
          </p:cNvPr>
          <p:cNvCxnSpPr>
            <a:cxnSpLocks/>
          </p:cNvCxnSpPr>
          <p:nvPr/>
        </p:nvCxnSpPr>
        <p:spPr>
          <a:xfrm flipV="1">
            <a:off x="351096" y="5031912"/>
            <a:ext cx="11462799" cy="6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77F32FC-8A0A-08DF-0E57-7CC2DB1DD17F}"/>
              </a:ext>
            </a:extLst>
          </p:cNvPr>
          <p:cNvCxnSpPr>
            <a:cxnSpLocks/>
          </p:cNvCxnSpPr>
          <p:nvPr/>
        </p:nvCxnSpPr>
        <p:spPr>
          <a:xfrm flipV="1">
            <a:off x="353025" y="5431955"/>
            <a:ext cx="11462799" cy="6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CD39642-0EB7-DE5A-4453-507D98E18ACF}"/>
              </a:ext>
            </a:extLst>
          </p:cNvPr>
          <p:cNvCxnSpPr>
            <a:cxnSpLocks/>
          </p:cNvCxnSpPr>
          <p:nvPr/>
        </p:nvCxnSpPr>
        <p:spPr>
          <a:xfrm flipV="1">
            <a:off x="383890" y="2490916"/>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32766901-D82C-38A8-5CE0-C7C48F97AA31}"/>
              </a:ext>
            </a:extLst>
          </p:cNvPr>
          <p:cNvSpPr txBox="1"/>
          <p:nvPr/>
        </p:nvSpPr>
        <p:spPr>
          <a:xfrm>
            <a:off x="2964910" y="1352485"/>
            <a:ext cx="1075001" cy="2217758"/>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Review and Address Feedback from NCDIT</a:t>
            </a:r>
          </a:p>
        </p:txBody>
      </p:sp>
      <p:sp>
        <p:nvSpPr>
          <p:cNvPr id="101" name="TextBox 100">
            <a:extLst>
              <a:ext uri="{FF2B5EF4-FFF2-40B4-BE49-F238E27FC236}">
                <a16:creationId xmlns:a16="http://schemas.microsoft.com/office/drawing/2014/main" id="{C51D8681-E337-33BE-0DF2-0BC75967568F}"/>
              </a:ext>
            </a:extLst>
          </p:cNvPr>
          <p:cNvSpPr txBox="1"/>
          <p:nvPr/>
        </p:nvSpPr>
        <p:spPr>
          <a:xfrm>
            <a:off x="2951944" y="3751490"/>
            <a:ext cx="1075417" cy="1915279"/>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Review Draft Award Recommendation and Leading Vendor’s Response in Sourcing Tool and Provide Feedback</a:t>
            </a:r>
          </a:p>
        </p:txBody>
      </p:sp>
      <p:sp>
        <p:nvSpPr>
          <p:cNvPr id="102" name="TextBox 101">
            <a:extLst>
              <a:ext uri="{FF2B5EF4-FFF2-40B4-BE49-F238E27FC236}">
                <a16:creationId xmlns:a16="http://schemas.microsoft.com/office/drawing/2014/main" id="{81D0351B-14CF-4964-9275-925D550C4957}"/>
              </a:ext>
            </a:extLst>
          </p:cNvPr>
          <p:cNvSpPr txBox="1"/>
          <p:nvPr/>
        </p:nvSpPr>
        <p:spPr>
          <a:xfrm>
            <a:off x="2017670" y="3739566"/>
            <a:ext cx="752675" cy="1929765"/>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Receive Notification of Review Task in Sourcing Tool</a:t>
            </a:r>
          </a:p>
        </p:txBody>
      </p:sp>
      <p:sp>
        <p:nvSpPr>
          <p:cNvPr id="103" name="Flowchart: Decision 102">
            <a:extLst>
              <a:ext uri="{FF2B5EF4-FFF2-40B4-BE49-F238E27FC236}">
                <a16:creationId xmlns:a16="http://schemas.microsoft.com/office/drawing/2014/main" id="{09F75555-9F5B-3E31-8F54-C518F5762CB0}"/>
              </a:ext>
            </a:extLst>
          </p:cNvPr>
          <p:cNvSpPr/>
          <p:nvPr/>
        </p:nvSpPr>
        <p:spPr>
          <a:xfrm>
            <a:off x="6882849" y="3823860"/>
            <a:ext cx="1532550" cy="687665"/>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Clarifications Needed?</a:t>
            </a:r>
          </a:p>
        </p:txBody>
      </p:sp>
      <p:sp>
        <p:nvSpPr>
          <p:cNvPr id="104" name="TextBox 103">
            <a:extLst>
              <a:ext uri="{FF2B5EF4-FFF2-40B4-BE49-F238E27FC236}">
                <a16:creationId xmlns:a16="http://schemas.microsoft.com/office/drawing/2014/main" id="{6CACD5B6-B292-BBB8-2F5D-FD4556601EF1}"/>
              </a:ext>
            </a:extLst>
          </p:cNvPr>
          <p:cNvSpPr txBox="1"/>
          <p:nvPr/>
        </p:nvSpPr>
        <p:spPr>
          <a:xfrm>
            <a:off x="10099428" y="1373117"/>
            <a:ext cx="1092031" cy="225019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Clarifications from Vendor and Update Evaluation, Noting Any Remaining Issues from Exception Request Approval Process to Add to Negotiation Plan</a:t>
            </a:r>
          </a:p>
        </p:txBody>
      </p:sp>
      <p:cxnSp>
        <p:nvCxnSpPr>
          <p:cNvPr id="113" name="Connector: Elbow 112">
            <a:extLst>
              <a:ext uri="{FF2B5EF4-FFF2-40B4-BE49-F238E27FC236}">
                <a16:creationId xmlns:a16="http://schemas.microsoft.com/office/drawing/2014/main" id="{0AD6CF45-292A-99E6-F3A3-C14291088DB8}"/>
              </a:ext>
            </a:extLst>
          </p:cNvPr>
          <p:cNvCxnSpPr>
            <a:cxnSpLocks/>
            <a:stCxn id="104" idx="3"/>
            <a:endCxn id="134" idx="4"/>
          </p:cNvCxnSpPr>
          <p:nvPr/>
        </p:nvCxnSpPr>
        <p:spPr>
          <a:xfrm flipV="1">
            <a:off x="11191459" y="2121184"/>
            <a:ext cx="320916" cy="37703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4" name="Connector: Elbow 113">
            <a:extLst>
              <a:ext uri="{FF2B5EF4-FFF2-40B4-BE49-F238E27FC236}">
                <a16:creationId xmlns:a16="http://schemas.microsoft.com/office/drawing/2014/main" id="{1CF90230-4910-73F1-CB6F-EB7DFD41916B}"/>
              </a:ext>
            </a:extLst>
          </p:cNvPr>
          <p:cNvCxnSpPr>
            <a:cxnSpLocks/>
            <a:stCxn id="103" idx="0"/>
            <a:endCxn id="134" idx="0"/>
          </p:cNvCxnSpPr>
          <p:nvPr/>
        </p:nvCxnSpPr>
        <p:spPr>
          <a:xfrm rot="5400000" flipH="1" flipV="1">
            <a:off x="8500811" y="812297"/>
            <a:ext cx="2159876" cy="3863251"/>
          </a:xfrm>
          <a:prstGeom prst="bentConnector3">
            <a:avLst>
              <a:gd name="adj1" fmla="val 117215"/>
            </a:avLst>
          </a:prstGeom>
          <a:ln>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6D85BE8D-0DC5-49FB-6761-443CD8B6BF51}"/>
              </a:ext>
            </a:extLst>
          </p:cNvPr>
          <p:cNvSpPr txBox="1"/>
          <p:nvPr/>
        </p:nvSpPr>
        <p:spPr>
          <a:xfrm>
            <a:off x="5433400" y="2659581"/>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18" name="TextBox 117">
            <a:extLst>
              <a:ext uri="{FF2B5EF4-FFF2-40B4-BE49-F238E27FC236}">
                <a16:creationId xmlns:a16="http://schemas.microsoft.com/office/drawing/2014/main" id="{99174E28-FDF2-67DB-FD7B-07D756A5F0CC}"/>
              </a:ext>
            </a:extLst>
          </p:cNvPr>
          <p:cNvSpPr txBox="1"/>
          <p:nvPr/>
        </p:nvSpPr>
        <p:spPr>
          <a:xfrm>
            <a:off x="4590424" y="3313164"/>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119" name="Flowchart: Decision 118">
            <a:extLst>
              <a:ext uri="{FF2B5EF4-FFF2-40B4-BE49-F238E27FC236}">
                <a16:creationId xmlns:a16="http://schemas.microsoft.com/office/drawing/2014/main" id="{68D27F8E-0471-5A3F-05A1-713A32F40508}"/>
              </a:ext>
            </a:extLst>
          </p:cNvPr>
          <p:cNvSpPr/>
          <p:nvPr/>
        </p:nvSpPr>
        <p:spPr>
          <a:xfrm>
            <a:off x="4359569" y="2633975"/>
            <a:ext cx="1281507" cy="687665"/>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Exceptions?</a:t>
            </a:r>
          </a:p>
        </p:txBody>
      </p:sp>
      <p:cxnSp>
        <p:nvCxnSpPr>
          <p:cNvPr id="120" name="Connector: Elbow 119">
            <a:extLst>
              <a:ext uri="{FF2B5EF4-FFF2-40B4-BE49-F238E27FC236}">
                <a16:creationId xmlns:a16="http://schemas.microsoft.com/office/drawing/2014/main" id="{BA72C93B-BAC1-DDA6-B13E-15328EEC10F6}"/>
              </a:ext>
            </a:extLst>
          </p:cNvPr>
          <p:cNvCxnSpPr>
            <a:cxnSpLocks/>
            <a:stCxn id="119" idx="3"/>
            <a:endCxn id="122" idx="1"/>
          </p:cNvCxnSpPr>
          <p:nvPr/>
        </p:nvCxnSpPr>
        <p:spPr>
          <a:xfrm flipV="1">
            <a:off x="5641076" y="2484124"/>
            <a:ext cx="222909" cy="4936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Connector: Elbow 120">
            <a:extLst>
              <a:ext uri="{FF2B5EF4-FFF2-40B4-BE49-F238E27FC236}">
                <a16:creationId xmlns:a16="http://schemas.microsoft.com/office/drawing/2014/main" id="{61432E5E-9098-2047-1810-99721DBF32E4}"/>
              </a:ext>
            </a:extLst>
          </p:cNvPr>
          <p:cNvCxnSpPr>
            <a:cxnSpLocks/>
            <a:stCxn id="119" idx="2"/>
            <a:endCxn id="128" idx="0"/>
          </p:cNvCxnSpPr>
          <p:nvPr/>
        </p:nvCxnSpPr>
        <p:spPr>
          <a:xfrm rot="5400000">
            <a:off x="4370611" y="3948556"/>
            <a:ext cx="1256629" cy="279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C0D30040-7079-2B2B-321D-52C5E676929B}"/>
              </a:ext>
            </a:extLst>
          </p:cNvPr>
          <p:cNvSpPr txBox="1"/>
          <p:nvPr/>
        </p:nvSpPr>
        <p:spPr>
          <a:xfrm>
            <a:off x="5863985" y="1350890"/>
            <a:ext cx="763545" cy="2266468"/>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and Address Feedback from NCDIT</a:t>
            </a:r>
          </a:p>
        </p:txBody>
      </p:sp>
      <p:cxnSp>
        <p:nvCxnSpPr>
          <p:cNvPr id="123" name="Connector: Elbow 122">
            <a:extLst>
              <a:ext uri="{FF2B5EF4-FFF2-40B4-BE49-F238E27FC236}">
                <a16:creationId xmlns:a16="http://schemas.microsoft.com/office/drawing/2014/main" id="{E2C9A9B7-19D3-D81D-CADA-3993EBE57319}"/>
              </a:ext>
            </a:extLst>
          </p:cNvPr>
          <p:cNvCxnSpPr>
            <a:cxnSpLocks/>
            <a:stCxn id="128" idx="3"/>
            <a:endCxn id="137" idx="1"/>
          </p:cNvCxnSpPr>
          <p:nvPr/>
        </p:nvCxnSpPr>
        <p:spPr>
          <a:xfrm>
            <a:off x="5430156" y="5278501"/>
            <a:ext cx="262021" cy="23014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DDFBEEF6-2C6C-4B2D-B627-3A7E85B93477}"/>
              </a:ext>
            </a:extLst>
          </p:cNvPr>
          <p:cNvCxnSpPr>
            <a:cxnSpLocks/>
            <a:stCxn id="137" idx="3"/>
            <a:endCxn id="103" idx="2"/>
          </p:cNvCxnSpPr>
          <p:nvPr/>
        </p:nvCxnSpPr>
        <p:spPr>
          <a:xfrm flipV="1">
            <a:off x="6806037" y="4511525"/>
            <a:ext cx="843087" cy="9971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AB1EF39E-F865-E7EA-F8E1-D73964DF9A1A}"/>
              </a:ext>
            </a:extLst>
          </p:cNvPr>
          <p:cNvSpPr txBox="1"/>
          <p:nvPr/>
        </p:nvSpPr>
        <p:spPr>
          <a:xfrm>
            <a:off x="7265859" y="3648954"/>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26" name="TextBox 125">
            <a:extLst>
              <a:ext uri="{FF2B5EF4-FFF2-40B4-BE49-F238E27FC236}">
                <a16:creationId xmlns:a16="http://schemas.microsoft.com/office/drawing/2014/main" id="{9F08E310-A136-F04C-57CC-396BE074C151}"/>
              </a:ext>
            </a:extLst>
          </p:cNvPr>
          <p:cNvSpPr txBox="1"/>
          <p:nvPr/>
        </p:nvSpPr>
        <p:spPr>
          <a:xfrm>
            <a:off x="8262007" y="3940349"/>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127" name="TextBox 126">
            <a:extLst>
              <a:ext uri="{FF2B5EF4-FFF2-40B4-BE49-F238E27FC236}">
                <a16:creationId xmlns:a16="http://schemas.microsoft.com/office/drawing/2014/main" id="{1439D3A4-3767-79A4-E7D1-8ECD25101BDC}"/>
              </a:ext>
            </a:extLst>
          </p:cNvPr>
          <p:cNvSpPr txBox="1"/>
          <p:nvPr/>
        </p:nvSpPr>
        <p:spPr>
          <a:xfrm>
            <a:off x="178708" y="5716330"/>
            <a:ext cx="1705045" cy="276999"/>
          </a:xfrm>
          <a:prstGeom prst="rect">
            <a:avLst/>
          </a:prstGeom>
          <a:noFill/>
        </p:spPr>
        <p:txBody>
          <a:bodyPr wrap="square" rtlCol="0">
            <a:spAutoFit/>
          </a:bodyPr>
          <a:lstStyle/>
          <a:p>
            <a:r>
              <a:rPr lang="en-US" sz="1200" dirty="0"/>
              <a:t>NCDIT IAM Operations</a:t>
            </a:r>
          </a:p>
        </p:txBody>
      </p:sp>
      <p:sp>
        <p:nvSpPr>
          <p:cNvPr id="128" name="TextBox 127">
            <a:extLst>
              <a:ext uri="{FF2B5EF4-FFF2-40B4-BE49-F238E27FC236}">
                <a16:creationId xmlns:a16="http://schemas.microsoft.com/office/drawing/2014/main" id="{4B91BB8A-DD4F-E36F-B2D8-78352AA65321}"/>
              </a:ext>
            </a:extLst>
          </p:cNvPr>
          <p:cNvSpPr txBox="1"/>
          <p:nvPr/>
        </p:nvSpPr>
        <p:spPr>
          <a:xfrm>
            <a:off x="4564898" y="4578269"/>
            <a:ext cx="865258" cy="1400464"/>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Exception Request(s) in Sourcing Tool and Provide Feedback / Approval</a:t>
            </a:r>
          </a:p>
        </p:txBody>
      </p:sp>
      <p:cxnSp>
        <p:nvCxnSpPr>
          <p:cNvPr id="129" name="Connector: Elbow 128">
            <a:extLst>
              <a:ext uri="{FF2B5EF4-FFF2-40B4-BE49-F238E27FC236}">
                <a16:creationId xmlns:a16="http://schemas.microsoft.com/office/drawing/2014/main" id="{764CDBC7-45FC-15FF-357E-CAF7A0626ADE}"/>
              </a:ext>
            </a:extLst>
          </p:cNvPr>
          <p:cNvCxnSpPr>
            <a:cxnSpLocks/>
            <a:stCxn id="130" idx="4"/>
            <a:endCxn id="102" idx="0"/>
          </p:cNvCxnSpPr>
          <p:nvPr/>
        </p:nvCxnSpPr>
        <p:spPr>
          <a:xfrm rot="5400000">
            <a:off x="2130304" y="3472499"/>
            <a:ext cx="530771" cy="336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30" name="Oval 129">
            <a:extLst>
              <a:ext uri="{FF2B5EF4-FFF2-40B4-BE49-F238E27FC236}">
                <a16:creationId xmlns:a16="http://schemas.microsoft.com/office/drawing/2014/main" id="{8B8B7E18-8238-C479-4670-1CF8A7AE1857}"/>
              </a:ext>
            </a:extLst>
          </p:cNvPr>
          <p:cNvSpPr/>
          <p:nvPr/>
        </p:nvSpPr>
        <p:spPr>
          <a:xfrm>
            <a:off x="2168770" y="275159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06</a:t>
            </a:r>
          </a:p>
        </p:txBody>
      </p:sp>
      <p:sp>
        <p:nvSpPr>
          <p:cNvPr id="131" name="TextBox 130">
            <a:extLst>
              <a:ext uri="{FF2B5EF4-FFF2-40B4-BE49-F238E27FC236}">
                <a16:creationId xmlns:a16="http://schemas.microsoft.com/office/drawing/2014/main" id="{2E1F4E14-2E16-4445-76DA-B0E05592C6E9}"/>
              </a:ext>
            </a:extLst>
          </p:cNvPr>
          <p:cNvSpPr txBox="1"/>
          <p:nvPr/>
        </p:nvSpPr>
        <p:spPr>
          <a:xfrm>
            <a:off x="178708" y="2161193"/>
            <a:ext cx="2217265" cy="276999"/>
          </a:xfrm>
          <a:prstGeom prst="rect">
            <a:avLst/>
          </a:prstGeom>
          <a:noFill/>
        </p:spPr>
        <p:txBody>
          <a:bodyPr wrap="square" rtlCol="0">
            <a:spAutoFit/>
          </a:bodyPr>
          <a:lstStyle/>
          <a:p>
            <a:r>
              <a:rPr lang="en-US" sz="1200" dirty="0"/>
              <a:t>Evaluation Committee Members</a:t>
            </a:r>
          </a:p>
        </p:txBody>
      </p:sp>
      <p:sp>
        <p:nvSpPr>
          <p:cNvPr id="132" name="TextBox 131">
            <a:extLst>
              <a:ext uri="{FF2B5EF4-FFF2-40B4-BE49-F238E27FC236}">
                <a16:creationId xmlns:a16="http://schemas.microsoft.com/office/drawing/2014/main" id="{60E0B9C7-4860-7301-9D76-8332EAE4798B}"/>
              </a:ext>
            </a:extLst>
          </p:cNvPr>
          <p:cNvSpPr txBox="1"/>
          <p:nvPr/>
        </p:nvSpPr>
        <p:spPr>
          <a:xfrm>
            <a:off x="8942384" y="6075368"/>
            <a:ext cx="1433408" cy="686262"/>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Receive and Respond to Request for Clarification through Event Message</a:t>
            </a:r>
          </a:p>
        </p:txBody>
      </p:sp>
      <p:cxnSp>
        <p:nvCxnSpPr>
          <p:cNvPr id="133" name="Connector: Elbow 132">
            <a:extLst>
              <a:ext uri="{FF2B5EF4-FFF2-40B4-BE49-F238E27FC236}">
                <a16:creationId xmlns:a16="http://schemas.microsoft.com/office/drawing/2014/main" id="{070FD1C1-DED0-A518-B01F-FAA94AE1C237}"/>
              </a:ext>
            </a:extLst>
          </p:cNvPr>
          <p:cNvCxnSpPr>
            <a:cxnSpLocks/>
            <a:stCxn id="132" idx="3"/>
            <a:endCxn id="104" idx="2"/>
          </p:cNvCxnSpPr>
          <p:nvPr/>
        </p:nvCxnSpPr>
        <p:spPr>
          <a:xfrm flipV="1">
            <a:off x="10375792" y="3623310"/>
            <a:ext cx="269652" cy="279518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34" name="Oval 133">
            <a:extLst>
              <a:ext uri="{FF2B5EF4-FFF2-40B4-BE49-F238E27FC236}">
                <a16:creationId xmlns:a16="http://schemas.microsoft.com/office/drawing/2014/main" id="{2B3E41C1-699B-4CF1-24EE-A4840534AA2C}"/>
              </a:ext>
            </a:extLst>
          </p:cNvPr>
          <p:cNvSpPr/>
          <p:nvPr/>
        </p:nvSpPr>
        <p:spPr>
          <a:xfrm>
            <a:off x="11283775" y="166398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08</a:t>
            </a:r>
          </a:p>
        </p:txBody>
      </p:sp>
      <p:sp>
        <p:nvSpPr>
          <p:cNvPr id="135" name="TextBox 134">
            <a:extLst>
              <a:ext uri="{FF2B5EF4-FFF2-40B4-BE49-F238E27FC236}">
                <a16:creationId xmlns:a16="http://schemas.microsoft.com/office/drawing/2014/main" id="{39BF95D5-1D3E-E2AC-A2E6-B235E401EB11}"/>
              </a:ext>
            </a:extLst>
          </p:cNvPr>
          <p:cNvSpPr txBox="1"/>
          <p:nvPr/>
        </p:nvSpPr>
        <p:spPr>
          <a:xfrm>
            <a:off x="5880389" y="5013188"/>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36" name="TextBox 135">
            <a:extLst>
              <a:ext uri="{FF2B5EF4-FFF2-40B4-BE49-F238E27FC236}">
                <a16:creationId xmlns:a16="http://schemas.microsoft.com/office/drawing/2014/main" id="{FE7DA3ED-6994-7418-4368-28FDC93C5C60}"/>
              </a:ext>
            </a:extLst>
          </p:cNvPr>
          <p:cNvSpPr txBox="1"/>
          <p:nvPr/>
        </p:nvSpPr>
        <p:spPr>
          <a:xfrm>
            <a:off x="6689247" y="5501860"/>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137" name="Flowchart: Decision 136">
            <a:extLst>
              <a:ext uri="{FF2B5EF4-FFF2-40B4-BE49-F238E27FC236}">
                <a16:creationId xmlns:a16="http://schemas.microsoft.com/office/drawing/2014/main" id="{72226803-3EF8-E59A-9563-DFAE40D5FE51}"/>
              </a:ext>
            </a:extLst>
          </p:cNvPr>
          <p:cNvSpPr/>
          <p:nvPr/>
        </p:nvSpPr>
        <p:spPr>
          <a:xfrm>
            <a:off x="5692177" y="5186648"/>
            <a:ext cx="1113860" cy="644003"/>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latin typeface="Arial" panose="020B0604020202020204" pitchFamily="34" charset="0"/>
                <a:cs typeface="Arial" panose="020B0604020202020204" pitchFamily="34" charset="0"/>
              </a:rPr>
              <a:t>Approved</a:t>
            </a:r>
            <a:r>
              <a:rPr lang="en-US" sz="1000" dirty="0">
                <a:solidFill>
                  <a:schemeClr val="tx1"/>
                </a:solidFill>
                <a:latin typeface="Arial" panose="020B0604020202020204" pitchFamily="34" charset="0"/>
                <a:cs typeface="Arial" panose="020B0604020202020204" pitchFamily="34" charset="0"/>
              </a:rPr>
              <a:t>?</a:t>
            </a:r>
          </a:p>
        </p:txBody>
      </p:sp>
      <p:cxnSp>
        <p:nvCxnSpPr>
          <p:cNvPr id="138" name="Connector: Elbow 137">
            <a:extLst>
              <a:ext uri="{FF2B5EF4-FFF2-40B4-BE49-F238E27FC236}">
                <a16:creationId xmlns:a16="http://schemas.microsoft.com/office/drawing/2014/main" id="{19D2DC1C-CA14-6A7E-1F34-741F5589DF83}"/>
              </a:ext>
            </a:extLst>
          </p:cNvPr>
          <p:cNvCxnSpPr>
            <a:cxnSpLocks/>
            <a:stCxn id="137" idx="0"/>
            <a:endCxn id="122" idx="2"/>
          </p:cNvCxnSpPr>
          <p:nvPr/>
        </p:nvCxnSpPr>
        <p:spPr>
          <a:xfrm rot="16200000" flipV="1">
            <a:off x="5462788" y="4400328"/>
            <a:ext cx="1569290" cy="334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Connector: Elbow 138">
            <a:extLst>
              <a:ext uri="{FF2B5EF4-FFF2-40B4-BE49-F238E27FC236}">
                <a16:creationId xmlns:a16="http://schemas.microsoft.com/office/drawing/2014/main" id="{D4667864-6FBB-85CB-719D-A6EA178C4D75}"/>
              </a:ext>
            </a:extLst>
          </p:cNvPr>
          <p:cNvCxnSpPr>
            <a:cxnSpLocks/>
            <a:stCxn id="122" idx="3"/>
            <a:endCxn id="103" idx="1"/>
          </p:cNvCxnSpPr>
          <p:nvPr/>
        </p:nvCxnSpPr>
        <p:spPr>
          <a:xfrm>
            <a:off x="6627530" y="2484124"/>
            <a:ext cx="255319" cy="168356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14059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1D1E9411-EBE8-4521-99F2-0E03BC408D45}"/>
              </a:ext>
            </a:extLst>
          </p:cNvPr>
          <p:cNvCxnSpPr>
            <a:cxnSpLocks/>
          </p:cNvCxnSpPr>
          <p:nvPr/>
        </p:nvCxnSpPr>
        <p:spPr>
          <a:xfrm flipV="1">
            <a:off x="553444" y="4081338"/>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Streamlined IT Procurement Process Flow: Step 08</a:t>
            </a:r>
            <a:endParaRPr lang="en-US" sz="2400" b="0" dirty="0">
              <a:solidFill>
                <a:srgbClr val="014373"/>
              </a:solidFill>
              <a:latin typeface="Arial" panose="020B0604020202020204" pitchFamily="34" charset="0"/>
              <a:cs typeface="Arial" panose="020B0604020202020204" pitchFamily="34" charset="0"/>
            </a:endParaRPr>
          </a:p>
        </p:txBody>
      </p:sp>
      <p:sp>
        <p:nvSpPr>
          <p:cNvPr id="38" name="Arrow: Pentagon 37">
            <a:extLst>
              <a:ext uri="{FF2B5EF4-FFF2-40B4-BE49-F238E27FC236}">
                <a16:creationId xmlns:a16="http://schemas.microsoft.com/office/drawing/2014/main" id="{992F8C4F-E290-4F1D-A636-B5204314EDA1}"/>
              </a:ext>
            </a:extLst>
          </p:cNvPr>
          <p:cNvSpPr/>
          <p:nvPr/>
        </p:nvSpPr>
        <p:spPr>
          <a:xfrm>
            <a:off x="821804" y="791989"/>
            <a:ext cx="11286722" cy="365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08 – Conduct Vendor Negotiations</a:t>
            </a: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022013E6-88F6-40AE-AA90-106CF47A66C6}"/>
              </a:ext>
            </a:extLst>
          </p:cNvPr>
          <p:cNvSpPr txBox="1"/>
          <p:nvPr/>
        </p:nvSpPr>
        <p:spPr>
          <a:xfrm>
            <a:off x="131903" y="5864864"/>
            <a:ext cx="1223362" cy="276999"/>
          </a:xfrm>
          <a:prstGeom prst="rect">
            <a:avLst/>
          </a:prstGeom>
          <a:noFill/>
        </p:spPr>
        <p:txBody>
          <a:bodyPr wrap="square" rtlCol="0">
            <a:spAutoFit/>
          </a:bodyPr>
          <a:lstStyle/>
          <a:p>
            <a:r>
              <a:rPr lang="en-US" sz="1200" dirty="0"/>
              <a:t>IT Vendors</a:t>
            </a:r>
          </a:p>
        </p:txBody>
      </p:sp>
      <p:sp>
        <p:nvSpPr>
          <p:cNvPr id="32" name="TextBox 31">
            <a:extLst>
              <a:ext uri="{FF2B5EF4-FFF2-40B4-BE49-F238E27FC236}">
                <a16:creationId xmlns:a16="http://schemas.microsoft.com/office/drawing/2014/main" id="{D13C444A-138D-45CB-A0BC-9270F3736275}"/>
              </a:ext>
            </a:extLst>
          </p:cNvPr>
          <p:cNvSpPr txBox="1"/>
          <p:nvPr/>
        </p:nvSpPr>
        <p:spPr>
          <a:xfrm>
            <a:off x="121398" y="3422907"/>
            <a:ext cx="1642112" cy="646331"/>
          </a:xfrm>
          <a:prstGeom prst="rect">
            <a:avLst/>
          </a:prstGeom>
          <a:noFill/>
        </p:spPr>
        <p:txBody>
          <a:bodyPr wrap="square" rtlCol="0">
            <a:spAutoFit/>
          </a:bodyPr>
          <a:lstStyle/>
          <a:p>
            <a:r>
              <a:rPr lang="en-US" sz="1200" dirty="0"/>
              <a:t>Evaluation Committee Members (and Subject Matter Advisors)</a:t>
            </a:r>
          </a:p>
        </p:txBody>
      </p:sp>
      <p:sp>
        <p:nvSpPr>
          <p:cNvPr id="48" name="TextBox 47">
            <a:extLst>
              <a:ext uri="{FF2B5EF4-FFF2-40B4-BE49-F238E27FC236}">
                <a16:creationId xmlns:a16="http://schemas.microsoft.com/office/drawing/2014/main" id="{E0D7B872-BFE9-403F-A207-E2E58D027082}"/>
              </a:ext>
            </a:extLst>
          </p:cNvPr>
          <p:cNvSpPr txBox="1"/>
          <p:nvPr/>
        </p:nvSpPr>
        <p:spPr>
          <a:xfrm>
            <a:off x="2971466" y="2567512"/>
            <a:ext cx="793752" cy="735917"/>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Schedule Negotiation Session(s) with Vendor</a:t>
            </a:r>
          </a:p>
        </p:txBody>
      </p:sp>
      <p:cxnSp>
        <p:nvCxnSpPr>
          <p:cNvPr id="15" name="Connector: Elbow 14">
            <a:extLst>
              <a:ext uri="{FF2B5EF4-FFF2-40B4-BE49-F238E27FC236}">
                <a16:creationId xmlns:a16="http://schemas.microsoft.com/office/drawing/2014/main" id="{3D18D96B-B927-40C0-A7BC-9B77FC30FE1A}"/>
              </a:ext>
            </a:extLst>
          </p:cNvPr>
          <p:cNvCxnSpPr>
            <a:cxnSpLocks/>
            <a:stCxn id="61" idx="6"/>
            <a:endCxn id="112" idx="0"/>
          </p:cNvCxnSpPr>
          <p:nvPr/>
        </p:nvCxnSpPr>
        <p:spPr>
          <a:xfrm>
            <a:off x="748723" y="2046129"/>
            <a:ext cx="273992" cy="19642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BF66D449-CC69-43E3-B745-0456A5F7DBE1}"/>
              </a:ext>
            </a:extLst>
          </p:cNvPr>
          <p:cNvSpPr/>
          <p:nvPr/>
        </p:nvSpPr>
        <p:spPr>
          <a:xfrm>
            <a:off x="291523" y="1817529"/>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07</a:t>
            </a:r>
          </a:p>
        </p:txBody>
      </p:sp>
      <p:sp>
        <p:nvSpPr>
          <p:cNvPr id="71" name="TextBox 70">
            <a:extLst>
              <a:ext uri="{FF2B5EF4-FFF2-40B4-BE49-F238E27FC236}">
                <a16:creationId xmlns:a16="http://schemas.microsoft.com/office/drawing/2014/main" id="{80C7A23C-12E1-4D05-B874-038ADD0931E9}"/>
              </a:ext>
            </a:extLst>
          </p:cNvPr>
          <p:cNvSpPr txBox="1"/>
          <p:nvPr/>
        </p:nvSpPr>
        <p:spPr>
          <a:xfrm>
            <a:off x="121398" y="1269781"/>
            <a:ext cx="1088019" cy="461665"/>
          </a:xfrm>
          <a:prstGeom prst="rect">
            <a:avLst/>
          </a:prstGeom>
          <a:noFill/>
        </p:spPr>
        <p:txBody>
          <a:bodyPr wrap="square" rtlCol="0">
            <a:spAutoFit/>
          </a:bodyPr>
          <a:lstStyle/>
          <a:p>
            <a:r>
              <a:rPr lang="en-US" sz="1200" dirty="0"/>
              <a:t>Agency Procurement</a:t>
            </a:r>
          </a:p>
        </p:txBody>
      </p:sp>
      <p:cxnSp>
        <p:nvCxnSpPr>
          <p:cNvPr id="174" name="Connector: Elbow 173">
            <a:extLst>
              <a:ext uri="{FF2B5EF4-FFF2-40B4-BE49-F238E27FC236}">
                <a16:creationId xmlns:a16="http://schemas.microsoft.com/office/drawing/2014/main" id="{52026F2F-9791-4F0D-A076-833DDFDBFE1F}"/>
              </a:ext>
            </a:extLst>
          </p:cNvPr>
          <p:cNvCxnSpPr>
            <a:cxnSpLocks/>
            <a:stCxn id="62" idx="3"/>
            <a:endCxn id="48" idx="1"/>
          </p:cNvCxnSpPr>
          <p:nvPr/>
        </p:nvCxnSpPr>
        <p:spPr>
          <a:xfrm flipV="1">
            <a:off x="2706778" y="2935471"/>
            <a:ext cx="264688" cy="12516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Connector: Elbow 118">
            <a:extLst>
              <a:ext uri="{FF2B5EF4-FFF2-40B4-BE49-F238E27FC236}">
                <a16:creationId xmlns:a16="http://schemas.microsoft.com/office/drawing/2014/main" id="{A3029A03-3426-4556-BDA8-E201BF28F4EF}"/>
              </a:ext>
            </a:extLst>
          </p:cNvPr>
          <p:cNvCxnSpPr>
            <a:cxnSpLocks/>
            <a:stCxn id="103" idx="3"/>
            <a:endCxn id="152" idx="1"/>
          </p:cNvCxnSpPr>
          <p:nvPr/>
        </p:nvCxnSpPr>
        <p:spPr>
          <a:xfrm flipV="1">
            <a:off x="6270979" y="1924219"/>
            <a:ext cx="126261" cy="27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D1EBD639-0254-45B2-A54A-651696F36B34}"/>
              </a:ext>
            </a:extLst>
          </p:cNvPr>
          <p:cNvCxnSpPr>
            <a:cxnSpLocks/>
            <a:stCxn id="48" idx="3"/>
            <a:endCxn id="45" idx="1"/>
          </p:cNvCxnSpPr>
          <p:nvPr/>
        </p:nvCxnSpPr>
        <p:spPr>
          <a:xfrm>
            <a:off x="3765218" y="2935471"/>
            <a:ext cx="172532" cy="125443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E461A09-0DFB-4493-BC1B-0FBD29DFA435}"/>
              </a:ext>
            </a:extLst>
          </p:cNvPr>
          <p:cNvCxnSpPr>
            <a:cxnSpLocks/>
          </p:cNvCxnSpPr>
          <p:nvPr/>
        </p:nvCxnSpPr>
        <p:spPr>
          <a:xfrm flipV="1">
            <a:off x="537675" y="339291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75F73EA7-A260-476D-8640-3F8C9F406E42}"/>
              </a:ext>
            </a:extLst>
          </p:cNvPr>
          <p:cNvCxnSpPr>
            <a:cxnSpLocks/>
          </p:cNvCxnSpPr>
          <p:nvPr/>
        </p:nvCxnSpPr>
        <p:spPr>
          <a:xfrm flipV="1">
            <a:off x="520123" y="476380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35198E7-DC32-4547-BFE5-292BDF5D737F}"/>
              </a:ext>
            </a:extLst>
          </p:cNvPr>
          <p:cNvCxnSpPr>
            <a:cxnSpLocks/>
          </p:cNvCxnSpPr>
          <p:nvPr/>
        </p:nvCxnSpPr>
        <p:spPr>
          <a:xfrm flipV="1">
            <a:off x="537675" y="5584083"/>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E1A60756-27BC-49CB-9D84-8AD37E579754}"/>
              </a:ext>
            </a:extLst>
          </p:cNvPr>
          <p:cNvSpPr txBox="1"/>
          <p:nvPr/>
        </p:nvSpPr>
        <p:spPr>
          <a:xfrm>
            <a:off x="131909" y="5158611"/>
            <a:ext cx="1672154" cy="461665"/>
          </a:xfrm>
          <a:prstGeom prst="rect">
            <a:avLst/>
          </a:prstGeom>
          <a:noFill/>
        </p:spPr>
        <p:txBody>
          <a:bodyPr wrap="square" rtlCol="0">
            <a:spAutoFit/>
          </a:bodyPr>
          <a:lstStyle/>
          <a:p>
            <a:r>
              <a:rPr lang="en-US" sz="1200" dirty="0"/>
              <a:t>Statewide IT Procurement Office</a:t>
            </a:r>
          </a:p>
        </p:txBody>
      </p:sp>
      <p:sp>
        <p:nvSpPr>
          <p:cNvPr id="86" name="TextBox 85">
            <a:extLst>
              <a:ext uri="{FF2B5EF4-FFF2-40B4-BE49-F238E27FC236}">
                <a16:creationId xmlns:a16="http://schemas.microsoft.com/office/drawing/2014/main" id="{571F7156-4688-4DEC-8A24-505E93A0BD46}"/>
              </a:ext>
            </a:extLst>
          </p:cNvPr>
          <p:cNvSpPr txBox="1"/>
          <p:nvPr/>
        </p:nvSpPr>
        <p:spPr>
          <a:xfrm>
            <a:off x="3866628" y="5988708"/>
            <a:ext cx="979692" cy="522729"/>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Participate in Negotiation Session(s)</a:t>
            </a:r>
          </a:p>
        </p:txBody>
      </p:sp>
      <p:cxnSp>
        <p:nvCxnSpPr>
          <p:cNvPr id="147" name="Connector: Elbow 146">
            <a:extLst>
              <a:ext uri="{FF2B5EF4-FFF2-40B4-BE49-F238E27FC236}">
                <a16:creationId xmlns:a16="http://schemas.microsoft.com/office/drawing/2014/main" id="{41B497A2-7FB1-4874-8697-65CC13C60D76}"/>
              </a:ext>
            </a:extLst>
          </p:cNvPr>
          <p:cNvCxnSpPr>
            <a:cxnSpLocks/>
            <a:stCxn id="91" idx="3"/>
            <a:endCxn id="146" idx="0"/>
          </p:cNvCxnSpPr>
          <p:nvPr/>
        </p:nvCxnSpPr>
        <p:spPr>
          <a:xfrm>
            <a:off x="10153546" y="2272195"/>
            <a:ext cx="128523" cy="11458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52" name="Flowchart: Decision 151">
            <a:extLst>
              <a:ext uri="{FF2B5EF4-FFF2-40B4-BE49-F238E27FC236}">
                <a16:creationId xmlns:a16="http://schemas.microsoft.com/office/drawing/2014/main" id="{70A01A03-83ED-46BB-8DD1-DF9E25C1989D}"/>
              </a:ext>
            </a:extLst>
          </p:cNvPr>
          <p:cNvSpPr/>
          <p:nvPr/>
        </p:nvSpPr>
        <p:spPr>
          <a:xfrm>
            <a:off x="6397240" y="1580386"/>
            <a:ext cx="921362" cy="687665"/>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BAFO Needed?</a:t>
            </a:r>
          </a:p>
        </p:txBody>
      </p:sp>
      <p:cxnSp>
        <p:nvCxnSpPr>
          <p:cNvPr id="154" name="Connector: Elbow 153">
            <a:extLst>
              <a:ext uri="{FF2B5EF4-FFF2-40B4-BE49-F238E27FC236}">
                <a16:creationId xmlns:a16="http://schemas.microsoft.com/office/drawing/2014/main" id="{5BF4971B-DC26-48D2-86CE-B341455DC23C}"/>
              </a:ext>
            </a:extLst>
          </p:cNvPr>
          <p:cNvCxnSpPr>
            <a:cxnSpLocks/>
            <a:stCxn id="152" idx="2"/>
            <a:endCxn id="80" idx="0"/>
          </p:cNvCxnSpPr>
          <p:nvPr/>
        </p:nvCxnSpPr>
        <p:spPr>
          <a:xfrm rot="5400000">
            <a:off x="6698587" y="2427051"/>
            <a:ext cx="318334" cy="33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132E1C3F-1047-4A46-800E-F7C82B290086}"/>
              </a:ext>
            </a:extLst>
          </p:cNvPr>
          <p:cNvSpPr txBox="1"/>
          <p:nvPr/>
        </p:nvSpPr>
        <p:spPr>
          <a:xfrm>
            <a:off x="7243094" y="1668141"/>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58" name="TextBox 157">
            <a:extLst>
              <a:ext uri="{FF2B5EF4-FFF2-40B4-BE49-F238E27FC236}">
                <a16:creationId xmlns:a16="http://schemas.microsoft.com/office/drawing/2014/main" id="{ACE99CC9-23F8-4D14-B6BE-29E7A2F062D0}"/>
              </a:ext>
            </a:extLst>
          </p:cNvPr>
          <p:cNvSpPr txBox="1"/>
          <p:nvPr/>
        </p:nvSpPr>
        <p:spPr>
          <a:xfrm>
            <a:off x="6435720" y="2162274"/>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cxnSp>
        <p:nvCxnSpPr>
          <p:cNvPr id="268" name="Connector: Elbow 267">
            <a:extLst>
              <a:ext uri="{FF2B5EF4-FFF2-40B4-BE49-F238E27FC236}">
                <a16:creationId xmlns:a16="http://schemas.microsoft.com/office/drawing/2014/main" id="{4B23416C-9A14-4BEB-8DD0-675B0C2BD409}"/>
              </a:ext>
            </a:extLst>
          </p:cNvPr>
          <p:cNvCxnSpPr>
            <a:cxnSpLocks/>
            <a:stCxn id="164" idx="0"/>
            <a:endCxn id="103" idx="2"/>
          </p:cNvCxnSpPr>
          <p:nvPr/>
        </p:nvCxnSpPr>
        <p:spPr>
          <a:xfrm rot="5400000" flipH="1" flipV="1">
            <a:off x="5560135" y="2460103"/>
            <a:ext cx="205768" cy="669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0" name="Connector: Elbow 299">
            <a:extLst>
              <a:ext uri="{FF2B5EF4-FFF2-40B4-BE49-F238E27FC236}">
                <a16:creationId xmlns:a16="http://schemas.microsoft.com/office/drawing/2014/main" id="{F6921258-9EA2-4727-9EB2-F7E555B1DE75}"/>
              </a:ext>
            </a:extLst>
          </p:cNvPr>
          <p:cNvCxnSpPr>
            <a:cxnSpLocks/>
            <a:stCxn id="85" idx="0"/>
          </p:cNvCxnSpPr>
          <p:nvPr/>
        </p:nvCxnSpPr>
        <p:spPr>
          <a:xfrm rot="5400000" flipH="1" flipV="1">
            <a:off x="8309579" y="4521935"/>
            <a:ext cx="2863774" cy="50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98096840-1EB7-4450-8F86-8497D0AE8618}"/>
              </a:ext>
            </a:extLst>
          </p:cNvPr>
          <p:cNvCxnSpPr>
            <a:cxnSpLocks/>
            <a:stCxn id="45" idx="2"/>
            <a:endCxn id="86" idx="0"/>
          </p:cNvCxnSpPr>
          <p:nvPr/>
        </p:nvCxnSpPr>
        <p:spPr>
          <a:xfrm>
            <a:off x="4350129" y="5793432"/>
            <a:ext cx="6345" cy="1952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EB58C8D-43C8-4736-8D1C-BACA23968F22}"/>
              </a:ext>
            </a:extLst>
          </p:cNvPr>
          <p:cNvSpPr txBox="1"/>
          <p:nvPr/>
        </p:nvSpPr>
        <p:spPr>
          <a:xfrm>
            <a:off x="6382658" y="2586385"/>
            <a:ext cx="949857" cy="1447405"/>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Develop draft Request for BAFO and Submit to NCDIT through the Sourcing Tool</a:t>
            </a:r>
          </a:p>
        </p:txBody>
      </p:sp>
      <p:sp>
        <p:nvSpPr>
          <p:cNvPr id="85" name="TextBox 84">
            <a:extLst>
              <a:ext uri="{FF2B5EF4-FFF2-40B4-BE49-F238E27FC236}">
                <a16:creationId xmlns:a16="http://schemas.microsoft.com/office/drawing/2014/main" id="{F58DB161-0236-4E7A-851B-CFD775BA185E}"/>
              </a:ext>
            </a:extLst>
          </p:cNvPr>
          <p:cNvSpPr txBox="1"/>
          <p:nvPr/>
        </p:nvSpPr>
        <p:spPr>
          <a:xfrm>
            <a:off x="9041523" y="5956344"/>
            <a:ext cx="1394842" cy="685861"/>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Receive and Respond to Request for BAFO through Event Message</a:t>
            </a:r>
          </a:p>
        </p:txBody>
      </p:sp>
      <p:cxnSp>
        <p:nvCxnSpPr>
          <p:cNvPr id="87" name="Connector: Elbow 86">
            <a:extLst>
              <a:ext uri="{FF2B5EF4-FFF2-40B4-BE49-F238E27FC236}">
                <a16:creationId xmlns:a16="http://schemas.microsoft.com/office/drawing/2014/main" id="{A86128BA-AECB-488D-910F-BBE360AF3C29}"/>
              </a:ext>
            </a:extLst>
          </p:cNvPr>
          <p:cNvCxnSpPr>
            <a:cxnSpLocks/>
            <a:stCxn id="80" idx="2"/>
            <a:endCxn id="89" idx="0"/>
          </p:cNvCxnSpPr>
          <p:nvPr/>
        </p:nvCxnSpPr>
        <p:spPr>
          <a:xfrm rot="16200000" flipH="1">
            <a:off x="6587566" y="4303811"/>
            <a:ext cx="1176456" cy="6364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a:extLst>
              <a:ext uri="{FF2B5EF4-FFF2-40B4-BE49-F238E27FC236}">
                <a16:creationId xmlns:a16="http://schemas.microsoft.com/office/drawing/2014/main" id="{AC8D8863-18B3-4572-A57A-A0675ABE2C70}"/>
              </a:ext>
            </a:extLst>
          </p:cNvPr>
          <p:cNvCxnSpPr>
            <a:cxnSpLocks/>
            <a:stCxn id="115" idx="3"/>
          </p:cNvCxnSpPr>
          <p:nvPr/>
        </p:nvCxnSpPr>
        <p:spPr>
          <a:xfrm flipV="1">
            <a:off x="8070515" y="3092569"/>
            <a:ext cx="366275" cy="31907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0785BA13-5782-4B6B-8CAE-5CD2A242FFE5}"/>
              </a:ext>
            </a:extLst>
          </p:cNvPr>
          <p:cNvSpPr txBox="1"/>
          <p:nvPr/>
        </p:nvSpPr>
        <p:spPr>
          <a:xfrm>
            <a:off x="9334431" y="1348950"/>
            <a:ext cx="819115" cy="1846490"/>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Provide Vendor’s BAFO to Evaluation Committee Members and Subject Matter Advisors</a:t>
            </a:r>
          </a:p>
        </p:txBody>
      </p:sp>
      <p:sp>
        <p:nvSpPr>
          <p:cNvPr id="103" name="TextBox 102">
            <a:extLst>
              <a:ext uri="{FF2B5EF4-FFF2-40B4-BE49-F238E27FC236}">
                <a16:creationId xmlns:a16="http://schemas.microsoft.com/office/drawing/2014/main" id="{BCDCE586-44FB-4492-B49E-4636222520CB}"/>
              </a:ext>
            </a:extLst>
          </p:cNvPr>
          <p:cNvSpPr txBox="1"/>
          <p:nvPr/>
        </p:nvSpPr>
        <p:spPr>
          <a:xfrm>
            <a:off x="5061749" y="1493400"/>
            <a:ext cx="1209230" cy="867164"/>
          </a:xfrm>
          <a:prstGeom prst="rect">
            <a:avLst/>
          </a:prstGeom>
          <a:solidFill>
            <a:schemeClr val="accent1">
              <a:lumMod val="40000"/>
              <a:lumOff val="60000"/>
            </a:schemeClr>
          </a:solidFill>
          <a:ln>
            <a:solidFill>
              <a:schemeClr val="tx1"/>
            </a:solidFill>
          </a:ln>
        </p:spPr>
        <p:txBody>
          <a:bodyPr wrap="square" lIns="0" tIns="45720" rIns="0" bIns="45720" rtlCol="0" anchor="t">
            <a:noAutofit/>
          </a:bodyPr>
          <a:lstStyle/>
          <a:p>
            <a:pPr algn="ctr"/>
            <a:r>
              <a:rPr lang="en-US" sz="1000" dirty="0">
                <a:latin typeface="Arial"/>
                <a:cs typeface="Arial"/>
              </a:rPr>
              <a:t>Submit Updated Draft Award Recommendation to NCDIT through Sourcing Tool </a:t>
            </a:r>
            <a:endParaRPr lang="en-US" sz="1000" dirty="0">
              <a:latin typeface="Arial" panose="020B0604020202020204" pitchFamily="34" charset="0"/>
              <a:cs typeface="Arial" panose="020B0604020202020204" pitchFamily="34" charset="0"/>
            </a:endParaRPr>
          </a:p>
        </p:txBody>
      </p:sp>
      <p:sp>
        <p:nvSpPr>
          <p:cNvPr id="112" name="Flowchart: Decision 111">
            <a:extLst>
              <a:ext uri="{FF2B5EF4-FFF2-40B4-BE49-F238E27FC236}">
                <a16:creationId xmlns:a16="http://schemas.microsoft.com/office/drawing/2014/main" id="{1C667825-4A39-47B4-856D-D51AD00E1079}"/>
              </a:ext>
            </a:extLst>
          </p:cNvPr>
          <p:cNvSpPr/>
          <p:nvPr/>
        </p:nvSpPr>
        <p:spPr>
          <a:xfrm>
            <a:off x="309919" y="2242553"/>
            <a:ext cx="1425591" cy="687665"/>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latin typeface="Arial" panose="020B0604020202020204" pitchFamily="34" charset="0"/>
                <a:cs typeface="Arial" panose="020B0604020202020204" pitchFamily="34" charset="0"/>
              </a:rPr>
              <a:t>Negotiations Needed</a:t>
            </a:r>
            <a:r>
              <a:rPr lang="en-US" sz="1000" dirty="0">
                <a:solidFill>
                  <a:schemeClr val="tx1"/>
                </a:solidFill>
                <a:latin typeface="Arial" panose="020B0604020202020204" pitchFamily="34" charset="0"/>
                <a:cs typeface="Arial" panose="020B0604020202020204" pitchFamily="34" charset="0"/>
              </a:rPr>
              <a:t>?</a:t>
            </a:r>
          </a:p>
        </p:txBody>
      </p:sp>
      <p:cxnSp>
        <p:nvCxnSpPr>
          <p:cNvPr id="120" name="Connector: Elbow 119">
            <a:extLst>
              <a:ext uri="{FF2B5EF4-FFF2-40B4-BE49-F238E27FC236}">
                <a16:creationId xmlns:a16="http://schemas.microsoft.com/office/drawing/2014/main" id="{34280B6F-CC70-43C8-BB6D-4EC61DA2C539}"/>
              </a:ext>
            </a:extLst>
          </p:cNvPr>
          <p:cNvCxnSpPr>
            <a:cxnSpLocks/>
            <a:stCxn id="112" idx="3"/>
            <a:endCxn id="142" idx="1"/>
          </p:cNvCxnSpPr>
          <p:nvPr/>
        </p:nvCxnSpPr>
        <p:spPr>
          <a:xfrm flipV="1">
            <a:off x="1735510" y="1956579"/>
            <a:ext cx="336336" cy="62980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3CAE43E9-E950-4E80-9856-37F6E8454150}"/>
              </a:ext>
            </a:extLst>
          </p:cNvPr>
          <p:cNvSpPr txBox="1"/>
          <p:nvPr/>
        </p:nvSpPr>
        <p:spPr>
          <a:xfrm>
            <a:off x="1539403" y="2234912"/>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22" name="TextBox 121">
            <a:extLst>
              <a:ext uri="{FF2B5EF4-FFF2-40B4-BE49-F238E27FC236}">
                <a16:creationId xmlns:a16="http://schemas.microsoft.com/office/drawing/2014/main" id="{EC8E589A-E456-4614-B913-2A9FF4A91FC0}"/>
              </a:ext>
            </a:extLst>
          </p:cNvPr>
          <p:cNvSpPr txBox="1"/>
          <p:nvPr/>
        </p:nvSpPr>
        <p:spPr>
          <a:xfrm>
            <a:off x="628770" y="2930939"/>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cxnSp>
        <p:nvCxnSpPr>
          <p:cNvPr id="123" name="Connector: Elbow 122">
            <a:extLst>
              <a:ext uri="{FF2B5EF4-FFF2-40B4-BE49-F238E27FC236}">
                <a16:creationId xmlns:a16="http://schemas.microsoft.com/office/drawing/2014/main" id="{E1C28ED3-CC86-4D25-9AA1-9C0C6451CAD9}"/>
              </a:ext>
            </a:extLst>
          </p:cNvPr>
          <p:cNvCxnSpPr>
            <a:cxnSpLocks/>
            <a:stCxn id="112" idx="2"/>
            <a:endCxn id="62" idx="1"/>
          </p:cNvCxnSpPr>
          <p:nvPr/>
        </p:nvCxnSpPr>
        <p:spPr>
          <a:xfrm rot="16200000" flipH="1">
            <a:off x="867326" y="3085607"/>
            <a:ext cx="1256867" cy="9460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42" name="Flowchart: Decision 141">
            <a:extLst>
              <a:ext uri="{FF2B5EF4-FFF2-40B4-BE49-F238E27FC236}">
                <a16:creationId xmlns:a16="http://schemas.microsoft.com/office/drawing/2014/main" id="{9448D4B2-8158-40E3-A4CB-AFF362BA4015}"/>
              </a:ext>
            </a:extLst>
          </p:cNvPr>
          <p:cNvSpPr/>
          <p:nvPr/>
        </p:nvSpPr>
        <p:spPr>
          <a:xfrm>
            <a:off x="2071846" y="1612746"/>
            <a:ext cx="1251586" cy="687665"/>
          </a:xfrm>
          <a:prstGeom prst="flowChartDecision">
            <a:avLst/>
          </a:prstGeom>
          <a:solidFill>
            <a:schemeClr val="accent1">
              <a:lumMod val="40000"/>
              <a:lumOff val="60000"/>
            </a:schemeClr>
          </a:solidFill>
          <a:ln>
            <a:solidFill>
              <a:schemeClr val="tx1"/>
            </a:solidFill>
          </a:ln>
        </p:spPr>
        <p:txBody>
          <a:bodyPr wrap="square"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Greater than $25K?</a:t>
            </a:r>
          </a:p>
        </p:txBody>
      </p:sp>
      <p:sp>
        <p:nvSpPr>
          <p:cNvPr id="143" name="TextBox 142">
            <a:extLst>
              <a:ext uri="{FF2B5EF4-FFF2-40B4-BE49-F238E27FC236}">
                <a16:creationId xmlns:a16="http://schemas.microsoft.com/office/drawing/2014/main" id="{410700CD-1F01-494E-8B19-BEE223B163A9}"/>
              </a:ext>
            </a:extLst>
          </p:cNvPr>
          <p:cNvSpPr txBox="1"/>
          <p:nvPr/>
        </p:nvSpPr>
        <p:spPr>
          <a:xfrm>
            <a:off x="2356463" y="1392746"/>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144" name="TextBox 143">
            <a:extLst>
              <a:ext uri="{FF2B5EF4-FFF2-40B4-BE49-F238E27FC236}">
                <a16:creationId xmlns:a16="http://schemas.microsoft.com/office/drawing/2014/main" id="{0D577680-14B6-4CBF-AD0C-BB2AFAC0D0B9}"/>
              </a:ext>
            </a:extLst>
          </p:cNvPr>
          <p:cNvSpPr txBox="1"/>
          <p:nvPr/>
        </p:nvSpPr>
        <p:spPr>
          <a:xfrm>
            <a:off x="3251438" y="1703194"/>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cxnSp>
        <p:nvCxnSpPr>
          <p:cNvPr id="155" name="Connector: Elbow 154">
            <a:extLst>
              <a:ext uri="{FF2B5EF4-FFF2-40B4-BE49-F238E27FC236}">
                <a16:creationId xmlns:a16="http://schemas.microsoft.com/office/drawing/2014/main" id="{441171E7-9EB1-4234-854B-960EB1862DF5}"/>
              </a:ext>
            </a:extLst>
          </p:cNvPr>
          <p:cNvCxnSpPr>
            <a:cxnSpLocks/>
            <a:stCxn id="88" idx="3"/>
            <a:endCxn id="85" idx="1"/>
          </p:cNvCxnSpPr>
          <p:nvPr/>
        </p:nvCxnSpPr>
        <p:spPr>
          <a:xfrm>
            <a:off x="8793914" y="2264048"/>
            <a:ext cx="247609" cy="40352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60" name="Oval 159">
            <a:extLst>
              <a:ext uri="{FF2B5EF4-FFF2-40B4-BE49-F238E27FC236}">
                <a16:creationId xmlns:a16="http://schemas.microsoft.com/office/drawing/2014/main" id="{D4639175-9433-4306-99FF-BAFCBE962B4C}"/>
              </a:ext>
            </a:extLst>
          </p:cNvPr>
          <p:cNvSpPr/>
          <p:nvPr/>
        </p:nvSpPr>
        <p:spPr>
          <a:xfrm>
            <a:off x="3169166" y="1208163"/>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10</a:t>
            </a:r>
          </a:p>
        </p:txBody>
      </p:sp>
      <p:sp>
        <p:nvSpPr>
          <p:cNvPr id="56" name="TextBox 55">
            <a:extLst>
              <a:ext uri="{FF2B5EF4-FFF2-40B4-BE49-F238E27FC236}">
                <a16:creationId xmlns:a16="http://schemas.microsoft.com/office/drawing/2014/main" id="{38E3901E-A2A4-4311-BADE-90416EA292DA}"/>
              </a:ext>
            </a:extLst>
          </p:cNvPr>
          <p:cNvSpPr txBox="1"/>
          <p:nvPr/>
        </p:nvSpPr>
        <p:spPr>
          <a:xfrm>
            <a:off x="128969" y="4737557"/>
            <a:ext cx="1088019" cy="276999"/>
          </a:xfrm>
          <a:prstGeom prst="rect">
            <a:avLst/>
          </a:prstGeom>
          <a:noFill/>
        </p:spPr>
        <p:txBody>
          <a:bodyPr wrap="square" rtlCol="0">
            <a:spAutoFit/>
          </a:bodyPr>
          <a:lstStyle/>
          <a:p>
            <a:r>
              <a:rPr lang="en-US" sz="1200" dirty="0"/>
              <a:t>NCDIT EA</a:t>
            </a:r>
          </a:p>
        </p:txBody>
      </p:sp>
      <p:sp>
        <p:nvSpPr>
          <p:cNvPr id="57" name="TextBox 56">
            <a:extLst>
              <a:ext uri="{FF2B5EF4-FFF2-40B4-BE49-F238E27FC236}">
                <a16:creationId xmlns:a16="http://schemas.microsoft.com/office/drawing/2014/main" id="{656F387E-F164-4C18-B14D-061237DED3CE}"/>
              </a:ext>
            </a:extLst>
          </p:cNvPr>
          <p:cNvSpPr txBox="1"/>
          <p:nvPr/>
        </p:nvSpPr>
        <p:spPr>
          <a:xfrm>
            <a:off x="135039" y="4940971"/>
            <a:ext cx="1088019" cy="276999"/>
          </a:xfrm>
          <a:prstGeom prst="rect">
            <a:avLst/>
          </a:prstGeom>
          <a:noFill/>
        </p:spPr>
        <p:txBody>
          <a:bodyPr wrap="square" rtlCol="0">
            <a:spAutoFit/>
          </a:bodyPr>
          <a:lstStyle/>
          <a:p>
            <a:r>
              <a:rPr lang="en-US" sz="1200" dirty="0"/>
              <a:t>NCDIT ESRMO</a:t>
            </a:r>
          </a:p>
        </p:txBody>
      </p:sp>
      <p:sp>
        <p:nvSpPr>
          <p:cNvPr id="58" name="TextBox 57">
            <a:extLst>
              <a:ext uri="{FF2B5EF4-FFF2-40B4-BE49-F238E27FC236}">
                <a16:creationId xmlns:a16="http://schemas.microsoft.com/office/drawing/2014/main" id="{3A7C6FB3-891E-4028-95D4-05397172217F}"/>
              </a:ext>
            </a:extLst>
          </p:cNvPr>
          <p:cNvSpPr txBox="1"/>
          <p:nvPr/>
        </p:nvSpPr>
        <p:spPr>
          <a:xfrm>
            <a:off x="121398" y="4295607"/>
            <a:ext cx="1353049" cy="276999"/>
          </a:xfrm>
          <a:prstGeom prst="rect">
            <a:avLst/>
          </a:prstGeom>
          <a:noFill/>
        </p:spPr>
        <p:txBody>
          <a:bodyPr wrap="square" rtlCol="0">
            <a:spAutoFit/>
          </a:bodyPr>
          <a:lstStyle/>
          <a:p>
            <a:r>
              <a:rPr lang="en-US" sz="1200" dirty="0"/>
              <a:t>Agency Security</a:t>
            </a:r>
          </a:p>
        </p:txBody>
      </p:sp>
      <p:sp>
        <p:nvSpPr>
          <p:cNvPr id="59" name="TextBox 58">
            <a:extLst>
              <a:ext uri="{FF2B5EF4-FFF2-40B4-BE49-F238E27FC236}">
                <a16:creationId xmlns:a16="http://schemas.microsoft.com/office/drawing/2014/main" id="{C01D1B7C-40B6-40CF-97AE-26DD6729BF33}"/>
              </a:ext>
            </a:extLst>
          </p:cNvPr>
          <p:cNvSpPr txBox="1"/>
          <p:nvPr/>
        </p:nvSpPr>
        <p:spPr>
          <a:xfrm>
            <a:off x="121398" y="4050978"/>
            <a:ext cx="1088019" cy="276999"/>
          </a:xfrm>
          <a:prstGeom prst="rect">
            <a:avLst/>
          </a:prstGeom>
          <a:noFill/>
        </p:spPr>
        <p:txBody>
          <a:bodyPr wrap="square" rtlCol="0">
            <a:spAutoFit/>
          </a:bodyPr>
          <a:lstStyle/>
          <a:p>
            <a:r>
              <a:rPr lang="en-US" sz="1200" dirty="0"/>
              <a:t>Agency IT</a:t>
            </a:r>
          </a:p>
        </p:txBody>
      </p:sp>
      <p:cxnSp>
        <p:nvCxnSpPr>
          <p:cNvPr id="64" name="Straight Connector 63">
            <a:extLst>
              <a:ext uri="{FF2B5EF4-FFF2-40B4-BE49-F238E27FC236}">
                <a16:creationId xmlns:a16="http://schemas.microsoft.com/office/drawing/2014/main" id="{F20D0D27-46FC-44AD-B01D-1B8A8A6FF171}"/>
              </a:ext>
            </a:extLst>
          </p:cNvPr>
          <p:cNvCxnSpPr>
            <a:cxnSpLocks/>
          </p:cNvCxnSpPr>
          <p:nvPr/>
        </p:nvCxnSpPr>
        <p:spPr>
          <a:xfrm flipV="1">
            <a:off x="537677" y="4317821"/>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F8AC319-2733-4EF4-8CB5-C86648FB66F1}"/>
              </a:ext>
            </a:extLst>
          </p:cNvPr>
          <p:cNvCxnSpPr>
            <a:cxnSpLocks/>
          </p:cNvCxnSpPr>
          <p:nvPr/>
        </p:nvCxnSpPr>
        <p:spPr>
          <a:xfrm flipV="1">
            <a:off x="542935" y="4564811"/>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C25CE3DB-8181-45DD-A62D-6C4CB17E8E31}"/>
              </a:ext>
            </a:extLst>
          </p:cNvPr>
          <p:cNvSpPr txBox="1"/>
          <p:nvPr/>
        </p:nvSpPr>
        <p:spPr>
          <a:xfrm>
            <a:off x="119911" y="4523036"/>
            <a:ext cx="2134837" cy="276999"/>
          </a:xfrm>
          <a:prstGeom prst="rect">
            <a:avLst/>
          </a:prstGeom>
          <a:noFill/>
        </p:spPr>
        <p:txBody>
          <a:bodyPr wrap="square" rtlCol="0">
            <a:spAutoFit/>
          </a:bodyPr>
          <a:lstStyle/>
          <a:p>
            <a:r>
              <a:rPr lang="en-US" sz="1200" dirty="0"/>
              <a:t>Agency PMO (if IT Project)</a:t>
            </a:r>
          </a:p>
        </p:txBody>
      </p:sp>
      <p:cxnSp>
        <p:nvCxnSpPr>
          <p:cNvPr id="67" name="Straight Connector 66">
            <a:extLst>
              <a:ext uri="{FF2B5EF4-FFF2-40B4-BE49-F238E27FC236}">
                <a16:creationId xmlns:a16="http://schemas.microsoft.com/office/drawing/2014/main" id="{FE832A7E-3C9F-4846-B3CE-352324280FCD}"/>
              </a:ext>
            </a:extLst>
          </p:cNvPr>
          <p:cNvCxnSpPr>
            <a:cxnSpLocks/>
          </p:cNvCxnSpPr>
          <p:nvPr/>
        </p:nvCxnSpPr>
        <p:spPr>
          <a:xfrm flipV="1">
            <a:off x="542935" y="4974943"/>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DF935C7-5D66-4D54-AA3D-093AC704D23A}"/>
              </a:ext>
            </a:extLst>
          </p:cNvPr>
          <p:cNvCxnSpPr>
            <a:cxnSpLocks/>
          </p:cNvCxnSpPr>
          <p:nvPr/>
        </p:nvCxnSpPr>
        <p:spPr>
          <a:xfrm flipV="1">
            <a:off x="537682" y="5182983"/>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BC2439A0-472B-4B03-9199-A0238691CA18}"/>
              </a:ext>
            </a:extLst>
          </p:cNvPr>
          <p:cNvSpPr txBox="1"/>
          <p:nvPr/>
        </p:nvSpPr>
        <p:spPr>
          <a:xfrm>
            <a:off x="1968803" y="2592167"/>
            <a:ext cx="737975" cy="3189835"/>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Develop Negotiation Plan</a:t>
            </a:r>
          </a:p>
        </p:txBody>
      </p:sp>
      <p:sp>
        <p:nvSpPr>
          <p:cNvPr id="45" name="TextBox 44">
            <a:extLst>
              <a:ext uri="{FF2B5EF4-FFF2-40B4-BE49-F238E27FC236}">
                <a16:creationId xmlns:a16="http://schemas.microsoft.com/office/drawing/2014/main" id="{D899D2D8-F6AC-4DCB-9A51-29B62EEE29B8}"/>
              </a:ext>
            </a:extLst>
          </p:cNvPr>
          <p:cNvSpPr txBox="1"/>
          <p:nvPr/>
        </p:nvSpPr>
        <p:spPr>
          <a:xfrm>
            <a:off x="3937750" y="2586386"/>
            <a:ext cx="824757" cy="3207046"/>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Conduct Negotiation Session(s) with Vendor and Address Identified Issues, Including Any Related to Exception Requests </a:t>
            </a:r>
          </a:p>
        </p:txBody>
      </p:sp>
      <p:sp>
        <p:nvSpPr>
          <p:cNvPr id="146" name="TextBox 145">
            <a:extLst>
              <a:ext uri="{FF2B5EF4-FFF2-40B4-BE49-F238E27FC236}">
                <a16:creationId xmlns:a16="http://schemas.microsoft.com/office/drawing/2014/main" id="{A9E382AC-18C6-4328-A2CB-6E04D071F054}"/>
              </a:ext>
            </a:extLst>
          </p:cNvPr>
          <p:cNvSpPr txBox="1"/>
          <p:nvPr/>
        </p:nvSpPr>
        <p:spPr>
          <a:xfrm>
            <a:off x="9870028" y="3418020"/>
            <a:ext cx="824081" cy="1330880"/>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Complete Evaluation of Vendor Responses and Identify Leading Vendor</a:t>
            </a:r>
          </a:p>
        </p:txBody>
      </p:sp>
      <p:sp>
        <p:nvSpPr>
          <p:cNvPr id="164" name="TextBox 163">
            <a:extLst>
              <a:ext uri="{FF2B5EF4-FFF2-40B4-BE49-F238E27FC236}">
                <a16:creationId xmlns:a16="http://schemas.microsoft.com/office/drawing/2014/main" id="{B4ECADB8-D2E4-4B85-8EF9-F154F76E2BB3}"/>
              </a:ext>
            </a:extLst>
          </p:cNvPr>
          <p:cNvSpPr txBox="1"/>
          <p:nvPr/>
        </p:nvSpPr>
        <p:spPr>
          <a:xfrm>
            <a:off x="5118934" y="2566332"/>
            <a:ext cx="1081479" cy="1453626"/>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Update Draft Award Recommendation </a:t>
            </a:r>
          </a:p>
        </p:txBody>
      </p:sp>
      <p:cxnSp>
        <p:nvCxnSpPr>
          <p:cNvPr id="107" name="Straight Connector 106">
            <a:extLst>
              <a:ext uri="{FF2B5EF4-FFF2-40B4-BE49-F238E27FC236}">
                <a16:creationId xmlns:a16="http://schemas.microsoft.com/office/drawing/2014/main" id="{52E5124C-5B57-4F20-A7AE-918DE6B6CF2E}"/>
              </a:ext>
            </a:extLst>
          </p:cNvPr>
          <p:cNvCxnSpPr>
            <a:cxnSpLocks/>
          </p:cNvCxnSpPr>
          <p:nvPr/>
        </p:nvCxnSpPr>
        <p:spPr>
          <a:xfrm flipV="1">
            <a:off x="520992" y="584158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E44204D8-FE39-4FD1-AD1F-5EA4F3CC9257}"/>
              </a:ext>
            </a:extLst>
          </p:cNvPr>
          <p:cNvSpPr txBox="1"/>
          <p:nvPr/>
        </p:nvSpPr>
        <p:spPr>
          <a:xfrm>
            <a:off x="119911" y="5584062"/>
            <a:ext cx="1672154" cy="276999"/>
          </a:xfrm>
          <a:prstGeom prst="rect">
            <a:avLst/>
          </a:prstGeom>
          <a:noFill/>
        </p:spPr>
        <p:txBody>
          <a:bodyPr wrap="square" rtlCol="0">
            <a:spAutoFit/>
          </a:bodyPr>
          <a:lstStyle/>
          <a:p>
            <a:r>
              <a:rPr lang="en-US" sz="1200" dirty="0"/>
              <a:t>Statewide DOJ Legal</a:t>
            </a:r>
          </a:p>
        </p:txBody>
      </p:sp>
      <p:sp>
        <p:nvSpPr>
          <p:cNvPr id="88" name="TextBox 87">
            <a:extLst>
              <a:ext uri="{FF2B5EF4-FFF2-40B4-BE49-F238E27FC236}">
                <a16:creationId xmlns:a16="http://schemas.microsoft.com/office/drawing/2014/main" id="{4328B4D6-3109-4F49-A701-0D2767774853}"/>
              </a:ext>
            </a:extLst>
          </p:cNvPr>
          <p:cNvSpPr txBox="1"/>
          <p:nvPr/>
        </p:nvSpPr>
        <p:spPr>
          <a:xfrm>
            <a:off x="8058150" y="1332657"/>
            <a:ext cx="735764" cy="1862782"/>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Send Approved Request for BAFO to Vendor through Event Message in Sourcing Tool</a:t>
            </a:r>
          </a:p>
        </p:txBody>
      </p:sp>
      <p:sp>
        <p:nvSpPr>
          <p:cNvPr id="89" name="TextBox 88">
            <a:extLst>
              <a:ext uri="{FF2B5EF4-FFF2-40B4-BE49-F238E27FC236}">
                <a16:creationId xmlns:a16="http://schemas.microsoft.com/office/drawing/2014/main" id="{127C6B4D-FDC0-4D18-8C0B-40B3A17CD635}"/>
              </a:ext>
            </a:extLst>
          </p:cNvPr>
          <p:cNvSpPr txBox="1"/>
          <p:nvPr/>
        </p:nvSpPr>
        <p:spPr>
          <a:xfrm>
            <a:off x="6667386" y="5210246"/>
            <a:ext cx="1653229" cy="56919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Draft Award Recommendation and Draft BAFO (if applicable)</a:t>
            </a:r>
          </a:p>
        </p:txBody>
      </p:sp>
      <p:cxnSp>
        <p:nvCxnSpPr>
          <p:cNvPr id="101" name="Connector: Elbow 100">
            <a:extLst>
              <a:ext uri="{FF2B5EF4-FFF2-40B4-BE49-F238E27FC236}">
                <a16:creationId xmlns:a16="http://schemas.microsoft.com/office/drawing/2014/main" id="{DA2AB504-EDEE-47C2-8093-E625AC622D80}"/>
              </a:ext>
            </a:extLst>
          </p:cNvPr>
          <p:cNvCxnSpPr>
            <a:cxnSpLocks/>
            <a:stCxn id="45" idx="3"/>
            <a:endCxn id="164" idx="1"/>
          </p:cNvCxnSpPr>
          <p:nvPr/>
        </p:nvCxnSpPr>
        <p:spPr>
          <a:xfrm flipV="1">
            <a:off x="4762507" y="3293145"/>
            <a:ext cx="356427" cy="8967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E242EE3D-21BB-42E7-B6B2-8ED7C680C627}"/>
              </a:ext>
            </a:extLst>
          </p:cNvPr>
          <p:cNvSpPr txBox="1"/>
          <p:nvPr/>
        </p:nvSpPr>
        <p:spPr>
          <a:xfrm>
            <a:off x="7976021" y="6035323"/>
            <a:ext cx="521928"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No</a:t>
            </a:r>
          </a:p>
        </p:txBody>
      </p:sp>
      <p:sp>
        <p:nvSpPr>
          <p:cNvPr id="114" name="TextBox 113">
            <a:extLst>
              <a:ext uri="{FF2B5EF4-FFF2-40B4-BE49-F238E27FC236}">
                <a16:creationId xmlns:a16="http://schemas.microsoft.com/office/drawing/2014/main" id="{48C61B9E-F771-447D-A7C6-2F585F5D2FE0}"/>
              </a:ext>
            </a:extLst>
          </p:cNvPr>
          <p:cNvSpPr txBox="1"/>
          <p:nvPr/>
        </p:nvSpPr>
        <p:spPr>
          <a:xfrm>
            <a:off x="6856854" y="6399843"/>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sp>
        <p:nvSpPr>
          <p:cNvPr id="115" name="Flowchart: Decision 114">
            <a:extLst>
              <a:ext uri="{FF2B5EF4-FFF2-40B4-BE49-F238E27FC236}">
                <a16:creationId xmlns:a16="http://schemas.microsoft.com/office/drawing/2014/main" id="{F43EE340-B388-4AC8-BB9C-AC8C1C2C9D25}"/>
              </a:ext>
            </a:extLst>
          </p:cNvPr>
          <p:cNvSpPr/>
          <p:nvPr/>
        </p:nvSpPr>
        <p:spPr>
          <a:xfrm>
            <a:off x="6956655" y="5961336"/>
            <a:ext cx="1113860" cy="644003"/>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Issues?</a:t>
            </a:r>
          </a:p>
        </p:txBody>
      </p:sp>
      <p:cxnSp>
        <p:nvCxnSpPr>
          <p:cNvPr id="116" name="Connector: Elbow 115">
            <a:extLst>
              <a:ext uri="{FF2B5EF4-FFF2-40B4-BE49-F238E27FC236}">
                <a16:creationId xmlns:a16="http://schemas.microsoft.com/office/drawing/2014/main" id="{28B37434-A831-4608-A9FD-D52AAC20565D}"/>
              </a:ext>
            </a:extLst>
          </p:cNvPr>
          <p:cNvCxnSpPr>
            <a:cxnSpLocks/>
            <a:stCxn id="89" idx="2"/>
            <a:endCxn id="115" idx="0"/>
          </p:cNvCxnSpPr>
          <p:nvPr/>
        </p:nvCxnSpPr>
        <p:spPr>
          <a:xfrm rot="16200000" flipH="1">
            <a:off x="7412845" y="5860595"/>
            <a:ext cx="181897" cy="195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231D212B-7C97-4053-AA4D-3F066F42732C}"/>
              </a:ext>
            </a:extLst>
          </p:cNvPr>
          <p:cNvCxnSpPr>
            <a:cxnSpLocks/>
            <a:stCxn id="115" idx="2"/>
            <a:endCxn id="48" idx="2"/>
          </p:cNvCxnSpPr>
          <p:nvPr/>
        </p:nvCxnSpPr>
        <p:spPr>
          <a:xfrm rot="5400000" flipH="1">
            <a:off x="3790009" y="2881763"/>
            <a:ext cx="3301910" cy="4145243"/>
          </a:xfrm>
          <a:prstGeom prst="bentConnector3">
            <a:avLst>
              <a:gd name="adj1" fmla="val -380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1" name="Connector: Elbow 180">
            <a:extLst>
              <a:ext uri="{FF2B5EF4-FFF2-40B4-BE49-F238E27FC236}">
                <a16:creationId xmlns:a16="http://schemas.microsoft.com/office/drawing/2014/main" id="{8064E89F-CC80-4E33-94EE-738F047C5417}"/>
              </a:ext>
            </a:extLst>
          </p:cNvPr>
          <p:cNvCxnSpPr>
            <a:cxnSpLocks/>
            <a:stCxn id="152" idx="3"/>
            <a:endCxn id="89" idx="0"/>
          </p:cNvCxnSpPr>
          <p:nvPr/>
        </p:nvCxnSpPr>
        <p:spPr>
          <a:xfrm>
            <a:off x="7318602" y="1924219"/>
            <a:ext cx="175399" cy="328602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7" name="Connector: Elbow 216">
            <a:extLst>
              <a:ext uri="{FF2B5EF4-FFF2-40B4-BE49-F238E27FC236}">
                <a16:creationId xmlns:a16="http://schemas.microsoft.com/office/drawing/2014/main" id="{B5C982B8-6A2C-4CFB-82CC-C1883D4B8838}"/>
              </a:ext>
            </a:extLst>
          </p:cNvPr>
          <p:cNvCxnSpPr>
            <a:cxnSpLocks/>
            <a:stCxn id="142" idx="3"/>
            <a:endCxn id="164" idx="1"/>
          </p:cNvCxnSpPr>
          <p:nvPr/>
        </p:nvCxnSpPr>
        <p:spPr>
          <a:xfrm>
            <a:off x="3323432" y="1956579"/>
            <a:ext cx="1795502" cy="1336566"/>
          </a:xfrm>
          <a:prstGeom prst="bentConnector3">
            <a:avLst>
              <a:gd name="adj1" fmla="val 901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Connector: Elbow 219">
            <a:extLst>
              <a:ext uri="{FF2B5EF4-FFF2-40B4-BE49-F238E27FC236}">
                <a16:creationId xmlns:a16="http://schemas.microsoft.com/office/drawing/2014/main" id="{28B5B80B-77BB-4729-9F8A-1B31B3B74CB2}"/>
              </a:ext>
            </a:extLst>
          </p:cNvPr>
          <p:cNvCxnSpPr>
            <a:cxnSpLocks/>
            <a:stCxn id="142" idx="0"/>
            <a:endCxn id="160" idx="2"/>
          </p:cNvCxnSpPr>
          <p:nvPr/>
        </p:nvCxnSpPr>
        <p:spPr>
          <a:xfrm rot="5400000" flipH="1" flipV="1">
            <a:off x="2845411" y="1288992"/>
            <a:ext cx="175983" cy="47152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id="{BDA49C17-F027-4245-8C3A-98840AED233F}"/>
              </a:ext>
            </a:extLst>
          </p:cNvPr>
          <p:cNvSpPr txBox="1"/>
          <p:nvPr/>
        </p:nvSpPr>
        <p:spPr>
          <a:xfrm>
            <a:off x="10909890" y="1344747"/>
            <a:ext cx="1097549" cy="2656507"/>
          </a:xfrm>
          <a:prstGeom prst="rect">
            <a:avLst/>
          </a:prstGeom>
          <a:solidFill>
            <a:schemeClr val="accent1">
              <a:lumMod val="40000"/>
              <a:lumOff val="60000"/>
            </a:schemeClr>
          </a:solidFill>
          <a:ln>
            <a:solidFill>
              <a:schemeClr val="tx1"/>
            </a:solidFill>
          </a:ln>
        </p:spPr>
        <p:txBody>
          <a:bodyPr wrap="square" lIns="0" rIns="0" rtlCol="0">
            <a:noAutofit/>
          </a:bodyPr>
          <a:lstStyle/>
          <a:p>
            <a:pPr algn="ctr"/>
            <a:r>
              <a:rPr lang="en-US" sz="1000" dirty="0">
                <a:latin typeface="Arial" panose="020B0604020202020204" pitchFamily="34" charset="0"/>
                <a:cs typeface="Arial" panose="020B0604020202020204" pitchFamily="34" charset="0"/>
              </a:rPr>
              <a:t>Update draft Award Recommendation and Submit to NCDIT through the Sourcing Tool</a:t>
            </a:r>
          </a:p>
        </p:txBody>
      </p:sp>
      <p:sp>
        <p:nvSpPr>
          <p:cNvPr id="60" name="Oval 59">
            <a:extLst>
              <a:ext uri="{FF2B5EF4-FFF2-40B4-BE49-F238E27FC236}">
                <a16:creationId xmlns:a16="http://schemas.microsoft.com/office/drawing/2014/main" id="{C1661444-986D-41EB-BD1A-B6741802776C}"/>
              </a:ext>
            </a:extLst>
          </p:cNvPr>
          <p:cNvSpPr/>
          <p:nvPr/>
        </p:nvSpPr>
        <p:spPr>
          <a:xfrm>
            <a:off x="11224530" y="464745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09</a:t>
            </a:r>
          </a:p>
        </p:txBody>
      </p:sp>
      <p:cxnSp>
        <p:nvCxnSpPr>
          <p:cNvPr id="250" name="Connector: Elbow 249">
            <a:extLst>
              <a:ext uri="{FF2B5EF4-FFF2-40B4-BE49-F238E27FC236}">
                <a16:creationId xmlns:a16="http://schemas.microsoft.com/office/drawing/2014/main" id="{FEECFA37-D9A8-430A-BA24-F975C075F50A}"/>
              </a:ext>
            </a:extLst>
          </p:cNvPr>
          <p:cNvCxnSpPr>
            <a:cxnSpLocks/>
            <a:stCxn id="146" idx="3"/>
            <a:endCxn id="249" idx="1"/>
          </p:cNvCxnSpPr>
          <p:nvPr/>
        </p:nvCxnSpPr>
        <p:spPr>
          <a:xfrm flipV="1">
            <a:off x="10694109" y="2673001"/>
            <a:ext cx="215781" cy="14104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9" name="Connector: Elbow 318">
            <a:extLst>
              <a:ext uri="{FF2B5EF4-FFF2-40B4-BE49-F238E27FC236}">
                <a16:creationId xmlns:a16="http://schemas.microsoft.com/office/drawing/2014/main" id="{86CBEA28-A608-490F-ABD4-4A3835F657EF}"/>
              </a:ext>
            </a:extLst>
          </p:cNvPr>
          <p:cNvCxnSpPr>
            <a:cxnSpLocks/>
            <a:stCxn id="249" idx="2"/>
            <a:endCxn id="60" idx="0"/>
          </p:cNvCxnSpPr>
          <p:nvPr/>
        </p:nvCxnSpPr>
        <p:spPr>
          <a:xfrm rot="5400000">
            <a:off x="11132797" y="4321588"/>
            <a:ext cx="646202" cy="55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pic>
        <p:nvPicPr>
          <p:cNvPr id="78" name="Graphic 77">
            <a:extLst>
              <a:ext uri="{FF2B5EF4-FFF2-40B4-BE49-F238E27FC236}">
                <a16:creationId xmlns:a16="http://schemas.microsoft.com/office/drawing/2014/main" id="{3D41CCCF-133C-44C2-91D4-1331DBB863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781" y="6335654"/>
            <a:ext cx="1650654" cy="269685"/>
          </a:xfrm>
          <a:prstGeom prst="rect">
            <a:avLst/>
          </a:prstGeom>
        </p:spPr>
      </p:pic>
      <p:sp>
        <p:nvSpPr>
          <p:cNvPr id="2" name="Slide Number Placeholder 1">
            <a:extLst>
              <a:ext uri="{FF2B5EF4-FFF2-40B4-BE49-F238E27FC236}">
                <a16:creationId xmlns:a16="http://schemas.microsoft.com/office/drawing/2014/main" id="{5455F060-D140-44E5-CCD8-4FFB1EC27E51}"/>
              </a:ext>
            </a:extLst>
          </p:cNvPr>
          <p:cNvSpPr>
            <a:spLocks noGrp="1"/>
          </p:cNvSpPr>
          <p:nvPr>
            <p:ph type="sldNum" sz="quarter" idx="12"/>
          </p:nvPr>
        </p:nvSpPr>
        <p:spPr/>
        <p:txBody>
          <a:bodyPr/>
          <a:lstStyle/>
          <a:p>
            <a:fld id="{A572533D-9982-974D-8F32-334D815B8173}" type="slidenum">
              <a:rPr lang="en-US" smtClean="0"/>
              <a:pPr/>
              <a:t>17</a:t>
            </a:fld>
            <a:endParaRPr lang="en-US" dirty="0"/>
          </a:p>
        </p:txBody>
      </p:sp>
    </p:spTree>
    <p:custDataLst>
      <p:tags r:id="rId1"/>
    </p:custDataLst>
    <p:extLst>
      <p:ext uri="{BB962C8B-B14F-4D97-AF65-F5344CB8AC3E}">
        <p14:creationId xmlns:p14="http://schemas.microsoft.com/office/powerpoint/2010/main" val="55422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Streamlined IT Procurement Process Flow: Step 09</a:t>
            </a:r>
            <a:endParaRPr lang="en-US" sz="2400" b="0" dirty="0">
              <a:solidFill>
                <a:srgbClr val="014373"/>
              </a:solidFill>
              <a:latin typeface="Arial" panose="020B0604020202020204" pitchFamily="34" charset="0"/>
              <a:cs typeface="Arial" panose="020B0604020202020204" pitchFamily="34" charset="0"/>
            </a:endParaRP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pic>
        <p:nvPicPr>
          <p:cNvPr id="56" name="Graphic 55">
            <a:extLst>
              <a:ext uri="{FF2B5EF4-FFF2-40B4-BE49-F238E27FC236}">
                <a16:creationId xmlns:a16="http://schemas.microsoft.com/office/drawing/2014/main" id="{86D022A6-6899-4F51-9EA0-B9D0576ECF5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2673" y="6397719"/>
            <a:ext cx="1650654" cy="269685"/>
          </a:xfrm>
          <a:prstGeom prst="rect">
            <a:avLst/>
          </a:prstGeom>
        </p:spPr>
      </p:pic>
      <p:sp>
        <p:nvSpPr>
          <p:cNvPr id="2" name="Slide Number Placeholder 1">
            <a:extLst>
              <a:ext uri="{FF2B5EF4-FFF2-40B4-BE49-F238E27FC236}">
                <a16:creationId xmlns:a16="http://schemas.microsoft.com/office/drawing/2014/main" id="{ADCF467F-9A7E-B939-BE26-A552BA2BC5B8}"/>
              </a:ext>
            </a:extLst>
          </p:cNvPr>
          <p:cNvSpPr>
            <a:spLocks noGrp="1"/>
          </p:cNvSpPr>
          <p:nvPr>
            <p:ph type="sldNum" sz="quarter" idx="12"/>
          </p:nvPr>
        </p:nvSpPr>
        <p:spPr/>
        <p:txBody>
          <a:bodyPr/>
          <a:lstStyle/>
          <a:p>
            <a:fld id="{A572533D-9982-974D-8F32-334D815B8173}" type="slidenum">
              <a:rPr lang="en-US" smtClean="0"/>
              <a:pPr/>
              <a:t>18</a:t>
            </a:fld>
            <a:endParaRPr lang="en-US" dirty="0"/>
          </a:p>
        </p:txBody>
      </p:sp>
      <p:cxnSp>
        <p:nvCxnSpPr>
          <p:cNvPr id="3" name="Straight Connector 2">
            <a:extLst>
              <a:ext uri="{FF2B5EF4-FFF2-40B4-BE49-F238E27FC236}">
                <a16:creationId xmlns:a16="http://schemas.microsoft.com/office/drawing/2014/main" id="{D38959C3-BDAB-7B48-BF0D-FBB5BFA7474A}"/>
              </a:ext>
            </a:extLst>
          </p:cNvPr>
          <p:cNvCxnSpPr>
            <a:cxnSpLocks/>
          </p:cNvCxnSpPr>
          <p:nvPr/>
        </p:nvCxnSpPr>
        <p:spPr>
          <a:xfrm flipV="1">
            <a:off x="358815" y="413421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5252EF1-D628-3B0F-CE70-5A5EB04C5FB9}"/>
              </a:ext>
            </a:extLst>
          </p:cNvPr>
          <p:cNvCxnSpPr>
            <a:cxnSpLocks/>
          </p:cNvCxnSpPr>
          <p:nvPr/>
        </p:nvCxnSpPr>
        <p:spPr>
          <a:xfrm flipV="1">
            <a:off x="358815" y="3483816"/>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 name="Arrow: Pentagon 6">
            <a:extLst>
              <a:ext uri="{FF2B5EF4-FFF2-40B4-BE49-F238E27FC236}">
                <a16:creationId xmlns:a16="http://schemas.microsoft.com/office/drawing/2014/main" id="{6B5C51B8-54EB-25A2-8C4D-A0156F7E5334}"/>
              </a:ext>
            </a:extLst>
          </p:cNvPr>
          <p:cNvSpPr/>
          <p:nvPr/>
        </p:nvSpPr>
        <p:spPr>
          <a:xfrm>
            <a:off x="821804" y="791989"/>
            <a:ext cx="11286722" cy="365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09 – Review and Approve Award Recommendation</a:t>
            </a:r>
          </a:p>
        </p:txBody>
      </p:sp>
      <p:sp>
        <p:nvSpPr>
          <p:cNvPr id="8" name="TextBox 7">
            <a:extLst>
              <a:ext uri="{FF2B5EF4-FFF2-40B4-BE49-F238E27FC236}">
                <a16:creationId xmlns:a16="http://schemas.microsoft.com/office/drawing/2014/main" id="{6286F4C4-4AA2-A754-FE21-3057912A749E}"/>
              </a:ext>
            </a:extLst>
          </p:cNvPr>
          <p:cNvSpPr txBox="1"/>
          <p:nvPr/>
        </p:nvSpPr>
        <p:spPr>
          <a:xfrm>
            <a:off x="200499" y="5809839"/>
            <a:ext cx="1433408" cy="276999"/>
          </a:xfrm>
          <a:prstGeom prst="rect">
            <a:avLst/>
          </a:prstGeom>
          <a:noFill/>
        </p:spPr>
        <p:txBody>
          <a:bodyPr wrap="square" rtlCol="0">
            <a:spAutoFit/>
          </a:bodyPr>
          <a:lstStyle/>
          <a:p>
            <a:r>
              <a:rPr lang="en-US" sz="1200" dirty="0"/>
              <a:t>Statewide DOJ Legal</a:t>
            </a:r>
          </a:p>
        </p:txBody>
      </p:sp>
      <p:sp>
        <p:nvSpPr>
          <p:cNvPr id="9" name="TextBox 8">
            <a:extLst>
              <a:ext uri="{FF2B5EF4-FFF2-40B4-BE49-F238E27FC236}">
                <a16:creationId xmlns:a16="http://schemas.microsoft.com/office/drawing/2014/main" id="{650821F3-00B1-33D3-C774-81D80BF1CBB3}"/>
              </a:ext>
            </a:extLst>
          </p:cNvPr>
          <p:cNvSpPr txBox="1"/>
          <p:nvPr/>
        </p:nvSpPr>
        <p:spPr>
          <a:xfrm>
            <a:off x="200498" y="4133859"/>
            <a:ext cx="1199553" cy="646331"/>
          </a:xfrm>
          <a:prstGeom prst="rect">
            <a:avLst/>
          </a:prstGeom>
          <a:noFill/>
        </p:spPr>
        <p:txBody>
          <a:bodyPr wrap="square" rtlCol="0">
            <a:spAutoFit/>
          </a:bodyPr>
          <a:lstStyle/>
          <a:p>
            <a:r>
              <a:rPr lang="en-US" sz="1200" dirty="0"/>
              <a:t>Statewide IT Procurement Office</a:t>
            </a:r>
          </a:p>
        </p:txBody>
      </p:sp>
      <p:sp>
        <p:nvSpPr>
          <p:cNvPr id="11" name="TextBox 10">
            <a:extLst>
              <a:ext uri="{FF2B5EF4-FFF2-40B4-BE49-F238E27FC236}">
                <a16:creationId xmlns:a16="http://schemas.microsoft.com/office/drawing/2014/main" id="{C1A28233-60FA-9D80-2B16-8A026E8EED19}"/>
              </a:ext>
            </a:extLst>
          </p:cNvPr>
          <p:cNvSpPr txBox="1"/>
          <p:nvPr/>
        </p:nvSpPr>
        <p:spPr>
          <a:xfrm>
            <a:off x="207588" y="2682707"/>
            <a:ext cx="1705045" cy="276999"/>
          </a:xfrm>
          <a:prstGeom prst="rect">
            <a:avLst/>
          </a:prstGeom>
          <a:noFill/>
        </p:spPr>
        <p:txBody>
          <a:bodyPr wrap="square" rtlCol="0">
            <a:spAutoFit/>
          </a:bodyPr>
          <a:lstStyle/>
          <a:p>
            <a:r>
              <a:rPr lang="en-US" sz="1200" dirty="0"/>
              <a:t>Agency Privacy Office</a:t>
            </a:r>
          </a:p>
        </p:txBody>
      </p:sp>
      <p:sp>
        <p:nvSpPr>
          <p:cNvPr id="12" name="TextBox 11">
            <a:extLst>
              <a:ext uri="{FF2B5EF4-FFF2-40B4-BE49-F238E27FC236}">
                <a16:creationId xmlns:a16="http://schemas.microsoft.com/office/drawing/2014/main" id="{4E6F6B9E-79B0-D61B-8E75-3E4DB1FCBC4D}"/>
              </a:ext>
            </a:extLst>
          </p:cNvPr>
          <p:cNvSpPr txBox="1"/>
          <p:nvPr/>
        </p:nvSpPr>
        <p:spPr>
          <a:xfrm>
            <a:off x="200499" y="2365583"/>
            <a:ext cx="1353049" cy="276999"/>
          </a:xfrm>
          <a:prstGeom prst="rect">
            <a:avLst/>
          </a:prstGeom>
          <a:noFill/>
        </p:spPr>
        <p:txBody>
          <a:bodyPr wrap="square" rtlCol="0">
            <a:spAutoFit/>
          </a:bodyPr>
          <a:lstStyle/>
          <a:p>
            <a:r>
              <a:rPr lang="en-US" sz="1200" dirty="0"/>
              <a:t>Agency Security</a:t>
            </a:r>
          </a:p>
        </p:txBody>
      </p:sp>
      <p:sp>
        <p:nvSpPr>
          <p:cNvPr id="13" name="TextBox 12">
            <a:extLst>
              <a:ext uri="{FF2B5EF4-FFF2-40B4-BE49-F238E27FC236}">
                <a16:creationId xmlns:a16="http://schemas.microsoft.com/office/drawing/2014/main" id="{BDFA07FD-5B7A-E426-28F4-A4AD0F671850}"/>
              </a:ext>
            </a:extLst>
          </p:cNvPr>
          <p:cNvSpPr txBox="1"/>
          <p:nvPr/>
        </p:nvSpPr>
        <p:spPr>
          <a:xfrm>
            <a:off x="200499" y="2068404"/>
            <a:ext cx="1088019" cy="276999"/>
          </a:xfrm>
          <a:prstGeom prst="rect">
            <a:avLst/>
          </a:prstGeom>
          <a:noFill/>
        </p:spPr>
        <p:txBody>
          <a:bodyPr wrap="square" rtlCol="0">
            <a:spAutoFit/>
          </a:bodyPr>
          <a:lstStyle/>
          <a:p>
            <a:r>
              <a:rPr lang="en-US" sz="1200" dirty="0"/>
              <a:t>Agency IT</a:t>
            </a:r>
          </a:p>
        </p:txBody>
      </p:sp>
      <p:sp>
        <p:nvSpPr>
          <p:cNvPr id="14" name="TextBox 13">
            <a:extLst>
              <a:ext uri="{FF2B5EF4-FFF2-40B4-BE49-F238E27FC236}">
                <a16:creationId xmlns:a16="http://schemas.microsoft.com/office/drawing/2014/main" id="{3C13BDA3-D7C7-386E-2A3C-DEBF5BF230F6}"/>
              </a:ext>
            </a:extLst>
          </p:cNvPr>
          <p:cNvSpPr txBox="1"/>
          <p:nvPr/>
        </p:nvSpPr>
        <p:spPr>
          <a:xfrm>
            <a:off x="200499" y="1185044"/>
            <a:ext cx="1088019" cy="461665"/>
          </a:xfrm>
          <a:prstGeom prst="rect">
            <a:avLst/>
          </a:prstGeom>
          <a:noFill/>
        </p:spPr>
        <p:txBody>
          <a:bodyPr wrap="square" rtlCol="0">
            <a:spAutoFit/>
          </a:bodyPr>
          <a:lstStyle/>
          <a:p>
            <a:r>
              <a:rPr lang="en-US" sz="1200" dirty="0"/>
              <a:t>Agency Procurement</a:t>
            </a:r>
          </a:p>
        </p:txBody>
      </p:sp>
      <p:cxnSp>
        <p:nvCxnSpPr>
          <p:cNvPr id="16" name="Straight Connector 15">
            <a:extLst>
              <a:ext uri="{FF2B5EF4-FFF2-40B4-BE49-F238E27FC236}">
                <a16:creationId xmlns:a16="http://schemas.microsoft.com/office/drawing/2014/main" id="{C83C0C03-E067-A57A-E8D8-6385267C212F}"/>
              </a:ext>
            </a:extLst>
          </p:cNvPr>
          <p:cNvCxnSpPr>
            <a:cxnSpLocks/>
          </p:cNvCxnSpPr>
          <p:nvPr/>
        </p:nvCxnSpPr>
        <p:spPr>
          <a:xfrm>
            <a:off x="358815" y="1629413"/>
            <a:ext cx="11528388" cy="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386511D-6A88-B103-4525-7B77FB0A231A}"/>
              </a:ext>
            </a:extLst>
          </p:cNvPr>
          <p:cNvCxnSpPr>
            <a:cxnSpLocks/>
          </p:cNvCxnSpPr>
          <p:nvPr/>
        </p:nvCxnSpPr>
        <p:spPr>
          <a:xfrm flipV="1">
            <a:off x="358815" y="5798215"/>
            <a:ext cx="11462799" cy="68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1F9D0F3-B38D-7B67-9F36-E466138BA0E2}"/>
              </a:ext>
            </a:extLst>
          </p:cNvPr>
          <p:cNvSpPr txBox="1"/>
          <p:nvPr/>
        </p:nvSpPr>
        <p:spPr>
          <a:xfrm>
            <a:off x="4680795" y="5895918"/>
            <a:ext cx="2086893" cy="52483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Draft Award Recommendation and Provide Feedback</a:t>
            </a:r>
          </a:p>
        </p:txBody>
      </p:sp>
      <p:cxnSp>
        <p:nvCxnSpPr>
          <p:cNvPr id="19" name="Connector: Elbow 18">
            <a:extLst>
              <a:ext uri="{FF2B5EF4-FFF2-40B4-BE49-F238E27FC236}">
                <a16:creationId xmlns:a16="http://schemas.microsoft.com/office/drawing/2014/main" id="{D619CF4B-D76E-8FA9-238A-B7C0462EFB15}"/>
              </a:ext>
            </a:extLst>
          </p:cNvPr>
          <p:cNvCxnSpPr>
            <a:cxnSpLocks/>
            <a:stCxn id="44" idx="3"/>
            <a:endCxn id="43" idx="1"/>
          </p:cNvCxnSpPr>
          <p:nvPr/>
        </p:nvCxnSpPr>
        <p:spPr>
          <a:xfrm>
            <a:off x="3138801" y="4362729"/>
            <a:ext cx="360533" cy="30450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C5E25F5-B743-58FA-E1CE-5E776FFC5CA8}"/>
              </a:ext>
            </a:extLst>
          </p:cNvPr>
          <p:cNvCxnSpPr>
            <a:cxnSpLocks/>
            <a:stCxn id="45" idx="2"/>
            <a:endCxn id="76" idx="0"/>
          </p:cNvCxnSpPr>
          <p:nvPr/>
        </p:nvCxnSpPr>
        <p:spPr>
          <a:xfrm rot="5400000">
            <a:off x="5600901" y="5137921"/>
            <a:ext cx="266719" cy="21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92FE113-057F-7CB6-7858-900B76E2E8C4}"/>
              </a:ext>
            </a:extLst>
          </p:cNvPr>
          <p:cNvSpPr/>
          <p:nvPr/>
        </p:nvSpPr>
        <p:spPr>
          <a:xfrm>
            <a:off x="11378278" y="4932582"/>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10</a:t>
            </a:r>
          </a:p>
        </p:txBody>
      </p:sp>
      <p:cxnSp>
        <p:nvCxnSpPr>
          <p:cNvPr id="22" name="Connector: Elbow 21">
            <a:extLst>
              <a:ext uri="{FF2B5EF4-FFF2-40B4-BE49-F238E27FC236}">
                <a16:creationId xmlns:a16="http://schemas.microsoft.com/office/drawing/2014/main" id="{EF768C04-B12A-A3A2-7B45-E6618217F60B}"/>
              </a:ext>
            </a:extLst>
          </p:cNvPr>
          <p:cNvCxnSpPr>
            <a:cxnSpLocks/>
            <a:stCxn id="43" idx="3"/>
            <a:endCxn id="45" idx="1"/>
          </p:cNvCxnSpPr>
          <p:nvPr/>
        </p:nvCxnSpPr>
        <p:spPr>
          <a:xfrm flipV="1">
            <a:off x="4733346" y="4661783"/>
            <a:ext cx="361213" cy="54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C202513-D3F0-702C-D68D-43E36142DD76}"/>
              </a:ext>
            </a:extLst>
          </p:cNvPr>
          <p:cNvCxnSpPr>
            <a:cxnSpLocks/>
          </p:cNvCxnSpPr>
          <p:nvPr/>
        </p:nvCxnSpPr>
        <p:spPr>
          <a:xfrm flipV="1">
            <a:off x="358815" y="2685716"/>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80C2DC-3442-C0B4-0B7A-BA372613E6AC}"/>
              </a:ext>
            </a:extLst>
          </p:cNvPr>
          <p:cNvCxnSpPr>
            <a:cxnSpLocks/>
          </p:cNvCxnSpPr>
          <p:nvPr/>
        </p:nvCxnSpPr>
        <p:spPr>
          <a:xfrm flipV="1">
            <a:off x="358815" y="2366257"/>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04CC6EB-9F60-B403-2F22-6F1F28CD7A12}"/>
              </a:ext>
            </a:extLst>
          </p:cNvPr>
          <p:cNvCxnSpPr>
            <a:cxnSpLocks/>
          </p:cNvCxnSpPr>
          <p:nvPr/>
        </p:nvCxnSpPr>
        <p:spPr>
          <a:xfrm flipV="1">
            <a:off x="358815" y="296766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2BBA1E9-5449-94ED-7E81-4E909E8AAF85}"/>
              </a:ext>
            </a:extLst>
          </p:cNvPr>
          <p:cNvCxnSpPr>
            <a:cxnSpLocks/>
            <a:stCxn id="74" idx="3"/>
            <a:endCxn id="21" idx="2"/>
          </p:cNvCxnSpPr>
          <p:nvPr/>
        </p:nvCxnSpPr>
        <p:spPr>
          <a:xfrm flipV="1">
            <a:off x="11074786" y="5161182"/>
            <a:ext cx="303492" cy="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5D6F7111-08B9-CD54-9A57-197397EC984D}"/>
              </a:ext>
            </a:extLst>
          </p:cNvPr>
          <p:cNvCxnSpPr>
            <a:cxnSpLocks/>
            <a:stCxn id="18" idx="3"/>
            <a:endCxn id="68" idx="2"/>
          </p:cNvCxnSpPr>
          <p:nvPr/>
        </p:nvCxnSpPr>
        <p:spPr>
          <a:xfrm flipV="1">
            <a:off x="6767688" y="4930307"/>
            <a:ext cx="264506" cy="122802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8EB051D-14DB-31DD-662F-E3326469B825}"/>
              </a:ext>
            </a:extLst>
          </p:cNvPr>
          <p:cNvSpPr txBox="1"/>
          <p:nvPr/>
        </p:nvSpPr>
        <p:spPr>
          <a:xfrm>
            <a:off x="202424" y="3217461"/>
            <a:ext cx="1705045" cy="276999"/>
          </a:xfrm>
          <a:prstGeom prst="rect">
            <a:avLst/>
          </a:prstGeom>
          <a:noFill/>
        </p:spPr>
        <p:txBody>
          <a:bodyPr wrap="square" rtlCol="0">
            <a:spAutoFit/>
          </a:bodyPr>
          <a:lstStyle/>
          <a:p>
            <a:r>
              <a:rPr lang="en-US" sz="1200" dirty="0"/>
              <a:t>Agency Legal</a:t>
            </a:r>
          </a:p>
        </p:txBody>
      </p:sp>
      <p:cxnSp>
        <p:nvCxnSpPr>
          <p:cNvPr id="37" name="Straight Connector 36">
            <a:extLst>
              <a:ext uri="{FF2B5EF4-FFF2-40B4-BE49-F238E27FC236}">
                <a16:creationId xmlns:a16="http://schemas.microsoft.com/office/drawing/2014/main" id="{19359BC7-E0C1-1F51-4C85-58270C0EAFBA}"/>
              </a:ext>
            </a:extLst>
          </p:cNvPr>
          <p:cNvCxnSpPr>
            <a:cxnSpLocks/>
          </p:cNvCxnSpPr>
          <p:nvPr/>
        </p:nvCxnSpPr>
        <p:spPr>
          <a:xfrm flipV="1">
            <a:off x="358815" y="3235569"/>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E7F75CC-2ED7-386F-E665-29889D65A61D}"/>
              </a:ext>
            </a:extLst>
          </p:cNvPr>
          <p:cNvSpPr txBox="1"/>
          <p:nvPr/>
        </p:nvSpPr>
        <p:spPr>
          <a:xfrm>
            <a:off x="200497" y="2956477"/>
            <a:ext cx="2064238" cy="276999"/>
          </a:xfrm>
          <a:prstGeom prst="rect">
            <a:avLst/>
          </a:prstGeom>
          <a:noFill/>
        </p:spPr>
        <p:txBody>
          <a:bodyPr wrap="square" rtlCol="0">
            <a:spAutoFit/>
          </a:bodyPr>
          <a:lstStyle/>
          <a:p>
            <a:r>
              <a:rPr lang="en-US" sz="1200" dirty="0"/>
              <a:t>Agency PMO (if IT Project)</a:t>
            </a:r>
          </a:p>
        </p:txBody>
      </p:sp>
      <p:cxnSp>
        <p:nvCxnSpPr>
          <p:cNvPr id="40" name="Straight Connector 39">
            <a:extLst>
              <a:ext uri="{FF2B5EF4-FFF2-40B4-BE49-F238E27FC236}">
                <a16:creationId xmlns:a16="http://schemas.microsoft.com/office/drawing/2014/main" id="{BA9AA09D-6A2E-867E-2C73-E92723B267E4}"/>
              </a:ext>
            </a:extLst>
          </p:cNvPr>
          <p:cNvCxnSpPr>
            <a:cxnSpLocks/>
          </p:cNvCxnSpPr>
          <p:nvPr/>
        </p:nvCxnSpPr>
        <p:spPr>
          <a:xfrm flipV="1">
            <a:off x="383890" y="2055668"/>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4E3D89C-03B5-9CAF-576D-D0B693FB39B1}"/>
              </a:ext>
            </a:extLst>
          </p:cNvPr>
          <p:cNvSpPr txBox="1"/>
          <p:nvPr/>
        </p:nvSpPr>
        <p:spPr>
          <a:xfrm>
            <a:off x="7895616" y="1257895"/>
            <a:ext cx="873561" cy="2163224"/>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and Address Feedback from NCDIT</a:t>
            </a:r>
          </a:p>
        </p:txBody>
      </p:sp>
      <p:sp>
        <p:nvSpPr>
          <p:cNvPr id="43" name="TextBox 42">
            <a:extLst>
              <a:ext uri="{FF2B5EF4-FFF2-40B4-BE49-F238E27FC236}">
                <a16:creationId xmlns:a16="http://schemas.microsoft.com/office/drawing/2014/main" id="{D77CB426-1ECC-AC4A-8E5A-5559CCBAADF8}"/>
              </a:ext>
            </a:extLst>
          </p:cNvPr>
          <p:cNvSpPr txBox="1"/>
          <p:nvPr/>
        </p:nvSpPr>
        <p:spPr>
          <a:xfrm>
            <a:off x="3499334" y="4173294"/>
            <a:ext cx="1234012" cy="987888"/>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Final Award Recommendation and Completed Leading Vendor BAFO</a:t>
            </a:r>
          </a:p>
        </p:txBody>
      </p:sp>
      <p:sp>
        <p:nvSpPr>
          <p:cNvPr id="44" name="TextBox 43">
            <a:extLst>
              <a:ext uri="{FF2B5EF4-FFF2-40B4-BE49-F238E27FC236}">
                <a16:creationId xmlns:a16="http://schemas.microsoft.com/office/drawing/2014/main" id="{8B9C273F-58FF-04E1-ABE8-0D444A0C54B3}"/>
              </a:ext>
            </a:extLst>
          </p:cNvPr>
          <p:cNvSpPr txBox="1"/>
          <p:nvPr/>
        </p:nvSpPr>
        <p:spPr>
          <a:xfrm>
            <a:off x="2328545" y="3569397"/>
            <a:ext cx="810256" cy="158666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Receive Notification of Approval Task in Sourcing Tool</a:t>
            </a:r>
          </a:p>
        </p:txBody>
      </p:sp>
      <p:sp>
        <p:nvSpPr>
          <p:cNvPr id="45" name="Flowchart: Decision 44">
            <a:extLst>
              <a:ext uri="{FF2B5EF4-FFF2-40B4-BE49-F238E27FC236}">
                <a16:creationId xmlns:a16="http://schemas.microsoft.com/office/drawing/2014/main" id="{821A8409-3D47-4FC9-8E85-2035D4FCC04F}"/>
              </a:ext>
            </a:extLst>
          </p:cNvPr>
          <p:cNvSpPr/>
          <p:nvPr/>
        </p:nvSpPr>
        <p:spPr>
          <a:xfrm>
            <a:off x="5094559" y="4317950"/>
            <a:ext cx="1281507" cy="687665"/>
          </a:xfrm>
          <a:prstGeom prst="flowChartDecision">
            <a:avLst/>
          </a:prstGeom>
          <a:solidFill>
            <a:schemeClr val="accent1">
              <a:lumMod val="40000"/>
              <a:lumOff val="60000"/>
            </a:schemeClr>
          </a:solidFill>
          <a:ln>
            <a:solidFill>
              <a:schemeClr val="tx1"/>
            </a:solidFill>
          </a:ln>
        </p:spPr>
        <p:txBody>
          <a:bodyPr wrap="square"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Legal Review?</a:t>
            </a:r>
          </a:p>
        </p:txBody>
      </p:sp>
      <p:cxnSp>
        <p:nvCxnSpPr>
          <p:cNvPr id="50" name="Connector: Elbow 49">
            <a:extLst>
              <a:ext uri="{FF2B5EF4-FFF2-40B4-BE49-F238E27FC236}">
                <a16:creationId xmlns:a16="http://schemas.microsoft.com/office/drawing/2014/main" id="{EF009CE5-D47D-7711-C6FE-454DE689B422}"/>
              </a:ext>
            </a:extLst>
          </p:cNvPr>
          <p:cNvCxnSpPr>
            <a:cxnSpLocks/>
            <a:stCxn id="41" idx="1"/>
            <a:endCxn id="44" idx="0"/>
          </p:cNvCxnSpPr>
          <p:nvPr/>
        </p:nvCxnSpPr>
        <p:spPr>
          <a:xfrm rot="10800000" flipV="1">
            <a:off x="2733674" y="2339507"/>
            <a:ext cx="5161943" cy="122989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95FA3A1-DF2E-7D68-F3A4-1C49A8F50A15}"/>
              </a:ext>
            </a:extLst>
          </p:cNvPr>
          <p:cNvSpPr txBox="1"/>
          <p:nvPr/>
        </p:nvSpPr>
        <p:spPr>
          <a:xfrm>
            <a:off x="8717764" y="4094116"/>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58" name="TextBox 57">
            <a:extLst>
              <a:ext uri="{FF2B5EF4-FFF2-40B4-BE49-F238E27FC236}">
                <a16:creationId xmlns:a16="http://schemas.microsoft.com/office/drawing/2014/main" id="{587B978C-EAD2-3E7A-E012-49886BEA20E3}"/>
              </a:ext>
            </a:extLst>
          </p:cNvPr>
          <p:cNvSpPr txBox="1"/>
          <p:nvPr/>
        </p:nvSpPr>
        <p:spPr>
          <a:xfrm>
            <a:off x="7826768" y="4587118"/>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cxnSp>
        <p:nvCxnSpPr>
          <p:cNvPr id="59" name="Connector: Elbow 58">
            <a:extLst>
              <a:ext uri="{FF2B5EF4-FFF2-40B4-BE49-F238E27FC236}">
                <a16:creationId xmlns:a16="http://schemas.microsoft.com/office/drawing/2014/main" id="{97470C47-26A0-D05F-D8AB-ED26847B4CD4}"/>
              </a:ext>
            </a:extLst>
          </p:cNvPr>
          <p:cNvCxnSpPr>
            <a:cxnSpLocks/>
            <a:stCxn id="45" idx="3"/>
            <a:endCxn id="68" idx="1"/>
          </p:cNvCxnSpPr>
          <p:nvPr/>
        </p:nvCxnSpPr>
        <p:spPr>
          <a:xfrm flipV="1">
            <a:off x="6376066" y="4656318"/>
            <a:ext cx="275205" cy="54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1BE19B2A-A08E-5F49-9E9F-3FEA9364D64D}"/>
              </a:ext>
            </a:extLst>
          </p:cNvPr>
          <p:cNvSpPr txBox="1"/>
          <p:nvPr/>
        </p:nvSpPr>
        <p:spPr>
          <a:xfrm>
            <a:off x="6137067" y="4315221"/>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64" name="TextBox 63">
            <a:extLst>
              <a:ext uri="{FF2B5EF4-FFF2-40B4-BE49-F238E27FC236}">
                <a16:creationId xmlns:a16="http://schemas.microsoft.com/office/drawing/2014/main" id="{DE90845E-C5F3-AD2F-98C6-851F7163AF50}"/>
              </a:ext>
            </a:extLst>
          </p:cNvPr>
          <p:cNvSpPr txBox="1"/>
          <p:nvPr/>
        </p:nvSpPr>
        <p:spPr>
          <a:xfrm>
            <a:off x="5343980" y="4931909"/>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cxnSp>
        <p:nvCxnSpPr>
          <p:cNvPr id="65" name="Connector: Elbow 64">
            <a:extLst>
              <a:ext uri="{FF2B5EF4-FFF2-40B4-BE49-F238E27FC236}">
                <a16:creationId xmlns:a16="http://schemas.microsoft.com/office/drawing/2014/main" id="{2CB9EDC2-DA25-3E17-1FB0-D83A979909DD}"/>
              </a:ext>
            </a:extLst>
          </p:cNvPr>
          <p:cNvCxnSpPr>
            <a:cxnSpLocks/>
            <a:stCxn id="66" idx="6"/>
            <a:endCxn id="44" idx="1"/>
          </p:cNvCxnSpPr>
          <p:nvPr/>
        </p:nvCxnSpPr>
        <p:spPr>
          <a:xfrm flipV="1">
            <a:off x="2146386" y="4362729"/>
            <a:ext cx="182159" cy="1063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F4BC9753-FA3A-A673-842D-A1DBA8E59E2C}"/>
              </a:ext>
            </a:extLst>
          </p:cNvPr>
          <p:cNvSpPr/>
          <p:nvPr/>
        </p:nvSpPr>
        <p:spPr>
          <a:xfrm>
            <a:off x="1689186" y="414476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08</a:t>
            </a:r>
          </a:p>
        </p:txBody>
      </p:sp>
      <p:sp>
        <p:nvSpPr>
          <p:cNvPr id="67" name="TextBox 66">
            <a:extLst>
              <a:ext uri="{FF2B5EF4-FFF2-40B4-BE49-F238E27FC236}">
                <a16:creationId xmlns:a16="http://schemas.microsoft.com/office/drawing/2014/main" id="{B2758D9E-FBF7-2D98-C8CC-C55A05487704}"/>
              </a:ext>
            </a:extLst>
          </p:cNvPr>
          <p:cNvSpPr txBox="1"/>
          <p:nvPr/>
        </p:nvSpPr>
        <p:spPr>
          <a:xfrm>
            <a:off x="218218" y="1608850"/>
            <a:ext cx="2352373" cy="461665"/>
          </a:xfrm>
          <a:prstGeom prst="rect">
            <a:avLst/>
          </a:prstGeom>
          <a:noFill/>
        </p:spPr>
        <p:txBody>
          <a:bodyPr wrap="square" rtlCol="0">
            <a:spAutoFit/>
          </a:bodyPr>
          <a:lstStyle/>
          <a:p>
            <a:r>
              <a:rPr lang="en-US" sz="1200" dirty="0"/>
              <a:t>Evaluation Committee Members (and Subject Matter Advisors)</a:t>
            </a:r>
          </a:p>
        </p:txBody>
      </p:sp>
      <p:sp>
        <p:nvSpPr>
          <p:cNvPr id="68" name="TextBox 67">
            <a:extLst>
              <a:ext uri="{FF2B5EF4-FFF2-40B4-BE49-F238E27FC236}">
                <a16:creationId xmlns:a16="http://schemas.microsoft.com/office/drawing/2014/main" id="{02ED9919-D479-44BD-572E-3439A8257016}"/>
              </a:ext>
            </a:extLst>
          </p:cNvPr>
          <p:cNvSpPr txBox="1"/>
          <p:nvPr/>
        </p:nvSpPr>
        <p:spPr>
          <a:xfrm>
            <a:off x="6651271" y="4382329"/>
            <a:ext cx="761845" cy="547978"/>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Make Approval Decision</a:t>
            </a:r>
          </a:p>
        </p:txBody>
      </p:sp>
      <p:sp>
        <p:nvSpPr>
          <p:cNvPr id="69" name="Flowchart: Decision 68">
            <a:extLst>
              <a:ext uri="{FF2B5EF4-FFF2-40B4-BE49-F238E27FC236}">
                <a16:creationId xmlns:a16="http://schemas.microsoft.com/office/drawing/2014/main" id="{8A2EAA0C-F938-8EA2-07FF-527D0A3E8E7B}"/>
              </a:ext>
            </a:extLst>
          </p:cNvPr>
          <p:cNvSpPr/>
          <p:nvPr/>
        </p:nvSpPr>
        <p:spPr>
          <a:xfrm>
            <a:off x="7666527" y="4209647"/>
            <a:ext cx="1281507" cy="478606"/>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Approved?</a:t>
            </a:r>
          </a:p>
        </p:txBody>
      </p:sp>
      <p:cxnSp>
        <p:nvCxnSpPr>
          <p:cNvPr id="70" name="Connector: Elbow 69">
            <a:extLst>
              <a:ext uri="{FF2B5EF4-FFF2-40B4-BE49-F238E27FC236}">
                <a16:creationId xmlns:a16="http://schemas.microsoft.com/office/drawing/2014/main" id="{1382C839-E4BA-106D-9974-BF1CFDD4A0D8}"/>
              </a:ext>
            </a:extLst>
          </p:cNvPr>
          <p:cNvCxnSpPr>
            <a:cxnSpLocks/>
            <a:stCxn id="68" idx="3"/>
            <a:endCxn id="69" idx="1"/>
          </p:cNvCxnSpPr>
          <p:nvPr/>
        </p:nvCxnSpPr>
        <p:spPr>
          <a:xfrm flipV="1">
            <a:off x="7413116" y="4448950"/>
            <a:ext cx="253411" cy="20736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786F297-B846-CFFA-A6D7-FFE67335469B}"/>
              </a:ext>
            </a:extLst>
          </p:cNvPr>
          <p:cNvSpPr txBox="1"/>
          <p:nvPr/>
        </p:nvSpPr>
        <p:spPr>
          <a:xfrm>
            <a:off x="9112604" y="4169690"/>
            <a:ext cx="1110517" cy="54380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Provide Feedback in Sourcing Tool</a:t>
            </a:r>
          </a:p>
        </p:txBody>
      </p:sp>
      <p:cxnSp>
        <p:nvCxnSpPr>
          <p:cNvPr id="73" name="Connector: Elbow 72">
            <a:extLst>
              <a:ext uri="{FF2B5EF4-FFF2-40B4-BE49-F238E27FC236}">
                <a16:creationId xmlns:a16="http://schemas.microsoft.com/office/drawing/2014/main" id="{69E35E1F-680C-1091-7943-7209D4F053C2}"/>
              </a:ext>
            </a:extLst>
          </p:cNvPr>
          <p:cNvCxnSpPr>
            <a:cxnSpLocks/>
            <a:stCxn id="69" idx="3"/>
            <a:endCxn id="71" idx="1"/>
          </p:cNvCxnSpPr>
          <p:nvPr/>
        </p:nvCxnSpPr>
        <p:spPr>
          <a:xfrm flipV="1">
            <a:off x="8948034" y="4441592"/>
            <a:ext cx="164570" cy="735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C859737-1493-79E7-FDA5-CE7650B557A6}"/>
              </a:ext>
            </a:extLst>
          </p:cNvPr>
          <p:cNvSpPr txBox="1"/>
          <p:nvPr/>
        </p:nvSpPr>
        <p:spPr>
          <a:xfrm>
            <a:off x="10180480" y="4823917"/>
            <a:ext cx="894306" cy="675134"/>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Create and Provide Certification for Award </a:t>
            </a:r>
          </a:p>
        </p:txBody>
      </p:sp>
      <p:cxnSp>
        <p:nvCxnSpPr>
          <p:cNvPr id="75" name="Connector: Elbow 74">
            <a:extLst>
              <a:ext uri="{FF2B5EF4-FFF2-40B4-BE49-F238E27FC236}">
                <a16:creationId xmlns:a16="http://schemas.microsoft.com/office/drawing/2014/main" id="{54BB918D-8F03-AE99-AB1B-A98AC12F4463}"/>
              </a:ext>
            </a:extLst>
          </p:cNvPr>
          <p:cNvCxnSpPr>
            <a:cxnSpLocks/>
            <a:stCxn id="69" idx="2"/>
            <a:endCxn id="74" idx="1"/>
          </p:cNvCxnSpPr>
          <p:nvPr/>
        </p:nvCxnSpPr>
        <p:spPr>
          <a:xfrm rot="16200000" flipH="1">
            <a:off x="9007265" y="3988268"/>
            <a:ext cx="473231" cy="187319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AFE69EB2-E6A1-F37F-FF85-D5226CE4BD2C}"/>
              </a:ext>
            </a:extLst>
          </p:cNvPr>
          <p:cNvSpPr txBox="1"/>
          <p:nvPr/>
        </p:nvSpPr>
        <p:spPr>
          <a:xfrm>
            <a:off x="4689760" y="5272334"/>
            <a:ext cx="2086893" cy="433899"/>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Add Statewide DOJ Legal to Workflow</a:t>
            </a:r>
          </a:p>
        </p:txBody>
      </p:sp>
      <p:cxnSp>
        <p:nvCxnSpPr>
          <p:cNvPr id="77" name="Connector: Elbow 76">
            <a:extLst>
              <a:ext uri="{FF2B5EF4-FFF2-40B4-BE49-F238E27FC236}">
                <a16:creationId xmlns:a16="http://schemas.microsoft.com/office/drawing/2014/main" id="{685F572B-3328-FD39-A14A-20703586E5E7}"/>
              </a:ext>
            </a:extLst>
          </p:cNvPr>
          <p:cNvCxnSpPr>
            <a:cxnSpLocks/>
            <a:stCxn id="76" idx="2"/>
            <a:endCxn id="18" idx="0"/>
          </p:cNvCxnSpPr>
          <p:nvPr/>
        </p:nvCxnSpPr>
        <p:spPr>
          <a:xfrm rot="5400000">
            <a:off x="5633883" y="5796593"/>
            <a:ext cx="189685" cy="89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14AE4147-CDF1-B25C-9922-504891F7FCCF}"/>
              </a:ext>
            </a:extLst>
          </p:cNvPr>
          <p:cNvSpPr txBox="1"/>
          <p:nvPr/>
        </p:nvSpPr>
        <p:spPr>
          <a:xfrm>
            <a:off x="202427" y="3486407"/>
            <a:ext cx="1705045" cy="276999"/>
          </a:xfrm>
          <a:prstGeom prst="rect">
            <a:avLst/>
          </a:prstGeom>
          <a:noFill/>
        </p:spPr>
        <p:txBody>
          <a:bodyPr wrap="square" rtlCol="0">
            <a:spAutoFit/>
          </a:bodyPr>
          <a:lstStyle/>
          <a:p>
            <a:r>
              <a:rPr lang="en-US" sz="1200" dirty="0"/>
              <a:t>OSBM (if IT Project)</a:t>
            </a:r>
          </a:p>
        </p:txBody>
      </p:sp>
      <p:sp>
        <p:nvSpPr>
          <p:cNvPr id="79" name="TextBox 78">
            <a:extLst>
              <a:ext uri="{FF2B5EF4-FFF2-40B4-BE49-F238E27FC236}">
                <a16:creationId xmlns:a16="http://schemas.microsoft.com/office/drawing/2014/main" id="{83008900-7A6C-5743-5FA4-41AD6658D3C6}"/>
              </a:ext>
            </a:extLst>
          </p:cNvPr>
          <p:cNvSpPr txBox="1"/>
          <p:nvPr/>
        </p:nvSpPr>
        <p:spPr>
          <a:xfrm>
            <a:off x="3499334" y="3545898"/>
            <a:ext cx="1234012" cy="550972"/>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Review Final Award Recommendation</a:t>
            </a:r>
          </a:p>
        </p:txBody>
      </p:sp>
      <p:cxnSp>
        <p:nvCxnSpPr>
          <p:cNvPr id="80" name="Connector: Elbow 79">
            <a:extLst>
              <a:ext uri="{FF2B5EF4-FFF2-40B4-BE49-F238E27FC236}">
                <a16:creationId xmlns:a16="http://schemas.microsoft.com/office/drawing/2014/main" id="{899462A1-93A1-AB35-8DA9-47AFE3BFE416}"/>
              </a:ext>
            </a:extLst>
          </p:cNvPr>
          <p:cNvCxnSpPr>
            <a:cxnSpLocks/>
            <a:stCxn id="44" idx="3"/>
            <a:endCxn id="79" idx="1"/>
          </p:cNvCxnSpPr>
          <p:nvPr/>
        </p:nvCxnSpPr>
        <p:spPr>
          <a:xfrm flipV="1">
            <a:off x="3138801" y="3821384"/>
            <a:ext cx="360533" cy="5413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Flowchart: Decision 80">
            <a:extLst>
              <a:ext uri="{FF2B5EF4-FFF2-40B4-BE49-F238E27FC236}">
                <a16:creationId xmlns:a16="http://schemas.microsoft.com/office/drawing/2014/main" id="{81970147-EEFE-CDBF-C6AB-AD581FD26508}"/>
              </a:ext>
            </a:extLst>
          </p:cNvPr>
          <p:cNvSpPr/>
          <p:nvPr/>
        </p:nvSpPr>
        <p:spPr>
          <a:xfrm>
            <a:off x="4969071" y="3591222"/>
            <a:ext cx="1281507" cy="478606"/>
          </a:xfrm>
          <a:prstGeom prst="flowChartDecision">
            <a:avLst/>
          </a:prstGeom>
          <a:solidFill>
            <a:schemeClr val="accent1">
              <a:lumMod val="40000"/>
              <a:lumOff val="60000"/>
            </a:schemeClr>
          </a:solidFill>
          <a:ln>
            <a:solidFill>
              <a:schemeClr val="tx1"/>
            </a:solidFill>
          </a:ln>
        </p:spPr>
        <p:txBody>
          <a:bodyPr wrap="square" lIns="0" rIns="0" rtlCol="0" anchor="ctr">
            <a:noAutofit/>
          </a:bodyPr>
          <a:lstStyle/>
          <a:p>
            <a:pPr algn="ctr"/>
            <a:r>
              <a:rPr lang="en-US" sz="1000" dirty="0">
                <a:solidFill>
                  <a:schemeClr val="tx1"/>
                </a:solidFill>
                <a:latin typeface="Arial" panose="020B0604020202020204" pitchFamily="34" charset="0"/>
                <a:cs typeface="Arial" panose="020B0604020202020204" pitchFamily="34" charset="0"/>
              </a:rPr>
              <a:t>Approved?</a:t>
            </a:r>
          </a:p>
        </p:txBody>
      </p:sp>
      <p:cxnSp>
        <p:nvCxnSpPr>
          <p:cNvPr id="82" name="Connector: Elbow 81">
            <a:extLst>
              <a:ext uri="{FF2B5EF4-FFF2-40B4-BE49-F238E27FC236}">
                <a16:creationId xmlns:a16="http://schemas.microsoft.com/office/drawing/2014/main" id="{28915ADB-CDD0-9E6D-CEE6-794D285403C8}"/>
              </a:ext>
            </a:extLst>
          </p:cNvPr>
          <p:cNvCxnSpPr>
            <a:cxnSpLocks/>
            <a:stCxn id="81" idx="2"/>
            <a:endCxn id="68" idx="0"/>
          </p:cNvCxnSpPr>
          <p:nvPr/>
        </p:nvCxnSpPr>
        <p:spPr>
          <a:xfrm rot="16200000" flipH="1">
            <a:off x="6164759" y="3514893"/>
            <a:ext cx="312501" cy="142236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FF86994F-1525-0F9B-BB3E-B378399BE70D}"/>
              </a:ext>
            </a:extLst>
          </p:cNvPr>
          <p:cNvSpPr txBox="1"/>
          <p:nvPr/>
        </p:nvSpPr>
        <p:spPr>
          <a:xfrm>
            <a:off x="5190547" y="4127164"/>
            <a:ext cx="43633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Yes</a:t>
            </a:r>
          </a:p>
        </p:txBody>
      </p:sp>
      <p:cxnSp>
        <p:nvCxnSpPr>
          <p:cNvPr id="87" name="Connector: Elbow 86">
            <a:extLst>
              <a:ext uri="{FF2B5EF4-FFF2-40B4-BE49-F238E27FC236}">
                <a16:creationId xmlns:a16="http://schemas.microsoft.com/office/drawing/2014/main" id="{850521CD-374E-0FE4-90CF-5D9BD43B93D7}"/>
              </a:ext>
            </a:extLst>
          </p:cNvPr>
          <p:cNvCxnSpPr>
            <a:cxnSpLocks/>
            <a:stCxn id="89" idx="3"/>
            <a:endCxn id="41" idx="2"/>
          </p:cNvCxnSpPr>
          <p:nvPr/>
        </p:nvCxnSpPr>
        <p:spPr>
          <a:xfrm flipV="1">
            <a:off x="7530355" y="3421119"/>
            <a:ext cx="802042" cy="4083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349B6E5D-2FDC-23FF-9AE7-DF0A8AF60CD8}"/>
              </a:ext>
            </a:extLst>
          </p:cNvPr>
          <p:cNvSpPr txBox="1"/>
          <p:nvPr/>
        </p:nvSpPr>
        <p:spPr>
          <a:xfrm>
            <a:off x="6030059" y="3509029"/>
            <a:ext cx="373820"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No</a:t>
            </a:r>
          </a:p>
        </p:txBody>
      </p:sp>
      <p:sp>
        <p:nvSpPr>
          <p:cNvPr id="89" name="TextBox 88">
            <a:extLst>
              <a:ext uri="{FF2B5EF4-FFF2-40B4-BE49-F238E27FC236}">
                <a16:creationId xmlns:a16="http://schemas.microsoft.com/office/drawing/2014/main" id="{D25E27B0-9D29-BFE1-9FEA-AAADC5A74915}"/>
              </a:ext>
            </a:extLst>
          </p:cNvPr>
          <p:cNvSpPr txBox="1"/>
          <p:nvPr/>
        </p:nvSpPr>
        <p:spPr>
          <a:xfrm>
            <a:off x="6448237" y="3564212"/>
            <a:ext cx="1082118" cy="530531"/>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Provide Feedback in Sourcing Tool</a:t>
            </a:r>
          </a:p>
        </p:txBody>
      </p:sp>
      <p:cxnSp>
        <p:nvCxnSpPr>
          <p:cNvPr id="90" name="Connector: Elbow 89">
            <a:extLst>
              <a:ext uri="{FF2B5EF4-FFF2-40B4-BE49-F238E27FC236}">
                <a16:creationId xmlns:a16="http://schemas.microsoft.com/office/drawing/2014/main" id="{EB93B6FA-359D-0D07-9030-D515DF770800}"/>
              </a:ext>
            </a:extLst>
          </p:cNvPr>
          <p:cNvCxnSpPr>
            <a:cxnSpLocks/>
            <a:stCxn id="81" idx="3"/>
            <a:endCxn id="89" idx="1"/>
          </p:cNvCxnSpPr>
          <p:nvPr/>
        </p:nvCxnSpPr>
        <p:spPr>
          <a:xfrm flipV="1">
            <a:off x="6250578" y="3829478"/>
            <a:ext cx="197659" cy="104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1D66F75C-68A2-EFD5-5578-A504158FD363}"/>
              </a:ext>
            </a:extLst>
          </p:cNvPr>
          <p:cNvCxnSpPr>
            <a:cxnSpLocks/>
            <a:stCxn id="79" idx="3"/>
            <a:endCxn id="81" idx="1"/>
          </p:cNvCxnSpPr>
          <p:nvPr/>
        </p:nvCxnSpPr>
        <p:spPr>
          <a:xfrm>
            <a:off x="4733346" y="3821384"/>
            <a:ext cx="235725" cy="914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1DDEF1D3-9150-A4DD-F001-FCD5EBE2E6FE}"/>
              </a:ext>
            </a:extLst>
          </p:cNvPr>
          <p:cNvCxnSpPr>
            <a:cxnSpLocks/>
            <a:stCxn id="71" idx="0"/>
            <a:endCxn id="41" idx="2"/>
          </p:cNvCxnSpPr>
          <p:nvPr/>
        </p:nvCxnSpPr>
        <p:spPr>
          <a:xfrm rot="16200000" flipV="1">
            <a:off x="8625845" y="3127672"/>
            <a:ext cx="748571" cy="1335466"/>
          </a:xfrm>
          <a:prstGeom prst="bentConnector3">
            <a:avLst>
              <a:gd name="adj1" fmla="val 45209"/>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75316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Streamlined IT Procurement Process Flow: Step 10</a:t>
            </a:r>
            <a:endParaRPr lang="en-US" sz="2400" b="0" dirty="0">
              <a:solidFill>
                <a:srgbClr val="014373"/>
              </a:solidFill>
              <a:latin typeface="Arial" panose="020B0604020202020204" pitchFamily="34" charset="0"/>
              <a:cs typeface="Arial" panose="020B0604020202020204" pitchFamily="34" charset="0"/>
            </a:endParaRPr>
          </a:p>
        </p:txBody>
      </p:sp>
      <p:sp>
        <p:nvSpPr>
          <p:cNvPr id="38" name="Arrow: Pentagon 37">
            <a:extLst>
              <a:ext uri="{FF2B5EF4-FFF2-40B4-BE49-F238E27FC236}">
                <a16:creationId xmlns:a16="http://schemas.microsoft.com/office/drawing/2014/main" id="{992F8C4F-E290-4F1D-A636-B5204314EDA1}"/>
              </a:ext>
            </a:extLst>
          </p:cNvPr>
          <p:cNvSpPr/>
          <p:nvPr/>
        </p:nvSpPr>
        <p:spPr>
          <a:xfrm>
            <a:off x="821804" y="791989"/>
            <a:ext cx="11286722" cy="3657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10 – Execute Contract</a:t>
            </a: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022013E6-88F6-40AE-AA90-106CF47A66C6}"/>
              </a:ext>
            </a:extLst>
          </p:cNvPr>
          <p:cNvSpPr txBox="1"/>
          <p:nvPr/>
        </p:nvSpPr>
        <p:spPr>
          <a:xfrm>
            <a:off x="218218" y="3276207"/>
            <a:ext cx="1223362" cy="276999"/>
          </a:xfrm>
          <a:prstGeom prst="rect">
            <a:avLst/>
          </a:prstGeom>
          <a:noFill/>
        </p:spPr>
        <p:txBody>
          <a:bodyPr wrap="square" rtlCol="0">
            <a:spAutoFit/>
          </a:bodyPr>
          <a:lstStyle/>
          <a:p>
            <a:r>
              <a:rPr lang="en-US" sz="1200" dirty="0"/>
              <a:t>IT Vendor</a:t>
            </a:r>
          </a:p>
        </p:txBody>
      </p:sp>
      <p:sp>
        <p:nvSpPr>
          <p:cNvPr id="48" name="TextBox 47">
            <a:extLst>
              <a:ext uri="{FF2B5EF4-FFF2-40B4-BE49-F238E27FC236}">
                <a16:creationId xmlns:a16="http://schemas.microsoft.com/office/drawing/2014/main" id="{E0D7B872-BFE9-403F-A207-E2E58D027082}"/>
              </a:ext>
            </a:extLst>
          </p:cNvPr>
          <p:cNvSpPr txBox="1"/>
          <p:nvPr/>
        </p:nvSpPr>
        <p:spPr>
          <a:xfrm>
            <a:off x="7079952" y="1488886"/>
            <a:ext cx="1293969" cy="1162948"/>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Create Follow-On Project in Contracts Tool and Upload Executed Contract in Contract Workspace</a:t>
            </a:r>
          </a:p>
        </p:txBody>
      </p:sp>
      <p:cxnSp>
        <p:nvCxnSpPr>
          <p:cNvPr id="15" name="Connector: Elbow 14">
            <a:extLst>
              <a:ext uri="{FF2B5EF4-FFF2-40B4-BE49-F238E27FC236}">
                <a16:creationId xmlns:a16="http://schemas.microsoft.com/office/drawing/2014/main" id="{3D18D96B-B927-40C0-A7BC-9B77FC30FE1A}"/>
              </a:ext>
            </a:extLst>
          </p:cNvPr>
          <p:cNvCxnSpPr>
            <a:cxnSpLocks/>
            <a:stCxn id="61" idx="6"/>
            <a:endCxn id="62" idx="1"/>
          </p:cNvCxnSpPr>
          <p:nvPr/>
        </p:nvCxnSpPr>
        <p:spPr>
          <a:xfrm flipV="1">
            <a:off x="3456492" y="2076415"/>
            <a:ext cx="269028" cy="30322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BF66D449-CC69-43E3-B745-0456A5F7DBE1}"/>
              </a:ext>
            </a:extLst>
          </p:cNvPr>
          <p:cNvSpPr/>
          <p:nvPr/>
        </p:nvSpPr>
        <p:spPr>
          <a:xfrm>
            <a:off x="2999292" y="2151044"/>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09</a:t>
            </a:r>
          </a:p>
        </p:txBody>
      </p:sp>
      <p:sp>
        <p:nvSpPr>
          <p:cNvPr id="71" name="TextBox 70">
            <a:extLst>
              <a:ext uri="{FF2B5EF4-FFF2-40B4-BE49-F238E27FC236}">
                <a16:creationId xmlns:a16="http://schemas.microsoft.com/office/drawing/2014/main" id="{80C7A23C-12E1-4D05-B874-038ADD0931E9}"/>
              </a:ext>
            </a:extLst>
          </p:cNvPr>
          <p:cNvSpPr txBox="1"/>
          <p:nvPr/>
        </p:nvSpPr>
        <p:spPr>
          <a:xfrm>
            <a:off x="218218" y="1448454"/>
            <a:ext cx="1088019" cy="461665"/>
          </a:xfrm>
          <a:prstGeom prst="rect">
            <a:avLst/>
          </a:prstGeom>
          <a:noFill/>
        </p:spPr>
        <p:txBody>
          <a:bodyPr wrap="square" rtlCol="0">
            <a:spAutoFit/>
          </a:bodyPr>
          <a:lstStyle/>
          <a:p>
            <a:r>
              <a:rPr lang="en-US" sz="1200" dirty="0"/>
              <a:t>Agency Procurement</a:t>
            </a:r>
          </a:p>
        </p:txBody>
      </p:sp>
      <p:cxnSp>
        <p:nvCxnSpPr>
          <p:cNvPr id="174" name="Connector: Elbow 173">
            <a:extLst>
              <a:ext uri="{FF2B5EF4-FFF2-40B4-BE49-F238E27FC236}">
                <a16:creationId xmlns:a16="http://schemas.microsoft.com/office/drawing/2014/main" id="{52026F2F-9791-4F0D-A076-833DDFDBFE1F}"/>
              </a:ext>
            </a:extLst>
          </p:cNvPr>
          <p:cNvCxnSpPr>
            <a:cxnSpLocks/>
            <a:stCxn id="62" idx="3"/>
            <a:endCxn id="21" idx="1"/>
          </p:cNvCxnSpPr>
          <p:nvPr/>
        </p:nvCxnSpPr>
        <p:spPr>
          <a:xfrm flipV="1">
            <a:off x="4550278" y="2070360"/>
            <a:ext cx="265848" cy="605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8E461A09-0DFB-4493-BC1B-0FBD29DFA435}"/>
              </a:ext>
            </a:extLst>
          </p:cNvPr>
          <p:cNvCxnSpPr>
            <a:cxnSpLocks/>
          </p:cNvCxnSpPr>
          <p:nvPr/>
        </p:nvCxnSpPr>
        <p:spPr>
          <a:xfrm flipV="1">
            <a:off x="343365" y="3018381"/>
            <a:ext cx="11458786" cy="256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571F7156-4688-4DEC-8A24-505E93A0BD46}"/>
              </a:ext>
            </a:extLst>
          </p:cNvPr>
          <p:cNvSpPr txBox="1"/>
          <p:nvPr/>
        </p:nvSpPr>
        <p:spPr>
          <a:xfrm>
            <a:off x="8558466" y="3339733"/>
            <a:ext cx="824758" cy="882723"/>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Receive Executed Contract</a:t>
            </a:r>
          </a:p>
        </p:txBody>
      </p:sp>
      <p:sp>
        <p:nvSpPr>
          <p:cNvPr id="62" name="TextBox 61">
            <a:extLst>
              <a:ext uri="{FF2B5EF4-FFF2-40B4-BE49-F238E27FC236}">
                <a16:creationId xmlns:a16="http://schemas.microsoft.com/office/drawing/2014/main" id="{BC2439A0-472B-4B03-9199-A0238691CA18}"/>
              </a:ext>
            </a:extLst>
          </p:cNvPr>
          <p:cNvSpPr txBox="1"/>
          <p:nvPr/>
        </p:nvSpPr>
        <p:spPr>
          <a:xfrm>
            <a:off x="3725520" y="1504640"/>
            <a:ext cx="824758" cy="1143550"/>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Get Agency Signatures on Contract</a:t>
            </a:r>
          </a:p>
        </p:txBody>
      </p:sp>
      <p:sp>
        <p:nvSpPr>
          <p:cNvPr id="57" name="TextBox 56">
            <a:extLst>
              <a:ext uri="{FF2B5EF4-FFF2-40B4-BE49-F238E27FC236}">
                <a16:creationId xmlns:a16="http://schemas.microsoft.com/office/drawing/2014/main" id="{D95C02C1-D259-495C-8A23-6A85456CEC8C}"/>
              </a:ext>
            </a:extLst>
          </p:cNvPr>
          <p:cNvSpPr txBox="1"/>
          <p:nvPr/>
        </p:nvSpPr>
        <p:spPr>
          <a:xfrm>
            <a:off x="8558466" y="1484521"/>
            <a:ext cx="824758" cy="1162948"/>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Send Executed Contract to Vendor</a:t>
            </a:r>
          </a:p>
        </p:txBody>
      </p:sp>
      <p:cxnSp>
        <p:nvCxnSpPr>
          <p:cNvPr id="11" name="Straight Arrow Connector 10">
            <a:extLst>
              <a:ext uri="{FF2B5EF4-FFF2-40B4-BE49-F238E27FC236}">
                <a16:creationId xmlns:a16="http://schemas.microsoft.com/office/drawing/2014/main" id="{88A26109-D84A-4B74-AB0E-C530AFA8AFCF}"/>
              </a:ext>
            </a:extLst>
          </p:cNvPr>
          <p:cNvCxnSpPr>
            <a:cxnSpLocks/>
            <a:stCxn id="48" idx="3"/>
            <a:endCxn id="57" idx="1"/>
          </p:cNvCxnSpPr>
          <p:nvPr/>
        </p:nvCxnSpPr>
        <p:spPr>
          <a:xfrm flipV="1">
            <a:off x="8373921" y="2065995"/>
            <a:ext cx="184545" cy="4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8F49F6E-34B5-4BC4-A59C-E1FA2C5B4F48}"/>
              </a:ext>
            </a:extLst>
          </p:cNvPr>
          <p:cNvCxnSpPr>
            <a:cxnSpLocks/>
            <a:stCxn id="57" idx="2"/>
            <a:endCxn id="86" idx="0"/>
          </p:cNvCxnSpPr>
          <p:nvPr/>
        </p:nvCxnSpPr>
        <p:spPr>
          <a:xfrm>
            <a:off x="8970845" y="2647469"/>
            <a:ext cx="0" cy="692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00CA9CB-E387-4D9C-9309-798159505DB5}"/>
              </a:ext>
            </a:extLst>
          </p:cNvPr>
          <p:cNvSpPr txBox="1"/>
          <p:nvPr/>
        </p:nvSpPr>
        <p:spPr>
          <a:xfrm>
            <a:off x="4816126" y="1488886"/>
            <a:ext cx="824758" cy="1162948"/>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Post Award Notification on eVP</a:t>
            </a:r>
          </a:p>
        </p:txBody>
      </p:sp>
      <p:sp>
        <p:nvSpPr>
          <p:cNvPr id="22" name="TextBox 21">
            <a:extLst>
              <a:ext uri="{FF2B5EF4-FFF2-40B4-BE49-F238E27FC236}">
                <a16:creationId xmlns:a16="http://schemas.microsoft.com/office/drawing/2014/main" id="{8AB21DA4-AF7B-4739-B230-487AB7D029B8}"/>
              </a:ext>
            </a:extLst>
          </p:cNvPr>
          <p:cNvSpPr txBox="1"/>
          <p:nvPr/>
        </p:nvSpPr>
        <p:spPr>
          <a:xfrm>
            <a:off x="5862077" y="1495538"/>
            <a:ext cx="1003933" cy="1162948"/>
          </a:xfrm>
          <a:prstGeom prst="rect">
            <a:avLst/>
          </a:prstGeom>
          <a:solidFill>
            <a:schemeClr val="accent1">
              <a:lumMod val="40000"/>
              <a:lumOff val="60000"/>
            </a:schemeClr>
          </a:solidFill>
          <a:ln>
            <a:solidFill>
              <a:schemeClr val="tx1"/>
            </a:solidFill>
          </a:ln>
        </p:spPr>
        <p:txBody>
          <a:bodyPr wrap="square" rtlCol="0">
            <a:noAutofit/>
          </a:bodyPr>
          <a:lstStyle/>
          <a:p>
            <a:pPr algn="ctr"/>
            <a:r>
              <a:rPr lang="en-US" sz="1000" dirty="0">
                <a:latin typeface="Arial" panose="020B0604020202020204" pitchFamily="34" charset="0"/>
                <a:cs typeface="Arial" panose="020B0604020202020204" pitchFamily="34" charset="0"/>
              </a:rPr>
              <a:t>Email Executed Contract to Statewide IT Procurement Office (If over $25,000)</a:t>
            </a:r>
          </a:p>
        </p:txBody>
      </p:sp>
      <p:cxnSp>
        <p:nvCxnSpPr>
          <p:cNvPr id="24" name="Connector: Elbow 23">
            <a:extLst>
              <a:ext uri="{FF2B5EF4-FFF2-40B4-BE49-F238E27FC236}">
                <a16:creationId xmlns:a16="http://schemas.microsoft.com/office/drawing/2014/main" id="{A1884350-D49E-4ED9-BF04-F8C4A2ABFE41}"/>
              </a:ext>
            </a:extLst>
          </p:cNvPr>
          <p:cNvCxnSpPr>
            <a:cxnSpLocks/>
            <a:stCxn id="21" idx="3"/>
            <a:endCxn id="22" idx="1"/>
          </p:cNvCxnSpPr>
          <p:nvPr/>
        </p:nvCxnSpPr>
        <p:spPr>
          <a:xfrm>
            <a:off x="5640884" y="2070360"/>
            <a:ext cx="221193" cy="66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C96093C1-476E-454F-81EE-428C01D380F6}"/>
              </a:ext>
            </a:extLst>
          </p:cNvPr>
          <p:cNvCxnSpPr>
            <a:cxnSpLocks/>
            <a:stCxn id="22" idx="3"/>
            <a:endCxn id="48" idx="1"/>
          </p:cNvCxnSpPr>
          <p:nvPr/>
        </p:nvCxnSpPr>
        <p:spPr>
          <a:xfrm flipV="1">
            <a:off x="6866010" y="2070360"/>
            <a:ext cx="213942" cy="665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7CF58655-B4D2-448A-90B9-7B5EC4255666}"/>
              </a:ext>
            </a:extLst>
          </p:cNvPr>
          <p:cNvSpPr/>
          <p:nvPr/>
        </p:nvSpPr>
        <p:spPr>
          <a:xfrm>
            <a:off x="3006830" y="1604016"/>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a:latin typeface="Arial" panose="020B0604020202020204" pitchFamily="34" charset="0"/>
                <a:cs typeface="Arial" panose="020B0604020202020204" pitchFamily="34" charset="0"/>
              </a:rPr>
              <a:t>08</a:t>
            </a:r>
          </a:p>
        </p:txBody>
      </p:sp>
      <p:cxnSp>
        <p:nvCxnSpPr>
          <p:cNvPr id="40" name="Connector: Elbow 39">
            <a:extLst>
              <a:ext uri="{FF2B5EF4-FFF2-40B4-BE49-F238E27FC236}">
                <a16:creationId xmlns:a16="http://schemas.microsoft.com/office/drawing/2014/main" id="{EEDAC484-23C8-485C-A0C5-E753DDC15CC3}"/>
              </a:ext>
            </a:extLst>
          </p:cNvPr>
          <p:cNvCxnSpPr>
            <a:cxnSpLocks/>
            <a:stCxn id="39" idx="6"/>
            <a:endCxn id="62" idx="1"/>
          </p:cNvCxnSpPr>
          <p:nvPr/>
        </p:nvCxnSpPr>
        <p:spPr>
          <a:xfrm>
            <a:off x="3464030" y="1832616"/>
            <a:ext cx="261490" cy="24379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4340C8D-FB23-4C4E-8328-3B3C8E06A7E7}"/>
              </a:ext>
            </a:extLst>
          </p:cNvPr>
          <p:cNvSpPr txBox="1"/>
          <p:nvPr/>
        </p:nvSpPr>
        <p:spPr>
          <a:xfrm>
            <a:off x="1602169" y="1713715"/>
            <a:ext cx="1391728"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Less than $25,000</a:t>
            </a:r>
          </a:p>
        </p:txBody>
      </p:sp>
      <p:sp>
        <p:nvSpPr>
          <p:cNvPr id="43" name="TextBox 42">
            <a:extLst>
              <a:ext uri="{FF2B5EF4-FFF2-40B4-BE49-F238E27FC236}">
                <a16:creationId xmlns:a16="http://schemas.microsoft.com/office/drawing/2014/main" id="{1B66662C-9919-4C54-92EF-29CFE9577139}"/>
              </a:ext>
            </a:extLst>
          </p:cNvPr>
          <p:cNvSpPr txBox="1"/>
          <p:nvPr/>
        </p:nvSpPr>
        <p:spPr>
          <a:xfrm>
            <a:off x="1615102" y="2248839"/>
            <a:ext cx="1406154" cy="261610"/>
          </a:xfrm>
          <a:prstGeom prst="rect">
            <a:avLst/>
          </a:prstGeom>
          <a:noFill/>
        </p:spPr>
        <p:txBody>
          <a:bodyPr wrap="none" rtlCol="0">
            <a:spAutoFit/>
          </a:bodyPr>
          <a:lstStyle/>
          <a:p>
            <a:r>
              <a:rPr lang="en-US" sz="1100" b="1" dirty="0">
                <a:latin typeface="Arial" panose="020B0604020202020204" pitchFamily="34" charset="0"/>
                <a:cs typeface="Arial" panose="020B0604020202020204" pitchFamily="34" charset="0"/>
              </a:rPr>
              <a:t>More than $25,000</a:t>
            </a:r>
          </a:p>
        </p:txBody>
      </p:sp>
      <p:pic>
        <p:nvPicPr>
          <p:cNvPr id="29" name="Graphic 28">
            <a:extLst>
              <a:ext uri="{FF2B5EF4-FFF2-40B4-BE49-F238E27FC236}">
                <a16:creationId xmlns:a16="http://schemas.microsoft.com/office/drawing/2014/main" id="{1BAEC5A7-DD76-4A80-A44C-46588A8B6B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2673" y="6397719"/>
            <a:ext cx="1650654" cy="269685"/>
          </a:xfrm>
          <a:prstGeom prst="rect">
            <a:avLst/>
          </a:prstGeom>
        </p:spPr>
      </p:pic>
      <p:sp>
        <p:nvSpPr>
          <p:cNvPr id="2" name="Slide Number Placeholder 1">
            <a:extLst>
              <a:ext uri="{FF2B5EF4-FFF2-40B4-BE49-F238E27FC236}">
                <a16:creationId xmlns:a16="http://schemas.microsoft.com/office/drawing/2014/main" id="{72065A3C-D436-28FA-D6AE-5EE2FDBC0772}"/>
              </a:ext>
            </a:extLst>
          </p:cNvPr>
          <p:cNvSpPr>
            <a:spLocks noGrp="1"/>
          </p:cNvSpPr>
          <p:nvPr>
            <p:ph type="sldNum" sz="quarter" idx="12"/>
          </p:nvPr>
        </p:nvSpPr>
        <p:spPr/>
        <p:txBody>
          <a:bodyPr/>
          <a:lstStyle/>
          <a:p>
            <a:fld id="{A572533D-9982-974D-8F32-334D815B8173}" type="slidenum">
              <a:rPr lang="en-US" smtClean="0"/>
              <a:pPr/>
              <a:t>19</a:t>
            </a:fld>
            <a:endParaRPr lang="en-US" dirty="0"/>
          </a:p>
        </p:txBody>
      </p:sp>
    </p:spTree>
    <p:custDataLst>
      <p:tags r:id="rId1"/>
    </p:custDataLst>
    <p:extLst>
      <p:ext uri="{BB962C8B-B14F-4D97-AF65-F5344CB8AC3E}">
        <p14:creationId xmlns:p14="http://schemas.microsoft.com/office/powerpoint/2010/main" val="356763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710431F-2424-3C45-933E-3979643BF613}"/>
              </a:ext>
            </a:extLst>
          </p:cNvPr>
          <p:cNvSpPr txBox="1"/>
          <p:nvPr/>
        </p:nvSpPr>
        <p:spPr>
          <a:xfrm>
            <a:off x="253998" y="1660150"/>
            <a:ext cx="4042580"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dirty="0">
                <a:solidFill>
                  <a:srgbClr val="172E4C"/>
                </a:solidFill>
                <a:latin typeface="Avenir Next LT Pro"/>
              </a:rPr>
              <a:t>Benefits of Streamlined IT Procurement Process</a:t>
            </a:r>
            <a:endParaRPr lang="en-US" dirty="0"/>
          </a:p>
          <a:p>
            <a:pPr marL="285750" indent="-285750">
              <a:buFont typeface="Arial" panose="020B0604020202020204" pitchFamily="34" charset="0"/>
              <a:buChar char="•"/>
            </a:pPr>
            <a:endParaRPr lang="en-US" sz="1400" dirty="0">
              <a:solidFill>
                <a:srgbClr val="172E4C"/>
              </a:solidFill>
              <a:latin typeface="Avenir Next LT Pro" panose="020B0504020202020204" pitchFamily="34" charset="77"/>
            </a:endParaRPr>
          </a:p>
          <a:p>
            <a:pPr marL="285750" indent="-285750">
              <a:buFont typeface="Arial" panose="020B0604020202020204" pitchFamily="34" charset="0"/>
              <a:buChar char="•"/>
            </a:pPr>
            <a:r>
              <a:rPr lang="en-US" sz="1400" dirty="0">
                <a:solidFill>
                  <a:srgbClr val="172E4C"/>
                </a:solidFill>
                <a:latin typeface="Avenir Next LT Pro"/>
              </a:rPr>
              <a:t>Overview of 10-Step IT Procurement Process</a:t>
            </a:r>
            <a:endParaRPr lang="en-US" sz="1400" dirty="0">
              <a:solidFill>
                <a:srgbClr val="172E4C"/>
              </a:solidFill>
              <a:latin typeface="Avenir Next LT Pro" panose="020B0504020202020204" pitchFamily="34" charset="77"/>
            </a:endParaRPr>
          </a:p>
          <a:p>
            <a:pPr marL="285750" indent="-285750">
              <a:buFont typeface="Arial" panose="020B0604020202020204" pitchFamily="34" charset="0"/>
              <a:buChar char="•"/>
            </a:pPr>
            <a:endParaRPr lang="en-US" sz="1400" dirty="0">
              <a:solidFill>
                <a:srgbClr val="172E4C"/>
              </a:solidFill>
              <a:latin typeface="Avenir Next LT Pro" panose="020B0504020202020204" pitchFamily="34" charset="77"/>
            </a:endParaRPr>
          </a:p>
          <a:p>
            <a:pPr marL="285750" indent="-285750">
              <a:buFont typeface="Arial" panose="020B0604020202020204" pitchFamily="34" charset="0"/>
              <a:buChar char="•"/>
            </a:pPr>
            <a:r>
              <a:rPr lang="en-US" sz="1400" dirty="0">
                <a:solidFill>
                  <a:srgbClr val="172E4C"/>
                </a:solidFill>
                <a:latin typeface="Avenir Next LT Pro"/>
              </a:rPr>
              <a:t>Connection with NCDIT EPMO’s IT Project Management Process (when applicable)</a:t>
            </a:r>
          </a:p>
          <a:p>
            <a:pPr marL="285750" indent="-285750">
              <a:buFont typeface="Arial" panose="020B0604020202020204" pitchFamily="34" charset="0"/>
              <a:buChar char="•"/>
            </a:pPr>
            <a:endParaRPr lang="en-US" sz="1400" dirty="0">
              <a:solidFill>
                <a:srgbClr val="172E4C"/>
              </a:solidFill>
              <a:latin typeface="Avenir Next LT Pro"/>
            </a:endParaRPr>
          </a:p>
          <a:p>
            <a:pPr marL="285750" indent="-285750">
              <a:buFont typeface="Arial" panose="020B0604020202020204" pitchFamily="34" charset="0"/>
              <a:buChar char="•"/>
            </a:pPr>
            <a:r>
              <a:rPr lang="en-US" sz="1400" dirty="0">
                <a:solidFill>
                  <a:srgbClr val="172E4C"/>
                </a:solidFill>
                <a:latin typeface="Avenir Next LT Pro"/>
              </a:rPr>
              <a:t>IT Procurement Process Key Stakeholders</a:t>
            </a:r>
          </a:p>
          <a:p>
            <a:pPr marL="285750" indent="-285750">
              <a:buFont typeface="Arial" panose="020B0604020202020204" pitchFamily="34" charset="0"/>
              <a:buChar char="•"/>
            </a:pPr>
            <a:endParaRPr lang="en-US" sz="1400" dirty="0">
              <a:solidFill>
                <a:srgbClr val="172E4C"/>
              </a:solidFill>
              <a:latin typeface="Avenir Next LT Pro"/>
            </a:endParaRPr>
          </a:p>
          <a:p>
            <a:pPr marL="285750" indent="-285750">
              <a:buFont typeface="Arial" panose="020B0604020202020204" pitchFamily="34" charset="0"/>
              <a:buChar char="•"/>
            </a:pPr>
            <a:r>
              <a:rPr lang="en-US" sz="1400" dirty="0">
                <a:solidFill>
                  <a:srgbClr val="172E4C"/>
                </a:solidFill>
                <a:latin typeface="Avenir Next LT Pro"/>
              </a:rPr>
              <a:t>Process Flows for Each Step of the Streamlined IT Procurement Process</a:t>
            </a:r>
          </a:p>
          <a:p>
            <a:pPr marL="285750" indent="-285750">
              <a:buFont typeface="Arial" panose="020B0604020202020204" pitchFamily="34" charset="0"/>
              <a:buChar char="•"/>
            </a:pPr>
            <a:endParaRPr lang="en-US" sz="1400" dirty="0">
              <a:solidFill>
                <a:srgbClr val="172E4C"/>
              </a:solidFill>
              <a:latin typeface="Avenir Next LT Pro"/>
            </a:endParaRPr>
          </a:p>
          <a:p>
            <a:pPr marL="285750" indent="-285750">
              <a:buFont typeface="Arial" panose="020B0604020202020204" pitchFamily="34" charset="0"/>
              <a:buChar char="•"/>
            </a:pPr>
            <a:r>
              <a:rPr lang="en-US" sz="1400" dirty="0">
                <a:solidFill>
                  <a:srgbClr val="172E4C"/>
                </a:solidFill>
                <a:latin typeface="Avenir Next LT Pro"/>
              </a:rPr>
              <a:t>Available Support Resources</a:t>
            </a:r>
          </a:p>
          <a:p>
            <a:endParaRPr lang="en-US" sz="1400" dirty="0">
              <a:solidFill>
                <a:srgbClr val="172E4C"/>
              </a:solidFill>
              <a:latin typeface="Avenir Next LT Pro" panose="020B0504020202020204" pitchFamily="34" charset="77"/>
            </a:endParaRPr>
          </a:p>
          <a:p>
            <a:pPr marL="285750" indent="-285750">
              <a:buFont typeface="Arial" panose="020B0604020202020204" pitchFamily="34" charset="0"/>
              <a:buChar char="•"/>
            </a:pPr>
            <a:endParaRPr lang="en-US" sz="1400" dirty="0">
              <a:solidFill>
                <a:srgbClr val="172E4C"/>
              </a:solidFill>
              <a:latin typeface="Avenir Next LT Pro" panose="020B0504020202020204" pitchFamily="34" charset="77"/>
            </a:endParaRPr>
          </a:p>
          <a:p>
            <a:endParaRPr lang="en-US" sz="1400" dirty="0">
              <a:solidFill>
                <a:srgbClr val="172E4C"/>
              </a:solidFill>
              <a:latin typeface="Avenir Next LT Pro" panose="020B0504020202020204" pitchFamily="34" charset="77"/>
            </a:endParaRPr>
          </a:p>
        </p:txBody>
      </p:sp>
      <p:sp>
        <p:nvSpPr>
          <p:cNvPr id="13" name="TextBox 12">
            <a:extLst>
              <a:ext uri="{FF2B5EF4-FFF2-40B4-BE49-F238E27FC236}">
                <a16:creationId xmlns:a16="http://schemas.microsoft.com/office/drawing/2014/main" id="{BDD4EE67-903A-2D4C-932A-811557089C99}"/>
              </a:ext>
            </a:extLst>
          </p:cNvPr>
          <p:cNvSpPr txBox="1"/>
          <p:nvPr/>
        </p:nvSpPr>
        <p:spPr>
          <a:xfrm>
            <a:off x="253998" y="147960"/>
            <a:ext cx="6959602" cy="461665"/>
          </a:xfrm>
          <a:prstGeom prst="rect">
            <a:avLst/>
          </a:prstGeom>
          <a:noFill/>
        </p:spPr>
        <p:txBody>
          <a:bodyPr wrap="square" rtlCol="0">
            <a:spAutoFit/>
          </a:bodyPr>
          <a:lstStyle/>
          <a:p>
            <a:r>
              <a:rPr lang="en-US" sz="2400" b="1" dirty="0">
                <a:solidFill>
                  <a:srgbClr val="172E4C"/>
                </a:solidFill>
                <a:latin typeface="Avenir Next LT Pro" panose="020B0504020202020204" pitchFamily="34" charset="77"/>
              </a:rPr>
              <a:t>Content</a:t>
            </a:r>
          </a:p>
        </p:txBody>
      </p:sp>
      <p:pic>
        <p:nvPicPr>
          <p:cNvPr id="5" name="Graphic 4">
            <a:extLst>
              <a:ext uri="{FF2B5EF4-FFF2-40B4-BE49-F238E27FC236}">
                <a16:creationId xmlns:a16="http://schemas.microsoft.com/office/drawing/2014/main" id="{FED07F05-AF50-E040-95F5-52E0A1558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42673" y="6397719"/>
            <a:ext cx="1650654" cy="269685"/>
          </a:xfrm>
          <a:prstGeom prst="rect">
            <a:avLst/>
          </a:prstGeom>
        </p:spPr>
      </p:pic>
      <p:sp>
        <p:nvSpPr>
          <p:cNvPr id="3" name="TextBox 2">
            <a:extLst>
              <a:ext uri="{FF2B5EF4-FFF2-40B4-BE49-F238E27FC236}">
                <a16:creationId xmlns:a16="http://schemas.microsoft.com/office/drawing/2014/main" id="{00AC5056-5801-F583-A2B0-B07EBEB8BBFB}"/>
              </a:ext>
            </a:extLst>
          </p:cNvPr>
          <p:cNvSpPr txBox="1"/>
          <p:nvPr/>
        </p:nvSpPr>
        <p:spPr>
          <a:xfrm>
            <a:off x="253998" y="740253"/>
            <a:ext cx="10544631" cy="646331"/>
          </a:xfrm>
          <a:prstGeom prst="rect">
            <a:avLst/>
          </a:prstGeom>
          <a:noFill/>
        </p:spPr>
        <p:txBody>
          <a:bodyPr wrap="square" lIns="91440" tIns="45720" rIns="91440" bIns="45720" rtlCol="0" anchor="t">
            <a:spAutoFit/>
          </a:bodyPr>
          <a:lstStyle/>
          <a:p>
            <a:r>
              <a:rPr lang="en-US" b="1" dirty="0">
                <a:solidFill>
                  <a:srgbClr val="172E4C"/>
                </a:solidFill>
                <a:latin typeface="Avenir Next LT Pro"/>
              </a:rPr>
              <a:t>This document provides an overview for Executive Branch State Agencies of the streamlined IT procurement process that is enabled through the NC eProcurement Sourcing Tool.</a:t>
            </a:r>
            <a:endParaRPr lang="en-US" b="1" dirty="0">
              <a:solidFill>
                <a:srgbClr val="172E4C"/>
              </a:solidFill>
              <a:latin typeface="Avenir Next LT Pro" panose="020B0504020202020204" pitchFamily="34" charset="77"/>
            </a:endParaRPr>
          </a:p>
        </p:txBody>
      </p:sp>
      <p:cxnSp>
        <p:nvCxnSpPr>
          <p:cNvPr id="4" name="Straight Arrow Connector 3">
            <a:extLst>
              <a:ext uri="{FF2B5EF4-FFF2-40B4-BE49-F238E27FC236}">
                <a16:creationId xmlns:a16="http://schemas.microsoft.com/office/drawing/2014/main" id="{D7E9908E-30C6-3DEB-B250-559FB0275970}"/>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pic>
        <p:nvPicPr>
          <p:cNvPr id="2" name="Picture 1" descr="A person giving a presentation&#10;&#10;Description automatically generated with medium confidence">
            <a:extLst>
              <a:ext uri="{FF2B5EF4-FFF2-40B4-BE49-F238E27FC236}">
                <a16:creationId xmlns:a16="http://schemas.microsoft.com/office/drawing/2014/main" id="{E4BB0871-456A-88AC-1B86-EB5D3649CC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337" y="1687785"/>
            <a:ext cx="7048010" cy="3964506"/>
          </a:xfrm>
          <a:prstGeom prst="rect">
            <a:avLst/>
          </a:prstGeom>
        </p:spPr>
      </p:pic>
      <p:sp>
        <p:nvSpPr>
          <p:cNvPr id="6" name="Slide Number Placeholder 5">
            <a:extLst>
              <a:ext uri="{FF2B5EF4-FFF2-40B4-BE49-F238E27FC236}">
                <a16:creationId xmlns:a16="http://schemas.microsoft.com/office/drawing/2014/main" id="{CC239054-825C-3E13-3AFD-AA743D35FB7B}"/>
              </a:ext>
            </a:extLst>
          </p:cNvPr>
          <p:cNvSpPr>
            <a:spLocks noGrp="1"/>
          </p:cNvSpPr>
          <p:nvPr>
            <p:ph type="sldNum" sz="quarter" idx="12"/>
          </p:nvPr>
        </p:nvSpPr>
        <p:spPr/>
        <p:txBody>
          <a:bodyPr/>
          <a:lstStyle/>
          <a:p>
            <a:fld id="{A572533D-9982-974D-8F32-334D815B8173}" type="slidenum">
              <a:rPr lang="en-US" smtClean="0"/>
              <a:t>2</a:t>
            </a:fld>
            <a:endParaRPr lang="en-US" dirty="0"/>
          </a:p>
        </p:txBody>
      </p:sp>
    </p:spTree>
    <p:extLst>
      <p:ext uri="{BB962C8B-B14F-4D97-AF65-F5344CB8AC3E}">
        <p14:creationId xmlns:p14="http://schemas.microsoft.com/office/powerpoint/2010/main" val="1268647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710431F-2424-3C45-933E-3979643BF613}"/>
              </a:ext>
            </a:extLst>
          </p:cNvPr>
          <p:cNvSpPr txBox="1"/>
          <p:nvPr/>
        </p:nvSpPr>
        <p:spPr>
          <a:xfrm>
            <a:off x="253997" y="1344191"/>
            <a:ext cx="5600538" cy="501675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dirty="0">
                <a:latin typeface="Avenir Next LT Pro"/>
                <a:ea typeface="+mn-lt"/>
                <a:cs typeface="+mn-lt"/>
              </a:rPr>
              <a:t>NCDIT IT Procurement Process Training Website  </a:t>
            </a:r>
            <a:r>
              <a:rPr lang="en-US" sz="1600" dirty="0">
                <a:latin typeface="Avenir Next LT Pro"/>
                <a:ea typeface="+mn-lt"/>
                <a:cs typeface="+mn-lt"/>
                <a:hlinkClick r:id="rId2"/>
              </a:rPr>
              <a:t>LINK</a:t>
            </a:r>
            <a:endParaRPr lang="en-US" sz="1600" dirty="0">
              <a:latin typeface="Avenir Next LT Pro"/>
              <a:ea typeface="+mn-lt"/>
              <a:cs typeface="+mn-lt"/>
            </a:endParaRPr>
          </a:p>
          <a:p>
            <a:pPr marL="742950" lvl="1" indent="-285750">
              <a:buFont typeface="Courier New" panose="02070309020205020404" pitchFamily="49" charset="0"/>
              <a:buChar char="o"/>
            </a:pPr>
            <a:r>
              <a:rPr lang="en-US" sz="1600" dirty="0">
                <a:latin typeface="Avenir Next LT Pro"/>
                <a:ea typeface="+mn-lt"/>
                <a:cs typeface="+mn-lt"/>
              </a:rPr>
              <a:t>IT Procurement Process Playbook / Training Guide  </a:t>
            </a:r>
            <a:r>
              <a:rPr lang="en-US" sz="1600" dirty="0">
                <a:latin typeface="Avenir Next LT Pro"/>
                <a:ea typeface="+mn-lt"/>
                <a:cs typeface="+mn-lt"/>
                <a:hlinkClick r:id="rId3"/>
              </a:rPr>
              <a:t>LINK</a:t>
            </a:r>
            <a:endParaRPr lang="en-US" sz="1600" dirty="0">
              <a:latin typeface="Avenir Next LT Pro"/>
              <a:ea typeface="+mn-lt"/>
              <a:cs typeface="+mn-lt"/>
            </a:endParaRPr>
          </a:p>
          <a:p>
            <a:pPr marL="742950" lvl="1" indent="-285750">
              <a:buFont typeface="Courier New" panose="02070309020205020404" pitchFamily="49" charset="0"/>
              <a:buChar char="o"/>
            </a:pPr>
            <a:r>
              <a:rPr lang="en-US" sz="1600" dirty="0">
                <a:latin typeface="Avenir Next LT Pro"/>
                <a:ea typeface="+mn-lt"/>
                <a:cs typeface="+mn-lt"/>
              </a:rPr>
              <a:t>For details about the streamlined IT procurement process that is enabled through the NC eProcurement Sourcing Tool, please see the </a:t>
            </a:r>
            <a:r>
              <a:rPr lang="en-US" sz="1600" dirty="0">
                <a:latin typeface="Avenir Next LT Pro"/>
                <a:ea typeface="+mn-lt"/>
                <a:cs typeface="+mn-lt"/>
                <a:hlinkClick r:id="rId3"/>
              </a:rPr>
              <a:t>IT Procurement Process Playbook / Training Guide </a:t>
            </a:r>
            <a:endParaRPr lang="en-US" sz="1600" dirty="0">
              <a:latin typeface="Avenir Next LT Pro"/>
              <a:ea typeface="+mn-lt"/>
              <a:cs typeface="+mn-lt"/>
            </a:endParaRPr>
          </a:p>
          <a:p>
            <a:pPr marL="742950" lvl="1" indent="-285750">
              <a:buFont typeface="Courier New" panose="02070309020205020404" pitchFamily="49" charset="0"/>
              <a:buChar char="o"/>
            </a:pPr>
            <a:r>
              <a:rPr lang="en-US" sz="1600" dirty="0">
                <a:latin typeface="Avenir Next LT Pro"/>
              </a:rPr>
              <a:t>Provides specific IT Procurement Training Materials for Agency Business, Agency Procurement, and NCDIT Reviewers, and includes topics like ‘What is an IT Procurement’, ‘Determining an IT Project’, ‘Completing a Privacy Threshold Analysis’, ‘IT Procurement Process Overview’, ‘Submitting an IT Procurement Intake Form’, and ‘NCDIT Exceptions Request Process’</a:t>
            </a:r>
          </a:p>
          <a:p>
            <a:pPr marL="285750" indent="-285750">
              <a:buFont typeface="Arial" panose="020B0604020202020204" pitchFamily="34" charset="0"/>
              <a:buChar char="•"/>
            </a:pPr>
            <a:endParaRPr lang="en-US" sz="1600" dirty="0">
              <a:latin typeface="Avenir Next LT Pro"/>
              <a:ea typeface="+mn-lt"/>
              <a:cs typeface="+mn-lt"/>
            </a:endParaRPr>
          </a:p>
          <a:p>
            <a:pPr marL="285750" indent="-285750">
              <a:buFont typeface="Arial" panose="020B0604020202020204" pitchFamily="34" charset="0"/>
              <a:buChar char="•"/>
            </a:pPr>
            <a:r>
              <a:rPr lang="en-US" sz="1600" dirty="0">
                <a:latin typeface="Avenir Next LT Pro"/>
                <a:ea typeface="+mn-lt"/>
                <a:cs typeface="+mn-lt"/>
              </a:rPr>
              <a:t>NC eProcurement Help Desk: If you have any questions or issues accessing or using the NC eProcurement Sourcing Tool, please contact the NCEP Help Desk at 888-211-7440, option 3, or at </a:t>
            </a:r>
            <a:r>
              <a:rPr lang="en-US" sz="1600" dirty="0">
                <a:latin typeface="Avenir Next LT Pro"/>
                <a:ea typeface="+mn-lt"/>
                <a:cs typeface="+mn-lt"/>
                <a:hlinkClick r:id="rId4"/>
              </a:rPr>
              <a:t>ephelpdesk@its.nc.gov</a:t>
            </a:r>
            <a:endParaRPr lang="en-US" sz="1600" dirty="0">
              <a:latin typeface="Avenir Next LT Pro"/>
              <a:ea typeface="+mn-lt"/>
              <a:cs typeface="+mn-lt"/>
            </a:endParaRPr>
          </a:p>
        </p:txBody>
      </p:sp>
      <p:sp>
        <p:nvSpPr>
          <p:cNvPr id="13" name="TextBox 12">
            <a:extLst>
              <a:ext uri="{FF2B5EF4-FFF2-40B4-BE49-F238E27FC236}">
                <a16:creationId xmlns:a16="http://schemas.microsoft.com/office/drawing/2014/main" id="{BDD4EE67-903A-2D4C-932A-811557089C99}"/>
              </a:ext>
            </a:extLst>
          </p:cNvPr>
          <p:cNvSpPr txBox="1"/>
          <p:nvPr/>
        </p:nvSpPr>
        <p:spPr>
          <a:xfrm>
            <a:off x="253997" y="278588"/>
            <a:ext cx="11089505" cy="461665"/>
          </a:xfrm>
          <a:prstGeom prst="rect">
            <a:avLst/>
          </a:prstGeom>
          <a:noFill/>
        </p:spPr>
        <p:txBody>
          <a:bodyPr wrap="square" rtlCol="0">
            <a:spAutoFit/>
          </a:bodyPr>
          <a:lstStyle/>
          <a:p>
            <a:r>
              <a:rPr lang="en-US" sz="2400" b="1" dirty="0">
                <a:solidFill>
                  <a:srgbClr val="172E4C"/>
                </a:solidFill>
                <a:latin typeface="Avenir Next LT Pro" panose="020B0504020202020204" pitchFamily="34" charset="77"/>
              </a:rPr>
              <a:t>Available Support Resources</a:t>
            </a:r>
          </a:p>
        </p:txBody>
      </p:sp>
      <p:sp>
        <p:nvSpPr>
          <p:cNvPr id="3" name="TextBox 2">
            <a:extLst>
              <a:ext uri="{FF2B5EF4-FFF2-40B4-BE49-F238E27FC236}">
                <a16:creationId xmlns:a16="http://schemas.microsoft.com/office/drawing/2014/main" id="{00AC5056-5801-F583-A2B0-B07EBEB8BBFB}"/>
              </a:ext>
            </a:extLst>
          </p:cNvPr>
          <p:cNvSpPr txBox="1"/>
          <p:nvPr/>
        </p:nvSpPr>
        <p:spPr>
          <a:xfrm>
            <a:off x="253998" y="740253"/>
            <a:ext cx="11569958" cy="646331"/>
          </a:xfrm>
          <a:prstGeom prst="rect">
            <a:avLst/>
          </a:prstGeom>
          <a:noFill/>
        </p:spPr>
        <p:txBody>
          <a:bodyPr wrap="square" lIns="91440" tIns="45720" rIns="91440" bIns="45720" rtlCol="0" anchor="t">
            <a:spAutoFit/>
          </a:bodyPr>
          <a:lstStyle/>
          <a:p>
            <a:r>
              <a:rPr lang="en-US" b="1" dirty="0">
                <a:solidFill>
                  <a:srgbClr val="172E4C"/>
                </a:solidFill>
                <a:latin typeface="Avenir Next LT Pro"/>
              </a:rPr>
              <a:t>There are multiple resources available to help State Agencies better understand and follow the streamlined IT procurement process that is enabled through the NC eProcurement Sourcing Tool. </a:t>
            </a:r>
            <a:endParaRPr lang="en-US" dirty="0">
              <a:solidFill>
                <a:srgbClr val="172E4C"/>
              </a:solidFill>
              <a:latin typeface="Avenir Next LT Pro" panose="020B0504020202020204" pitchFamily="34" charset="77"/>
            </a:endParaRPr>
          </a:p>
        </p:txBody>
      </p:sp>
      <p:cxnSp>
        <p:nvCxnSpPr>
          <p:cNvPr id="4" name="Straight Arrow Connector 3">
            <a:extLst>
              <a:ext uri="{FF2B5EF4-FFF2-40B4-BE49-F238E27FC236}">
                <a16:creationId xmlns:a16="http://schemas.microsoft.com/office/drawing/2014/main" id="{D7E9908E-30C6-3DEB-B250-559FB0275970}"/>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pic>
        <p:nvPicPr>
          <p:cNvPr id="2" name="Picture 1">
            <a:extLst>
              <a:ext uri="{FF2B5EF4-FFF2-40B4-BE49-F238E27FC236}">
                <a16:creationId xmlns:a16="http://schemas.microsoft.com/office/drawing/2014/main" id="{253E2AE4-C5D2-4A70-9F47-59EFCAB20B1E}"/>
              </a:ext>
            </a:extLst>
          </p:cNvPr>
          <p:cNvPicPr>
            <a:picLocks noChangeAspect="1"/>
          </p:cNvPicPr>
          <p:nvPr/>
        </p:nvPicPr>
        <p:blipFill>
          <a:blip r:embed="rId5"/>
          <a:stretch>
            <a:fillRect/>
          </a:stretch>
        </p:blipFill>
        <p:spPr>
          <a:xfrm>
            <a:off x="6096000" y="1472496"/>
            <a:ext cx="5859482" cy="3699819"/>
          </a:xfrm>
          <a:prstGeom prst="rect">
            <a:avLst/>
          </a:prstGeom>
        </p:spPr>
      </p:pic>
      <p:sp>
        <p:nvSpPr>
          <p:cNvPr id="6" name="Slide Number Placeholder 5">
            <a:extLst>
              <a:ext uri="{FF2B5EF4-FFF2-40B4-BE49-F238E27FC236}">
                <a16:creationId xmlns:a16="http://schemas.microsoft.com/office/drawing/2014/main" id="{8E25EE01-31F2-E13B-E343-9C1380589157}"/>
              </a:ext>
            </a:extLst>
          </p:cNvPr>
          <p:cNvSpPr>
            <a:spLocks noGrp="1"/>
          </p:cNvSpPr>
          <p:nvPr>
            <p:ph type="sldNum" sz="quarter" idx="12"/>
          </p:nvPr>
        </p:nvSpPr>
        <p:spPr/>
        <p:txBody>
          <a:bodyPr/>
          <a:lstStyle/>
          <a:p>
            <a:fld id="{A572533D-9982-974D-8F32-334D815B8173}" type="slidenum">
              <a:rPr lang="en-US" smtClean="0"/>
              <a:t>20</a:t>
            </a:fld>
            <a:endParaRPr lang="en-US" dirty="0"/>
          </a:p>
        </p:txBody>
      </p:sp>
      <p:pic>
        <p:nvPicPr>
          <p:cNvPr id="7" name="Graphic 6">
            <a:extLst>
              <a:ext uri="{FF2B5EF4-FFF2-40B4-BE49-F238E27FC236}">
                <a16:creationId xmlns:a16="http://schemas.microsoft.com/office/drawing/2014/main" id="{45312105-B322-2CC6-4316-66599982F4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42673" y="6397719"/>
            <a:ext cx="1650654" cy="269685"/>
          </a:xfrm>
          <a:prstGeom prst="rect">
            <a:avLst/>
          </a:prstGeom>
        </p:spPr>
      </p:pic>
    </p:spTree>
    <p:extLst>
      <p:ext uri="{BB962C8B-B14F-4D97-AF65-F5344CB8AC3E}">
        <p14:creationId xmlns:p14="http://schemas.microsoft.com/office/powerpoint/2010/main" val="195748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710431F-2424-3C45-933E-3979643BF613}"/>
              </a:ext>
            </a:extLst>
          </p:cNvPr>
          <p:cNvSpPr txBox="1"/>
          <p:nvPr/>
        </p:nvSpPr>
        <p:spPr>
          <a:xfrm>
            <a:off x="253997" y="1660150"/>
            <a:ext cx="5842003"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400" dirty="0">
                <a:solidFill>
                  <a:srgbClr val="172E4C"/>
                </a:solidFill>
                <a:latin typeface="Avenir Next LT Pro"/>
              </a:rPr>
              <a:t>Articulate the benefits of the streamlined IT procurement process</a:t>
            </a:r>
            <a:endParaRPr lang="en-US" dirty="0">
              <a:latin typeface="Avenir Next LT Pro"/>
            </a:endParaRPr>
          </a:p>
          <a:p>
            <a:pPr marL="285750" indent="-285750">
              <a:buFont typeface="Arial" panose="020B0604020202020204" pitchFamily="34" charset="0"/>
              <a:buChar char="•"/>
            </a:pPr>
            <a:endParaRPr lang="en-US" sz="1400" dirty="0">
              <a:solidFill>
                <a:srgbClr val="172E4C"/>
              </a:solidFill>
              <a:latin typeface="Avenir Next LT Pro" panose="020B0504020202020204" pitchFamily="34" charset="77"/>
            </a:endParaRPr>
          </a:p>
          <a:p>
            <a:pPr marL="285750" indent="-285750">
              <a:buFont typeface="Arial" panose="020B0604020202020204" pitchFamily="34" charset="0"/>
              <a:buChar char="•"/>
            </a:pPr>
            <a:r>
              <a:rPr lang="en-US" sz="1400" dirty="0">
                <a:solidFill>
                  <a:srgbClr val="172E4C"/>
                </a:solidFill>
                <a:latin typeface="Avenir Next LT Pro" panose="020B0504020202020204" pitchFamily="34" charset="77"/>
              </a:rPr>
              <a:t>Know the 10 Steps of the streamlined IT procurement process</a:t>
            </a:r>
          </a:p>
          <a:p>
            <a:pPr marL="285750" indent="-285750">
              <a:buFont typeface="Arial" panose="020B0604020202020204" pitchFamily="34" charset="0"/>
              <a:buChar char="•"/>
            </a:pPr>
            <a:endParaRPr lang="en-US" sz="1400" dirty="0">
              <a:solidFill>
                <a:srgbClr val="172E4C"/>
              </a:solidFill>
              <a:latin typeface="Avenir Next LT Pro" panose="020B0504020202020204" pitchFamily="34" charset="77"/>
            </a:endParaRPr>
          </a:p>
          <a:p>
            <a:pPr marL="285750" indent="-285750">
              <a:buFont typeface="Arial" panose="020B0604020202020204" pitchFamily="34" charset="0"/>
              <a:buChar char="•"/>
            </a:pPr>
            <a:r>
              <a:rPr lang="en-US" sz="1400" dirty="0">
                <a:solidFill>
                  <a:srgbClr val="172E4C"/>
                </a:solidFill>
                <a:latin typeface="Avenir Next LT Pro" panose="020B0504020202020204" pitchFamily="34" charset="77"/>
              </a:rPr>
              <a:t>Understand the roles and responsibilities of Key Stakeholders</a:t>
            </a:r>
          </a:p>
          <a:p>
            <a:pPr marL="285750" indent="-285750">
              <a:buFont typeface="Arial" panose="020B0604020202020204" pitchFamily="34" charset="0"/>
              <a:buChar char="•"/>
            </a:pPr>
            <a:endParaRPr lang="en-US" sz="1400" dirty="0">
              <a:solidFill>
                <a:srgbClr val="172E4C"/>
              </a:solidFill>
              <a:latin typeface="Avenir Next LT Pro" panose="020B0504020202020204" pitchFamily="34" charset="77"/>
            </a:endParaRPr>
          </a:p>
          <a:p>
            <a:pPr marL="285750" indent="-285750">
              <a:buFont typeface="Arial" panose="020B0604020202020204" pitchFamily="34" charset="0"/>
              <a:buChar char="•"/>
            </a:pPr>
            <a:r>
              <a:rPr lang="en-US" sz="1400" dirty="0">
                <a:solidFill>
                  <a:srgbClr val="172E4C"/>
                </a:solidFill>
                <a:latin typeface="Avenir Next LT Pro"/>
              </a:rPr>
              <a:t>Know where to go to get more information and support</a:t>
            </a:r>
          </a:p>
          <a:p>
            <a:pPr marL="285750" indent="-285750">
              <a:buFont typeface="Arial" panose="020B0604020202020204" pitchFamily="34" charset="0"/>
              <a:buChar char="•"/>
            </a:pPr>
            <a:endParaRPr lang="en-US" sz="1400" dirty="0">
              <a:solidFill>
                <a:srgbClr val="172E4C"/>
              </a:solidFill>
              <a:latin typeface="Avenir Next LT Pro" panose="020B0504020202020204" pitchFamily="34" charset="77"/>
            </a:endParaRPr>
          </a:p>
          <a:p>
            <a:pPr marL="285750" indent="-285750">
              <a:buFont typeface="Arial" panose="020B0604020202020204" pitchFamily="34" charset="0"/>
              <a:buChar char="•"/>
            </a:pPr>
            <a:endParaRPr lang="en-US" sz="1400" dirty="0">
              <a:solidFill>
                <a:srgbClr val="172E4C"/>
              </a:solidFill>
              <a:latin typeface="Avenir Next LT Pro" panose="020B0504020202020204" pitchFamily="34" charset="77"/>
            </a:endParaRPr>
          </a:p>
          <a:p>
            <a:endParaRPr lang="en-US" sz="1400" dirty="0">
              <a:solidFill>
                <a:srgbClr val="172E4C"/>
              </a:solidFill>
              <a:latin typeface="Avenir Next LT Pro" panose="020B0504020202020204" pitchFamily="34" charset="77"/>
            </a:endParaRPr>
          </a:p>
        </p:txBody>
      </p:sp>
      <p:sp>
        <p:nvSpPr>
          <p:cNvPr id="13" name="TextBox 12">
            <a:extLst>
              <a:ext uri="{FF2B5EF4-FFF2-40B4-BE49-F238E27FC236}">
                <a16:creationId xmlns:a16="http://schemas.microsoft.com/office/drawing/2014/main" id="{BDD4EE67-903A-2D4C-932A-811557089C99}"/>
              </a:ext>
            </a:extLst>
          </p:cNvPr>
          <p:cNvSpPr txBox="1"/>
          <p:nvPr/>
        </p:nvSpPr>
        <p:spPr>
          <a:xfrm>
            <a:off x="253998" y="159838"/>
            <a:ext cx="6959602" cy="461665"/>
          </a:xfrm>
          <a:prstGeom prst="rect">
            <a:avLst/>
          </a:prstGeom>
          <a:noFill/>
        </p:spPr>
        <p:txBody>
          <a:bodyPr wrap="square" rtlCol="0">
            <a:spAutoFit/>
          </a:bodyPr>
          <a:lstStyle/>
          <a:p>
            <a:r>
              <a:rPr lang="en-US" sz="2400" b="1" dirty="0">
                <a:solidFill>
                  <a:srgbClr val="172E4C"/>
                </a:solidFill>
                <a:latin typeface="Avenir Next LT Pro" panose="020B0504020202020204" pitchFamily="34" charset="77"/>
              </a:rPr>
              <a:t>Learning Objectives</a:t>
            </a:r>
          </a:p>
        </p:txBody>
      </p:sp>
      <p:sp>
        <p:nvSpPr>
          <p:cNvPr id="3" name="TextBox 2">
            <a:extLst>
              <a:ext uri="{FF2B5EF4-FFF2-40B4-BE49-F238E27FC236}">
                <a16:creationId xmlns:a16="http://schemas.microsoft.com/office/drawing/2014/main" id="{00AC5056-5801-F583-A2B0-B07EBEB8BBFB}"/>
              </a:ext>
            </a:extLst>
          </p:cNvPr>
          <p:cNvSpPr txBox="1"/>
          <p:nvPr/>
        </p:nvSpPr>
        <p:spPr>
          <a:xfrm>
            <a:off x="253998" y="740253"/>
            <a:ext cx="11569958" cy="369332"/>
          </a:xfrm>
          <a:prstGeom prst="rect">
            <a:avLst/>
          </a:prstGeom>
          <a:noFill/>
        </p:spPr>
        <p:txBody>
          <a:bodyPr wrap="square" lIns="91440" tIns="45720" rIns="91440" bIns="45720" rtlCol="0" anchor="t">
            <a:spAutoFit/>
          </a:bodyPr>
          <a:lstStyle/>
          <a:p>
            <a:r>
              <a:rPr lang="en-US" b="1" dirty="0">
                <a:solidFill>
                  <a:srgbClr val="172E4C"/>
                </a:solidFill>
                <a:latin typeface="Avenir Next LT Pro"/>
              </a:rPr>
              <a:t>After reviewing this document, you should be able to do the following:</a:t>
            </a:r>
          </a:p>
        </p:txBody>
      </p:sp>
      <p:cxnSp>
        <p:nvCxnSpPr>
          <p:cNvPr id="4" name="Straight Arrow Connector 3">
            <a:extLst>
              <a:ext uri="{FF2B5EF4-FFF2-40B4-BE49-F238E27FC236}">
                <a16:creationId xmlns:a16="http://schemas.microsoft.com/office/drawing/2014/main" id="{D7E9908E-30C6-3DEB-B250-559FB0275970}"/>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pic>
        <p:nvPicPr>
          <p:cNvPr id="2" name="Picture 1">
            <a:extLst>
              <a:ext uri="{FF2B5EF4-FFF2-40B4-BE49-F238E27FC236}">
                <a16:creationId xmlns:a16="http://schemas.microsoft.com/office/drawing/2014/main" id="{AB7AF9A1-4CA8-0966-C0BB-2D325661324A}"/>
              </a:ext>
            </a:extLst>
          </p:cNvPr>
          <p:cNvPicPr>
            <a:picLocks noChangeAspect="1"/>
          </p:cNvPicPr>
          <p:nvPr/>
        </p:nvPicPr>
        <p:blipFill>
          <a:blip r:embed="rId2"/>
          <a:stretch>
            <a:fillRect/>
          </a:stretch>
        </p:blipFill>
        <p:spPr>
          <a:xfrm>
            <a:off x="6096000" y="1450027"/>
            <a:ext cx="5842003" cy="3888640"/>
          </a:xfrm>
          <a:prstGeom prst="rect">
            <a:avLst/>
          </a:prstGeom>
        </p:spPr>
      </p:pic>
      <p:sp>
        <p:nvSpPr>
          <p:cNvPr id="6" name="Slide Number Placeholder 5">
            <a:extLst>
              <a:ext uri="{FF2B5EF4-FFF2-40B4-BE49-F238E27FC236}">
                <a16:creationId xmlns:a16="http://schemas.microsoft.com/office/drawing/2014/main" id="{1CAA5589-2A62-BEF6-134F-C44DA1FEDDBA}"/>
              </a:ext>
            </a:extLst>
          </p:cNvPr>
          <p:cNvSpPr>
            <a:spLocks noGrp="1"/>
          </p:cNvSpPr>
          <p:nvPr>
            <p:ph type="sldNum" sz="quarter" idx="12"/>
          </p:nvPr>
        </p:nvSpPr>
        <p:spPr/>
        <p:txBody>
          <a:bodyPr/>
          <a:lstStyle/>
          <a:p>
            <a:fld id="{A572533D-9982-974D-8F32-334D815B8173}" type="slidenum">
              <a:rPr lang="en-US" smtClean="0"/>
              <a:t>3</a:t>
            </a:fld>
            <a:endParaRPr lang="en-US" dirty="0"/>
          </a:p>
        </p:txBody>
      </p:sp>
      <p:pic>
        <p:nvPicPr>
          <p:cNvPr id="7" name="Graphic 6">
            <a:extLst>
              <a:ext uri="{FF2B5EF4-FFF2-40B4-BE49-F238E27FC236}">
                <a16:creationId xmlns:a16="http://schemas.microsoft.com/office/drawing/2014/main" id="{709A3FEB-BA80-96C4-9E7F-E3B87D8904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2673" y="6397719"/>
            <a:ext cx="1650654" cy="269685"/>
          </a:xfrm>
          <a:prstGeom prst="rect">
            <a:avLst/>
          </a:prstGeom>
        </p:spPr>
      </p:pic>
    </p:spTree>
    <p:extLst>
      <p:ext uri="{BB962C8B-B14F-4D97-AF65-F5344CB8AC3E}">
        <p14:creationId xmlns:p14="http://schemas.microsoft.com/office/powerpoint/2010/main" val="327042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710431F-2424-3C45-933E-3979643BF613}"/>
              </a:ext>
            </a:extLst>
          </p:cNvPr>
          <p:cNvSpPr txBox="1"/>
          <p:nvPr/>
        </p:nvSpPr>
        <p:spPr>
          <a:xfrm>
            <a:off x="253998" y="1792695"/>
            <a:ext cx="7237472" cy="2339102"/>
          </a:xfrm>
          <a:prstGeom prst="rect">
            <a:avLst/>
          </a:prstGeom>
          <a:noFill/>
        </p:spPr>
        <p:txBody>
          <a:bodyPr wrap="square" lIns="91440" tIns="45720" rIns="91440" bIns="45720" rtlCol="0" anchor="t">
            <a:spAutoFit/>
          </a:bodyPr>
          <a:lstStyle/>
          <a:p>
            <a:pPr fontAlgn="base">
              <a:spcAft>
                <a:spcPts val="1200"/>
              </a:spcAft>
            </a:pPr>
            <a:r>
              <a:rPr lang="en-US" sz="1600" b="1" dirty="0">
                <a:solidFill>
                  <a:srgbClr val="000000"/>
                </a:solidFill>
                <a:latin typeface="Avenir Next LT Pro"/>
              </a:rPr>
              <a:t>Key Benefits for State Agencies</a:t>
            </a:r>
          </a:p>
          <a:p>
            <a:pPr marL="341313" marR="0" lvl="1" indent="-165100">
              <a:spcBef>
                <a:spcPts val="0"/>
              </a:spcBef>
              <a:spcAft>
                <a:spcPts val="1200"/>
              </a:spcAft>
              <a:buFont typeface="Arial" panose="020B0604020202020204" pitchFamily="34" charset="0"/>
              <a:buChar char="•"/>
            </a:pPr>
            <a:r>
              <a:rPr lang="en-US" sz="1600" dirty="0">
                <a:solidFill>
                  <a:srgbClr val="000000"/>
                </a:solidFill>
                <a:ea typeface="+mn-lt"/>
                <a:cs typeface="+mn-lt"/>
              </a:rPr>
              <a:t>Reduce the overall cycle time for IT procurement process</a:t>
            </a:r>
          </a:p>
          <a:p>
            <a:pPr marL="341313" marR="0" lvl="1" indent="-165100">
              <a:spcBef>
                <a:spcPts val="0"/>
              </a:spcBef>
              <a:spcAft>
                <a:spcPts val="1200"/>
              </a:spcAft>
              <a:buFont typeface="Arial" panose="020B0604020202020204" pitchFamily="34" charset="0"/>
              <a:buChar char="•"/>
            </a:pPr>
            <a:r>
              <a:rPr lang="en-US" sz="1600" dirty="0">
                <a:solidFill>
                  <a:srgbClr val="000000"/>
                </a:solidFill>
                <a:ea typeface="+mn-lt"/>
                <a:cs typeface="+mn-lt"/>
              </a:rPr>
              <a:t>Increase visibility to status of active IT procurements</a:t>
            </a:r>
          </a:p>
          <a:p>
            <a:pPr marL="341313" marR="0" lvl="1" indent="-165100">
              <a:spcBef>
                <a:spcPts val="0"/>
              </a:spcBef>
              <a:spcAft>
                <a:spcPts val="1200"/>
              </a:spcAft>
              <a:buFont typeface="Arial" panose="020B0604020202020204" pitchFamily="34" charset="0"/>
              <a:buChar char="•"/>
            </a:pPr>
            <a:r>
              <a:rPr lang="en-US" sz="1600" dirty="0">
                <a:solidFill>
                  <a:srgbClr val="000000"/>
                </a:solidFill>
                <a:ea typeface="+mn-lt"/>
                <a:cs typeface="+mn-lt"/>
              </a:rPr>
              <a:t>Improve quality of IT solicitation documents</a:t>
            </a:r>
          </a:p>
          <a:p>
            <a:pPr marL="341313" marR="0" lvl="1" indent="-165100">
              <a:spcBef>
                <a:spcPts val="0"/>
              </a:spcBef>
              <a:spcAft>
                <a:spcPts val="1200"/>
              </a:spcAft>
              <a:buFont typeface="Arial" panose="020B0604020202020204" pitchFamily="34" charset="0"/>
              <a:buChar char="•"/>
            </a:pPr>
            <a:r>
              <a:rPr lang="en-US" sz="1600" dirty="0">
                <a:solidFill>
                  <a:srgbClr val="000000"/>
                </a:solidFill>
                <a:ea typeface="+mn-lt"/>
                <a:cs typeface="+mn-lt"/>
              </a:rPr>
              <a:t>Ensure compliance to applicable statutes and rules</a:t>
            </a:r>
          </a:p>
          <a:p>
            <a:pPr fontAlgn="base">
              <a:spcAft>
                <a:spcPts val="1200"/>
              </a:spcAft>
            </a:pPr>
            <a:endParaRPr lang="en-US" sz="1600" b="1" dirty="0">
              <a:solidFill>
                <a:srgbClr val="000000"/>
              </a:solidFill>
              <a:latin typeface="Avenir Next LT Pro"/>
            </a:endParaRPr>
          </a:p>
        </p:txBody>
      </p:sp>
      <p:sp>
        <p:nvSpPr>
          <p:cNvPr id="13" name="TextBox 12">
            <a:extLst>
              <a:ext uri="{FF2B5EF4-FFF2-40B4-BE49-F238E27FC236}">
                <a16:creationId xmlns:a16="http://schemas.microsoft.com/office/drawing/2014/main" id="{BDD4EE67-903A-2D4C-932A-811557089C99}"/>
              </a:ext>
            </a:extLst>
          </p:cNvPr>
          <p:cNvSpPr txBox="1"/>
          <p:nvPr/>
        </p:nvSpPr>
        <p:spPr>
          <a:xfrm>
            <a:off x="253997" y="171713"/>
            <a:ext cx="11089505" cy="461665"/>
          </a:xfrm>
          <a:prstGeom prst="rect">
            <a:avLst/>
          </a:prstGeom>
          <a:noFill/>
        </p:spPr>
        <p:txBody>
          <a:bodyPr wrap="square" rtlCol="0">
            <a:spAutoFit/>
          </a:bodyPr>
          <a:lstStyle/>
          <a:p>
            <a:r>
              <a:rPr lang="en-US" sz="2400" b="1" dirty="0">
                <a:solidFill>
                  <a:srgbClr val="172E4C"/>
                </a:solidFill>
                <a:latin typeface="Avenir Next LT Pro" panose="020B0504020202020204" pitchFamily="34" charset="77"/>
              </a:rPr>
              <a:t>Benefits of Streamlined IT Procurement Process</a:t>
            </a:r>
          </a:p>
        </p:txBody>
      </p:sp>
      <p:sp>
        <p:nvSpPr>
          <p:cNvPr id="3" name="TextBox 2">
            <a:extLst>
              <a:ext uri="{FF2B5EF4-FFF2-40B4-BE49-F238E27FC236}">
                <a16:creationId xmlns:a16="http://schemas.microsoft.com/office/drawing/2014/main" id="{00AC5056-5801-F583-A2B0-B07EBEB8BBFB}"/>
              </a:ext>
            </a:extLst>
          </p:cNvPr>
          <p:cNvSpPr txBox="1"/>
          <p:nvPr/>
        </p:nvSpPr>
        <p:spPr>
          <a:xfrm>
            <a:off x="253998" y="729048"/>
            <a:ext cx="11589445" cy="923330"/>
          </a:xfrm>
          <a:prstGeom prst="rect">
            <a:avLst/>
          </a:prstGeom>
          <a:noFill/>
        </p:spPr>
        <p:txBody>
          <a:bodyPr wrap="square" lIns="91440" tIns="45720" rIns="91440" bIns="45720" rtlCol="0" anchor="t">
            <a:spAutoFit/>
          </a:bodyPr>
          <a:lstStyle/>
          <a:p>
            <a:r>
              <a:rPr lang="en-US" b="1" dirty="0">
                <a:solidFill>
                  <a:srgbClr val="172E4C"/>
                </a:solidFill>
                <a:latin typeface="Avenir Next LT Pro"/>
              </a:rPr>
              <a:t>NCDIT collaborated with representatives from the State Agencies to streamline the IT procurement process and enable it through the same NC eProcurement Sourcing Tool used for non-IT procurements to deliver specific benefits for State Agencies.</a:t>
            </a:r>
            <a:endParaRPr lang="en-US" b="1" dirty="0">
              <a:solidFill>
                <a:srgbClr val="172E4C"/>
              </a:solidFill>
              <a:latin typeface="Avenir Next LT Pro" panose="020B0504020202020204" pitchFamily="34" charset="77"/>
            </a:endParaRPr>
          </a:p>
        </p:txBody>
      </p:sp>
      <p:cxnSp>
        <p:nvCxnSpPr>
          <p:cNvPr id="4" name="Straight Arrow Connector 3">
            <a:extLst>
              <a:ext uri="{FF2B5EF4-FFF2-40B4-BE49-F238E27FC236}">
                <a16:creationId xmlns:a16="http://schemas.microsoft.com/office/drawing/2014/main" id="{D7E9908E-30C6-3DEB-B250-559FB0275970}"/>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pic>
        <p:nvPicPr>
          <p:cNvPr id="2" name="Picture 1" descr="A group of people in a meeting&#10;&#10;Description automatically generated with medium confidence">
            <a:extLst>
              <a:ext uri="{FF2B5EF4-FFF2-40B4-BE49-F238E27FC236}">
                <a16:creationId xmlns:a16="http://schemas.microsoft.com/office/drawing/2014/main" id="{DEC4F22B-72EE-C31F-CB02-1659D6258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592" y="1792694"/>
            <a:ext cx="5313110" cy="2988625"/>
          </a:xfrm>
          <a:prstGeom prst="rect">
            <a:avLst/>
          </a:prstGeom>
        </p:spPr>
      </p:pic>
      <p:sp>
        <p:nvSpPr>
          <p:cNvPr id="6" name="Slide Number Placeholder 5">
            <a:extLst>
              <a:ext uri="{FF2B5EF4-FFF2-40B4-BE49-F238E27FC236}">
                <a16:creationId xmlns:a16="http://schemas.microsoft.com/office/drawing/2014/main" id="{A4E64ABE-054A-6B3D-FEB5-E04223B8B3D4}"/>
              </a:ext>
            </a:extLst>
          </p:cNvPr>
          <p:cNvSpPr>
            <a:spLocks noGrp="1"/>
          </p:cNvSpPr>
          <p:nvPr>
            <p:ph type="sldNum" sz="quarter" idx="12"/>
          </p:nvPr>
        </p:nvSpPr>
        <p:spPr/>
        <p:txBody>
          <a:bodyPr/>
          <a:lstStyle/>
          <a:p>
            <a:fld id="{A572533D-9982-974D-8F32-334D815B8173}" type="slidenum">
              <a:rPr lang="en-US" smtClean="0"/>
              <a:t>4</a:t>
            </a:fld>
            <a:endParaRPr lang="en-US" dirty="0"/>
          </a:p>
        </p:txBody>
      </p:sp>
      <p:pic>
        <p:nvPicPr>
          <p:cNvPr id="7" name="Graphic 6">
            <a:extLst>
              <a:ext uri="{FF2B5EF4-FFF2-40B4-BE49-F238E27FC236}">
                <a16:creationId xmlns:a16="http://schemas.microsoft.com/office/drawing/2014/main" id="{1179599A-0D3F-1EC3-089C-D4B446E3CE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42673" y="6397719"/>
            <a:ext cx="1650654" cy="269685"/>
          </a:xfrm>
          <a:prstGeom prst="rect">
            <a:avLst/>
          </a:prstGeom>
        </p:spPr>
      </p:pic>
    </p:spTree>
    <p:extLst>
      <p:ext uri="{BB962C8B-B14F-4D97-AF65-F5344CB8AC3E}">
        <p14:creationId xmlns:p14="http://schemas.microsoft.com/office/powerpoint/2010/main" val="4129848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Overview of 10-Step Streamlined IT Procurement Process</a:t>
            </a:r>
            <a:endParaRPr lang="en-US" sz="2400" dirty="0">
              <a:solidFill>
                <a:srgbClr val="172E4C"/>
              </a:solidFill>
              <a:latin typeface="Avenir Next LT Pro" panose="020B0504020202020204" pitchFamily="34" charset="77"/>
              <a:cs typeface="Arial" panose="020B0604020202020204" pitchFamily="34" charset="0"/>
            </a:endParaRP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01" name="TextBox 100">
            <a:extLst>
              <a:ext uri="{FF2B5EF4-FFF2-40B4-BE49-F238E27FC236}">
                <a16:creationId xmlns:a16="http://schemas.microsoft.com/office/drawing/2014/main" id="{60663BD4-EFCA-45D5-93E3-9BA676347F22}"/>
              </a:ext>
            </a:extLst>
          </p:cNvPr>
          <p:cNvSpPr txBox="1"/>
          <p:nvPr/>
        </p:nvSpPr>
        <p:spPr>
          <a:xfrm>
            <a:off x="151804" y="2957968"/>
            <a:ext cx="11868723" cy="1677986"/>
          </a:xfrm>
          <a:prstGeom prst="rect">
            <a:avLst/>
          </a:prstGeom>
          <a:solidFill>
            <a:schemeClr val="accent1">
              <a:lumMod val="40000"/>
              <a:lumOff val="60000"/>
            </a:schemeClr>
          </a:solidFill>
          <a:ln w="28575">
            <a:solidFill>
              <a:schemeClr val="tx1"/>
            </a:solidFill>
          </a:ln>
        </p:spPr>
        <p:txBody>
          <a:bodyPr wrap="square" rtlCol="0">
            <a:noAutofit/>
          </a:bodyPr>
          <a:lstStyle/>
          <a:p>
            <a:r>
              <a:rPr lang="en-US" b="1" dirty="0">
                <a:latin typeface="Arial" panose="020B0604020202020204" pitchFamily="34" charset="0"/>
                <a:cs typeface="Arial" panose="020B0604020202020204" pitchFamily="34" charset="0"/>
              </a:rPr>
              <a:t>NCDIT IT Procurement Process (enabled in NC eProcurement Sourcing Tool)</a:t>
            </a:r>
          </a:p>
        </p:txBody>
      </p:sp>
      <p:sp>
        <p:nvSpPr>
          <p:cNvPr id="114" name="Arrow: Pentagon 113">
            <a:extLst>
              <a:ext uri="{FF2B5EF4-FFF2-40B4-BE49-F238E27FC236}">
                <a16:creationId xmlns:a16="http://schemas.microsoft.com/office/drawing/2014/main" id="{41482A0A-33DE-4781-BF41-369DA794E81C}"/>
              </a:ext>
            </a:extLst>
          </p:cNvPr>
          <p:cNvSpPr/>
          <p:nvPr/>
        </p:nvSpPr>
        <p:spPr>
          <a:xfrm>
            <a:off x="229013" y="3375146"/>
            <a:ext cx="1044386" cy="1167904"/>
          </a:xfrm>
          <a:prstGeom prst="homePlate">
            <a:avLst>
              <a:gd name="adj" fmla="val 24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01 - Identify and Validate Business Need</a:t>
            </a:r>
          </a:p>
        </p:txBody>
      </p:sp>
      <p:sp>
        <p:nvSpPr>
          <p:cNvPr id="115" name="Arrow: Pentagon 114">
            <a:extLst>
              <a:ext uri="{FF2B5EF4-FFF2-40B4-BE49-F238E27FC236}">
                <a16:creationId xmlns:a16="http://schemas.microsoft.com/office/drawing/2014/main" id="{DE8A26D6-5748-4C5C-94C9-E4AC9A1F3317}"/>
              </a:ext>
            </a:extLst>
          </p:cNvPr>
          <p:cNvSpPr/>
          <p:nvPr/>
        </p:nvSpPr>
        <p:spPr>
          <a:xfrm>
            <a:off x="1278577" y="3375146"/>
            <a:ext cx="966054" cy="1167904"/>
          </a:xfrm>
          <a:prstGeom prst="homePlate">
            <a:avLst>
              <a:gd name="adj" fmla="val 26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02 - Conduct Planning Meeting</a:t>
            </a:r>
          </a:p>
        </p:txBody>
      </p:sp>
      <p:sp>
        <p:nvSpPr>
          <p:cNvPr id="116" name="Arrow: Pentagon 115">
            <a:extLst>
              <a:ext uri="{FF2B5EF4-FFF2-40B4-BE49-F238E27FC236}">
                <a16:creationId xmlns:a16="http://schemas.microsoft.com/office/drawing/2014/main" id="{7639D70C-CE3B-4C57-AA05-CE92FC44731E}"/>
              </a:ext>
            </a:extLst>
          </p:cNvPr>
          <p:cNvSpPr/>
          <p:nvPr/>
        </p:nvSpPr>
        <p:spPr>
          <a:xfrm>
            <a:off x="2242205" y="3375145"/>
            <a:ext cx="1210283" cy="1167904"/>
          </a:xfrm>
          <a:prstGeom prst="homePlate">
            <a:avLst>
              <a:gd name="adj" fmla="val 24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03 - Develop Sourcing Event</a:t>
            </a:r>
          </a:p>
        </p:txBody>
      </p:sp>
      <p:sp>
        <p:nvSpPr>
          <p:cNvPr id="117" name="Arrow: Pentagon 116">
            <a:extLst>
              <a:ext uri="{FF2B5EF4-FFF2-40B4-BE49-F238E27FC236}">
                <a16:creationId xmlns:a16="http://schemas.microsoft.com/office/drawing/2014/main" id="{6A6F9704-BD16-48BC-9E11-EA79FAB91FDF}"/>
              </a:ext>
            </a:extLst>
          </p:cNvPr>
          <p:cNvSpPr/>
          <p:nvPr/>
        </p:nvSpPr>
        <p:spPr>
          <a:xfrm>
            <a:off x="3461327" y="3375146"/>
            <a:ext cx="1189928" cy="1167904"/>
          </a:xfrm>
          <a:prstGeom prst="homePlate">
            <a:avLst>
              <a:gd name="adj" fmla="val 23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04 - Review and Approve Sourcing Event</a:t>
            </a:r>
          </a:p>
        </p:txBody>
      </p:sp>
      <p:sp>
        <p:nvSpPr>
          <p:cNvPr id="118" name="Arrow: Pentagon 117">
            <a:extLst>
              <a:ext uri="{FF2B5EF4-FFF2-40B4-BE49-F238E27FC236}">
                <a16:creationId xmlns:a16="http://schemas.microsoft.com/office/drawing/2014/main" id="{A34F1042-4DAD-43C3-B647-BDAE5E905C61}"/>
              </a:ext>
            </a:extLst>
          </p:cNvPr>
          <p:cNvSpPr/>
          <p:nvPr/>
        </p:nvSpPr>
        <p:spPr>
          <a:xfrm>
            <a:off x="4657916" y="3375146"/>
            <a:ext cx="1189928" cy="1167903"/>
          </a:xfrm>
          <a:prstGeom prst="homePlate">
            <a:avLst>
              <a:gd name="adj" fmla="val 28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05 - Conduct Sourcing Event</a:t>
            </a:r>
          </a:p>
        </p:txBody>
      </p:sp>
      <p:sp>
        <p:nvSpPr>
          <p:cNvPr id="119" name="Arrow: Pentagon 118">
            <a:extLst>
              <a:ext uri="{FF2B5EF4-FFF2-40B4-BE49-F238E27FC236}">
                <a16:creationId xmlns:a16="http://schemas.microsoft.com/office/drawing/2014/main" id="{5C65DAC2-94EF-4C98-A0C4-5C2EF1E5FE46}"/>
              </a:ext>
            </a:extLst>
          </p:cNvPr>
          <p:cNvSpPr/>
          <p:nvPr/>
        </p:nvSpPr>
        <p:spPr>
          <a:xfrm>
            <a:off x="5867953" y="3375146"/>
            <a:ext cx="1158831" cy="1171399"/>
          </a:xfrm>
          <a:prstGeom prst="homePlate">
            <a:avLst>
              <a:gd name="adj" fmla="val 27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06 - Evaluate Vendor Responses</a:t>
            </a:r>
          </a:p>
        </p:txBody>
      </p:sp>
      <p:sp>
        <p:nvSpPr>
          <p:cNvPr id="120" name="Arrow: Pentagon 119">
            <a:extLst>
              <a:ext uri="{FF2B5EF4-FFF2-40B4-BE49-F238E27FC236}">
                <a16:creationId xmlns:a16="http://schemas.microsoft.com/office/drawing/2014/main" id="{C5099839-C0C9-4E39-9D54-0FD2345B4DA6}"/>
              </a:ext>
            </a:extLst>
          </p:cNvPr>
          <p:cNvSpPr/>
          <p:nvPr/>
        </p:nvSpPr>
        <p:spPr>
          <a:xfrm>
            <a:off x="7024358" y="3375146"/>
            <a:ext cx="1091962" cy="1171399"/>
          </a:xfrm>
          <a:prstGeom prst="homePlate">
            <a:avLst>
              <a:gd name="adj" fmla="val 24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07 - Conduct NCDIT Review</a:t>
            </a:r>
          </a:p>
        </p:txBody>
      </p:sp>
      <p:sp>
        <p:nvSpPr>
          <p:cNvPr id="121" name="Arrow: Pentagon 120">
            <a:extLst>
              <a:ext uri="{FF2B5EF4-FFF2-40B4-BE49-F238E27FC236}">
                <a16:creationId xmlns:a16="http://schemas.microsoft.com/office/drawing/2014/main" id="{6D30FE03-0406-4D23-B4C4-BCF78D923EB1}"/>
              </a:ext>
            </a:extLst>
          </p:cNvPr>
          <p:cNvSpPr/>
          <p:nvPr/>
        </p:nvSpPr>
        <p:spPr>
          <a:xfrm>
            <a:off x="8125161" y="3375146"/>
            <a:ext cx="1317088" cy="1167903"/>
          </a:xfrm>
          <a:prstGeom prst="homePlate">
            <a:avLst>
              <a:gd name="adj" fmla="val 26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08 - Conduct Vendor Negotiations</a:t>
            </a:r>
          </a:p>
        </p:txBody>
      </p:sp>
      <p:sp>
        <p:nvSpPr>
          <p:cNvPr id="122" name="Arrow: Pentagon 121">
            <a:extLst>
              <a:ext uri="{FF2B5EF4-FFF2-40B4-BE49-F238E27FC236}">
                <a16:creationId xmlns:a16="http://schemas.microsoft.com/office/drawing/2014/main" id="{A6EB0BC4-06CA-45F6-B3ED-779C7B38D523}"/>
              </a:ext>
            </a:extLst>
          </p:cNvPr>
          <p:cNvSpPr/>
          <p:nvPr/>
        </p:nvSpPr>
        <p:spPr>
          <a:xfrm>
            <a:off x="9442249" y="3375146"/>
            <a:ext cx="1564358" cy="1167903"/>
          </a:xfrm>
          <a:prstGeom prst="homePlate">
            <a:avLst>
              <a:gd name="adj" fmla="val 29282"/>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latin typeface="Arial" panose="020B0604020202020204" pitchFamily="34" charset="0"/>
                <a:cs typeface="Arial" panose="020B0604020202020204" pitchFamily="34" charset="0"/>
              </a:rPr>
              <a:t>09 - Review and Approve Award Recommendation</a:t>
            </a:r>
          </a:p>
        </p:txBody>
      </p:sp>
      <p:sp>
        <p:nvSpPr>
          <p:cNvPr id="123" name="Arrow: Pentagon 122">
            <a:extLst>
              <a:ext uri="{FF2B5EF4-FFF2-40B4-BE49-F238E27FC236}">
                <a16:creationId xmlns:a16="http://schemas.microsoft.com/office/drawing/2014/main" id="{558ACFB0-94D7-4EB6-90FF-7112F83EE358}"/>
              </a:ext>
            </a:extLst>
          </p:cNvPr>
          <p:cNvSpPr/>
          <p:nvPr/>
        </p:nvSpPr>
        <p:spPr>
          <a:xfrm>
            <a:off x="11013927" y="3375144"/>
            <a:ext cx="958484" cy="1167900"/>
          </a:xfrm>
          <a:prstGeom prst="homePlate">
            <a:avLst>
              <a:gd name="adj" fmla="val 29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10 - Execute Contract</a:t>
            </a:r>
          </a:p>
        </p:txBody>
      </p:sp>
      <p:sp>
        <p:nvSpPr>
          <p:cNvPr id="33" name="TextBox 32">
            <a:extLst>
              <a:ext uri="{FF2B5EF4-FFF2-40B4-BE49-F238E27FC236}">
                <a16:creationId xmlns:a16="http://schemas.microsoft.com/office/drawing/2014/main" id="{2735491F-E53E-4212-86E0-8229105393AB}"/>
              </a:ext>
            </a:extLst>
          </p:cNvPr>
          <p:cNvSpPr txBox="1"/>
          <p:nvPr/>
        </p:nvSpPr>
        <p:spPr>
          <a:xfrm>
            <a:off x="239484" y="729048"/>
            <a:ext cx="11821673" cy="646331"/>
          </a:xfrm>
          <a:prstGeom prst="rect">
            <a:avLst/>
          </a:prstGeom>
          <a:noFill/>
        </p:spPr>
        <p:txBody>
          <a:bodyPr wrap="square" lIns="91440" tIns="45720" rIns="91440" bIns="45720" rtlCol="0" anchor="t">
            <a:spAutoFit/>
          </a:bodyPr>
          <a:lstStyle/>
          <a:p>
            <a:r>
              <a:rPr lang="en-US" b="1" dirty="0">
                <a:solidFill>
                  <a:srgbClr val="172E4C"/>
                </a:solidFill>
                <a:latin typeface="Avenir Next LT Pro"/>
              </a:rPr>
              <a:t>The 10-step IT procurement process is similar to the non-IT procurement process used by most State Agencies today, with key differences based on the complexity of purchasing IT goods and services.</a:t>
            </a:r>
            <a:endParaRPr lang="en-US" b="1" dirty="0">
              <a:solidFill>
                <a:srgbClr val="172E4C"/>
              </a:solidFill>
              <a:latin typeface="Avenir Next LT Pro" panose="020B0504020202020204" pitchFamily="34" charset="77"/>
            </a:endParaRPr>
          </a:p>
        </p:txBody>
      </p:sp>
      <p:sp>
        <p:nvSpPr>
          <p:cNvPr id="34" name="TextBox 33">
            <a:extLst>
              <a:ext uri="{FF2B5EF4-FFF2-40B4-BE49-F238E27FC236}">
                <a16:creationId xmlns:a16="http://schemas.microsoft.com/office/drawing/2014/main" id="{EAE35B69-3B7E-48D1-91AE-75DA7B605458}"/>
              </a:ext>
            </a:extLst>
          </p:cNvPr>
          <p:cNvSpPr txBox="1"/>
          <p:nvPr/>
        </p:nvSpPr>
        <p:spPr>
          <a:xfrm>
            <a:off x="4206600" y="1710876"/>
            <a:ext cx="7769607" cy="738664"/>
          </a:xfrm>
          <a:prstGeom prst="rect">
            <a:avLst/>
          </a:prstGeom>
          <a:noFill/>
        </p:spPr>
        <p:txBody>
          <a:bodyPr wrap="square" lIns="91440" tIns="45720" rIns="91440" bIns="45720" rtlCol="0" anchor="t">
            <a:spAutoFit/>
          </a:bodyPr>
          <a:lstStyle/>
          <a:p>
            <a:pPr fontAlgn="base"/>
            <a:r>
              <a:rPr lang="en-US" sz="1400" dirty="0">
                <a:solidFill>
                  <a:srgbClr val="000000"/>
                </a:solidFill>
                <a:latin typeface="Calibri"/>
                <a:cs typeface="Calibri"/>
              </a:rPr>
              <a:t>Pre-defined tasks and workflow in NC eProcurement Sourcing Tool guide State Agencies to </a:t>
            </a:r>
            <a:r>
              <a:rPr lang="en-US" sz="1400" b="1" u="sng" dirty="0">
                <a:solidFill>
                  <a:srgbClr val="000000"/>
                </a:solidFill>
                <a:latin typeface="Calibri"/>
                <a:cs typeface="Calibri"/>
              </a:rPr>
              <a:t>facilitate appropriate engagement and approval from NCDIT reviewer groups</a:t>
            </a:r>
            <a:r>
              <a:rPr lang="en-US" sz="1400" dirty="0">
                <a:solidFill>
                  <a:srgbClr val="000000"/>
                </a:solidFill>
                <a:latin typeface="Calibri"/>
                <a:cs typeface="Calibri"/>
              </a:rPr>
              <a:t> (e.g., ESRMO, Enterprise Architecture, EPMO, Statewide IT Procurement Office) during each applicable step of the process</a:t>
            </a:r>
          </a:p>
        </p:txBody>
      </p:sp>
      <p:sp>
        <p:nvSpPr>
          <p:cNvPr id="35" name="TextBox 34">
            <a:extLst>
              <a:ext uri="{FF2B5EF4-FFF2-40B4-BE49-F238E27FC236}">
                <a16:creationId xmlns:a16="http://schemas.microsoft.com/office/drawing/2014/main" id="{C29BDE43-D6C6-44AB-8109-0DB16BE21D97}"/>
              </a:ext>
            </a:extLst>
          </p:cNvPr>
          <p:cNvSpPr txBox="1"/>
          <p:nvPr/>
        </p:nvSpPr>
        <p:spPr>
          <a:xfrm>
            <a:off x="215793" y="1474755"/>
            <a:ext cx="3967785" cy="1169551"/>
          </a:xfrm>
          <a:prstGeom prst="rect">
            <a:avLst/>
          </a:prstGeom>
          <a:noFill/>
        </p:spPr>
        <p:txBody>
          <a:bodyPr wrap="square" lIns="91440" tIns="45720" rIns="91440" bIns="45720" rtlCol="0" anchor="t">
            <a:spAutoFit/>
          </a:bodyPr>
          <a:lstStyle/>
          <a:p>
            <a:pPr fontAlgn="base"/>
            <a:r>
              <a:rPr lang="en-US" sz="1400" dirty="0">
                <a:solidFill>
                  <a:srgbClr val="000000"/>
                </a:solidFill>
                <a:ea typeface="+mn-lt"/>
                <a:cs typeface="+mn-lt"/>
              </a:rPr>
              <a:t>New IT Procurement Intake Form collects key information from Agency Business to help develop </a:t>
            </a:r>
            <a:r>
              <a:rPr lang="en-US" sz="1400" b="1" u="sng" dirty="0">
                <a:solidFill>
                  <a:srgbClr val="000000"/>
                </a:solidFill>
                <a:ea typeface="+mn-lt"/>
                <a:cs typeface="+mn-lt"/>
              </a:rPr>
              <a:t>effective sourcing strategies &amp; solicitations</a:t>
            </a:r>
            <a:r>
              <a:rPr lang="en-US" sz="1400" dirty="0">
                <a:solidFill>
                  <a:srgbClr val="000000"/>
                </a:solidFill>
                <a:ea typeface="+mn-lt"/>
                <a:cs typeface="+mn-lt"/>
              </a:rPr>
              <a:t> that promote competition &amp; increase opportunity for innovation from vendors </a:t>
            </a:r>
            <a:endParaRPr lang="en-US" sz="1400" dirty="0">
              <a:ea typeface="+mn-lt"/>
              <a:cs typeface="+mn-lt"/>
            </a:endParaRPr>
          </a:p>
        </p:txBody>
      </p:sp>
      <p:sp>
        <p:nvSpPr>
          <p:cNvPr id="36" name="TextBox 35">
            <a:extLst>
              <a:ext uri="{FF2B5EF4-FFF2-40B4-BE49-F238E27FC236}">
                <a16:creationId xmlns:a16="http://schemas.microsoft.com/office/drawing/2014/main" id="{F8B13568-F738-4518-B092-677A25671F55}"/>
              </a:ext>
            </a:extLst>
          </p:cNvPr>
          <p:cNvSpPr txBox="1"/>
          <p:nvPr/>
        </p:nvSpPr>
        <p:spPr>
          <a:xfrm>
            <a:off x="145888" y="5012599"/>
            <a:ext cx="2870447" cy="1815882"/>
          </a:xfrm>
          <a:prstGeom prst="rect">
            <a:avLst/>
          </a:prstGeom>
          <a:noFill/>
        </p:spPr>
        <p:txBody>
          <a:bodyPr wrap="square" lIns="91440" tIns="45720" rIns="91440" bIns="45720" rtlCol="0" anchor="t">
            <a:spAutoFit/>
          </a:bodyPr>
          <a:lstStyle/>
          <a:p>
            <a:r>
              <a:rPr lang="en-US" sz="1400" b="0" i="0" u="none" strike="noStrike" dirty="0">
                <a:solidFill>
                  <a:srgbClr val="000000"/>
                </a:solidFill>
                <a:effectLst/>
                <a:latin typeface="Calibri"/>
                <a:cs typeface="Calibri"/>
              </a:rPr>
              <a:t>New optional </a:t>
            </a:r>
            <a:r>
              <a:rPr lang="en-US" sz="1400" b="0" i="0" u="none" strike="noStrike" dirty="0">
                <a:solidFill>
                  <a:srgbClr val="000000"/>
                </a:solidFill>
                <a:effectLst/>
                <a:latin typeface="Calibri"/>
                <a:cs typeface="Calibri"/>
                <a:hlinkClick r:id="rId8"/>
              </a:rPr>
              <a:t>IT Procurement Planning Meeting </a:t>
            </a:r>
            <a:r>
              <a:rPr lang="en-US" sz="1400" b="1" i="0" u="sng" dirty="0">
                <a:solidFill>
                  <a:srgbClr val="000000"/>
                </a:solidFill>
                <a:effectLst/>
                <a:latin typeface="Calibri"/>
                <a:cs typeface="Calibri"/>
              </a:rPr>
              <a:t>improves collaboration between State Agencies and NCDIT</a:t>
            </a:r>
            <a:r>
              <a:rPr lang="en-US" sz="1400" b="0" i="0" u="none" strike="noStrike" dirty="0">
                <a:solidFill>
                  <a:srgbClr val="000000"/>
                </a:solidFill>
                <a:effectLst/>
                <a:latin typeface="Calibri"/>
                <a:cs typeface="Calibri"/>
              </a:rPr>
              <a:t> at the beginning of the process to confirm approach, resources, and time needed to deliver best-value solution</a:t>
            </a:r>
            <a:r>
              <a:rPr lang="en-US" sz="1400" b="0" i="0" dirty="0">
                <a:solidFill>
                  <a:srgbClr val="000000"/>
                </a:solidFill>
                <a:effectLst/>
                <a:latin typeface="Calibri"/>
                <a:cs typeface="Calibri"/>
              </a:rPr>
              <a:t>​s</a:t>
            </a:r>
            <a:endParaRPr lang="en-US" dirty="0">
              <a:latin typeface="Calibri"/>
              <a:cs typeface="Calibri"/>
            </a:endParaRPr>
          </a:p>
        </p:txBody>
      </p:sp>
      <p:sp>
        <p:nvSpPr>
          <p:cNvPr id="37" name="TextBox 36">
            <a:extLst>
              <a:ext uri="{FF2B5EF4-FFF2-40B4-BE49-F238E27FC236}">
                <a16:creationId xmlns:a16="http://schemas.microsoft.com/office/drawing/2014/main" id="{FF38974C-4352-48B0-A0E9-5C0927EFEA5A}"/>
              </a:ext>
            </a:extLst>
          </p:cNvPr>
          <p:cNvSpPr txBox="1"/>
          <p:nvPr/>
        </p:nvSpPr>
        <p:spPr>
          <a:xfrm>
            <a:off x="7024358" y="5071974"/>
            <a:ext cx="3750138" cy="954107"/>
          </a:xfrm>
          <a:prstGeom prst="rect">
            <a:avLst/>
          </a:prstGeom>
          <a:noFill/>
        </p:spPr>
        <p:txBody>
          <a:bodyPr wrap="square" lIns="91440" tIns="45720" rIns="91440" bIns="45720" rtlCol="0" anchor="t">
            <a:spAutoFit/>
          </a:bodyPr>
          <a:lstStyle/>
          <a:p>
            <a:pPr fontAlgn="base"/>
            <a:r>
              <a:rPr lang="en-US" sz="1400" dirty="0">
                <a:solidFill>
                  <a:srgbClr val="000000"/>
                </a:solidFill>
                <a:latin typeface="Calibri"/>
                <a:cs typeface="Calibri"/>
              </a:rPr>
              <a:t>Procurement, Standards, and Security Exception Requests are now submitted through the Sourcing Tool for review and approval by the applicable NCDIT reviewer groups</a:t>
            </a:r>
          </a:p>
        </p:txBody>
      </p:sp>
      <p:sp>
        <p:nvSpPr>
          <p:cNvPr id="2" name="Arrow: Up 1">
            <a:extLst>
              <a:ext uri="{FF2B5EF4-FFF2-40B4-BE49-F238E27FC236}">
                <a16:creationId xmlns:a16="http://schemas.microsoft.com/office/drawing/2014/main" id="{A41E0977-1F24-4C08-8478-43DE5B5C56F9}"/>
              </a:ext>
            </a:extLst>
          </p:cNvPr>
          <p:cNvSpPr/>
          <p:nvPr/>
        </p:nvSpPr>
        <p:spPr>
          <a:xfrm rot="10800000">
            <a:off x="411181" y="2633032"/>
            <a:ext cx="493384" cy="2762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Up 38">
            <a:extLst>
              <a:ext uri="{FF2B5EF4-FFF2-40B4-BE49-F238E27FC236}">
                <a16:creationId xmlns:a16="http://schemas.microsoft.com/office/drawing/2014/main" id="{27BCAC2A-2662-4307-8022-17E60BC2E942}"/>
              </a:ext>
            </a:extLst>
          </p:cNvPr>
          <p:cNvSpPr/>
          <p:nvPr/>
        </p:nvSpPr>
        <p:spPr>
          <a:xfrm>
            <a:off x="1514912" y="4703030"/>
            <a:ext cx="493384" cy="2606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Arrow: Up 39">
            <a:extLst>
              <a:ext uri="{FF2B5EF4-FFF2-40B4-BE49-F238E27FC236}">
                <a16:creationId xmlns:a16="http://schemas.microsoft.com/office/drawing/2014/main" id="{1B77F025-139A-4519-B648-56AD1EF8AEE7}"/>
              </a:ext>
            </a:extLst>
          </p:cNvPr>
          <p:cNvSpPr/>
          <p:nvPr/>
        </p:nvSpPr>
        <p:spPr>
          <a:xfrm>
            <a:off x="7183121" y="4703030"/>
            <a:ext cx="493384" cy="2606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Arrow: Up 40">
            <a:extLst>
              <a:ext uri="{FF2B5EF4-FFF2-40B4-BE49-F238E27FC236}">
                <a16:creationId xmlns:a16="http://schemas.microsoft.com/office/drawing/2014/main" id="{310B72C3-C7BE-441E-8286-D4C981FC33FD}"/>
              </a:ext>
            </a:extLst>
          </p:cNvPr>
          <p:cNvSpPr/>
          <p:nvPr/>
        </p:nvSpPr>
        <p:spPr>
          <a:xfrm rot="10800000">
            <a:off x="7213978" y="2631158"/>
            <a:ext cx="493384" cy="2762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row: Up 43">
            <a:extLst>
              <a:ext uri="{FF2B5EF4-FFF2-40B4-BE49-F238E27FC236}">
                <a16:creationId xmlns:a16="http://schemas.microsoft.com/office/drawing/2014/main" id="{CB7EBE38-7E84-49D9-834D-71C554C120AF}"/>
              </a:ext>
            </a:extLst>
          </p:cNvPr>
          <p:cNvSpPr/>
          <p:nvPr/>
        </p:nvSpPr>
        <p:spPr>
          <a:xfrm rot="10800000">
            <a:off x="9917726" y="2644307"/>
            <a:ext cx="493384" cy="2762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Arrow: Up 44">
            <a:extLst>
              <a:ext uri="{FF2B5EF4-FFF2-40B4-BE49-F238E27FC236}">
                <a16:creationId xmlns:a16="http://schemas.microsoft.com/office/drawing/2014/main" id="{17AC370C-1286-4D31-A69E-A7E5C50828D0}"/>
              </a:ext>
            </a:extLst>
          </p:cNvPr>
          <p:cNvSpPr/>
          <p:nvPr/>
        </p:nvSpPr>
        <p:spPr>
          <a:xfrm rot="10800000">
            <a:off x="8480990" y="2654620"/>
            <a:ext cx="493384" cy="2762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Arrow: Up 45">
            <a:extLst>
              <a:ext uri="{FF2B5EF4-FFF2-40B4-BE49-F238E27FC236}">
                <a16:creationId xmlns:a16="http://schemas.microsoft.com/office/drawing/2014/main" id="{F273B829-7E4E-4EBE-BA87-2E4F40CE9093}"/>
              </a:ext>
            </a:extLst>
          </p:cNvPr>
          <p:cNvSpPr/>
          <p:nvPr/>
        </p:nvSpPr>
        <p:spPr>
          <a:xfrm rot="10800000">
            <a:off x="4170315" y="2633030"/>
            <a:ext cx="434393" cy="2835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a:extLst>
              <a:ext uri="{FF2B5EF4-FFF2-40B4-BE49-F238E27FC236}">
                <a16:creationId xmlns:a16="http://schemas.microsoft.com/office/drawing/2014/main" id="{894385EE-8FC6-411F-965F-E2C2F12521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42673" y="6397719"/>
            <a:ext cx="1650654" cy="269685"/>
          </a:xfrm>
          <a:prstGeom prst="rect">
            <a:avLst/>
          </a:prstGeom>
        </p:spPr>
      </p:pic>
      <p:sp>
        <p:nvSpPr>
          <p:cNvPr id="3" name="Slide Number Placeholder 2">
            <a:extLst>
              <a:ext uri="{FF2B5EF4-FFF2-40B4-BE49-F238E27FC236}">
                <a16:creationId xmlns:a16="http://schemas.microsoft.com/office/drawing/2014/main" id="{812A6EAA-CDBD-F184-1DDB-24E4DB1A9025}"/>
              </a:ext>
            </a:extLst>
          </p:cNvPr>
          <p:cNvSpPr>
            <a:spLocks noGrp="1"/>
          </p:cNvSpPr>
          <p:nvPr>
            <p:ph type="sldNum" sz="quarter" idx="12"/>
          </p:nvPr>
        </p:nvSpPr>
        <p:spPr/>
        <p:txBody>
          <a:bodyPr/>
          <a:lstStyle/>
          <a:p>
            <a:fld id="{A572533D-9982-974D-8F32-334D815B8173}" type="slidenum">
              <a:rPr lang="en-US" smtClean="0"/>
              <a:pPr/>
              <a:t>5</a:t>
            </a:fld>
            <a:endParaRPr lang="en-US" dirty="0"/>
          </a:p>
        </p:txBody>
      </p:sp>
      <p:sp>
        <p:nvSpPr>
          <p:cNvPr id="38" name="Arrow: Up 37">
            <a:extLst>
              <a:ext uri="{FF2B5EF4-FFF2-40B4-BE49-F238E27FC236}">
                <a16:creationId xmlns:a16="http://schemas.microsoft.com/office/drawing/2014/main" id="{89D13EF5-8F99-4483-A97A-D13E51C026C0}"/>
              </a:ext>
            </a:extLst>
          </p:cNvPr>
          <p:cNvSpPr/>
          <p:nvPr/>
        </p:nvSpPr>
        <p:spPr>
          <a:xfrm>
            <a:off x="2997344" y="4689178"/>
            <a:ext cx="493384" cy="26069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F3067B6-B0B2-42A8-A459-21C211C8316A}"/>
              </a:ext>
            </a:extLst>
          </p:cNvPr>
          <p:cNvSpPr txBox="1"/>
          <p:nvPr/>
        </p:nvSpPr>
        <p:spPr>
          <a:xfrm>
            <a:off x="2795464" y="5042137"/>
            <a:ext cx="3750138" cy="954107"/>
          </a:xfrm>
          <a:prstGeom prst="rect">
            <a:avLst/>
          </a:prstGeom>
          <a:noFill/>
          <a:ln w="38100">
            <a:noFill/>
          </a:ln>
        </p:spPr>
        <p:txBody>
          <a:bodyPr wrap="square" lIns="91440" tIns="45720" rIns="91440" bIns="45720" rtlCol="0" anchor="t">
            <a:spAutoFit/>
          </a:bodyPr>
          <a:lstStyle/>
          <a:p>
            <a:pPr fontAlgn="base"/>
            <a:r>
              <a:rPr lang="en-US" sz="1400" b="1" u="sng" dirty="0">
                <a:solidFill>
                  <a:srgbClr val="000000"/>
                </a:solidFill>
                <a:latin typeface="Calibri"/>
                <a:cs typeface="Calibri"/>
              </a:rPr>
              <a:t>Agency CIO (or designee) now required to approve draft IT solicitation document</a:t>
            </a:r>
            <a:r>
              <a:rPr lang="en-US" sz="1400" dirty="0">
                <a:solidFill>
                  <a:srgbClr val="000000"/>
                </a:solidFill>
                <a:latin typeface="Calibri"/>
                <a:cs typeface="Calibri"/>
              </a:rPr>
              <a:t> prior to it being submitted to NCDIT for approval to confirm awareness and approval </a:t>
            </a:r>
          </a:p>
        </p:txBody>
      </p:sp>
    </p:spTree>
    <p:custDataLst>
      <p:tags r:id="rId1"/>
    </p:custDataLst>
    <p:extLst>
      <p:ext uri="{BB962C8B-B14F-4D97-AF65-F5344CB8AC3E}">
        <p14:creationId xmlns:p14="http://schemas.microsoft.com/office/powerpoint/2010/main" val="8192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Connection with NCDIT EPMO’s IT Project Management Process</a:t>
            </a:r>
            <a:endParaRPr lang="en-US" sz="2400" dirty="0">
              <a:solidFill>
                <a:srgbClr val="172E4C"/>
              </a:solidFill>
              <a:latin typeface="Avenir Next LT Pro" panose="020B0504020202020204" pitchFamily="34" charset="77"/>
              <a:cs typeface="Arial" panose="020B0604020202020204" pitchFamily="34" charset="0"/>
            </a:endParaRP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908827B1-D878-4527-B856-11D87A6D0C2E}"/>
              </a:ext>
            </a:extLst>
          </p:cNvPr>
          <p:cNvSpPr txBox="1"/>
          <p:nvPr/>
        </p:nvSpPr>
        <p:spPr>
          <a:xfrm>
            <a:off x="253998" y="729048"/>
            <a:ext cx="11589445" cy="923330"/>
          </a:xfrm>
          <a:prstGeom prst="rect">
            <a:avLst/>
          </a:prstGeom>
          <a:noFill/>
        </p:spPr>
        <p:txBody>
          <a:bodyPr wrap="square" lIns="91440" tIns="45720" rIns="91440" bIns="45720" rtlCol="0" anchor="t">
            <a:spAutoFit/>
          </a:bodyPr>
          <a:lstStyle/>
          <a:p>
            <a:r>
              <a:rPr lang="en-US" b="1" dirty="0">
                <a:solidFill>
                  <a:srgbClr val="172E4C"/>
                </a:solidFill>
                <a:latin typeface="Avenir Next LT Pro"/>
              </a:rPr>
              <a:t>For business needs deemed to be an IT Project, State Agencies will continue to complete the first phase of the NCDIT IT Project Management Process and the Business Case Decision Point before completing the streamlined IT procurement process during the Planning &amp; Design phase.</a:t>
            </a:r>
            <a:endParaRPr lang="en-US" b="1" dirty="0">
              <a:solidFill>
                <a:srgbClr val="172E4C"/>
              </a:solidFill>
              <a:latin typeface="Avenir Next LT Pro" panose="020B0504020202020204" pitchFamily="34" charset="77"/>
            </a:endParaRPr>
          </a:p>
        </p:txBody>
      </p:sp>
      <p:pic>
        <p:nvPicPr>
          <p:cNvPr id="34" name="Graphic 33">
            <a:extLst>
              <a:ext uri="{FF2B5EF4-FFF2-40B4-BE49-F238E27FC236}">
                <a16:creationId xmlns:a16="http://schemas.microsoft.com/office/drawing/2014/main" id="{7A49A87F-6508-45E0-93D6-EFA813F59E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2673" y="6397719"/>
            <a:ext cx="1650654" cy="269685"/>
          </a:xfrm>
          <a:prstGeom prst="rect">
            <a:avLst/>
          </a:prstGeom>
        </p:spPr>
      </p:pic>
      <p:sp>
        <p:nvSpPr>
          <p:cNvPr id="35" name="Flowchart: Manual Operation 7">
            <a:extLst>
              <a:ext uri="{FF2B5EF4-FFF2-40B4-BE49-F238E27FC236}">
                <a16:creationId xmlns:a16="http://schemas.microsoft.com/office/drawing/2014/main" id="{964AAB42-E335-4A15-AF98-FD81CDED00EC}"/>
              </a:ext>
            </a:extLst>
          </p:cNvPr>
          <p:cNvSpPr/>
          <p:nvPr/>
        </p:nvSpPr>
        <p:spPr>
          <a:xfrm flipV="1">
            <a:off x="151804" y="2677767"/>
            <a:ext cx="11902027" cy="206048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675"/>
              <a:gd name="connsiteX1" fmla="*/ 10000 w 10000"/>
              <a:gd name="connsiteY1" fmla="*/ 0 h 10675"/>
              <a:gd name="connsiteX2" fmla="*/ 8000 w 10000"/>
              <a:gd name="connsiteY2" fmla="*/ 10000 h 10675"/>
              <a:gd name="connsiteX3" fmla="*/ 3770 w 10000"/>
              <a:gd name="connsiteY3" fmla="*/ 10675 h 10675"/>
              <a:gd name="connsiteX4" fmla="*/ 0 w 10000"/>
              <a:gd name="connsiteY4" fmla="*/ 0 h 10675"/>
              <a:gd name="connsiteX0" fmla="*/ 0 w 10000"/>
              <a:gd name="connsiteY0" fmla="*/ 0 h 10675"/>
              <a:gd name="connsiteX1" fmla="*/ 10000 w 10000"/>
              <a:gd name="connsiteY1" fmla="*/ 0 h 10675"/>
              <a:gd name="connsiteX2" fmla="*/ 8000 w 10000"/>
              <a:gd name="connsiteY2" fmla="*/ 10000 h 10675"/>
              <a:gd name="connsiteX3" fmla="*/ 5619 w 10000"/>
              <a:gd name="connsiteY3" fmla="*/ 10078 h 10675"/>
              <a:gd name="connsiteX4" fmla="*/ 3770 w 10000"/>
              <a:gd name="connsiteY4" fmla="*/ 10675 h 10675"/>
              <a:gd name="connsiteX5" fmla="*/ 0 w 10000"/>
              <a:gd name="connsiteY5" fmla="*/ 0 h 10675"/>
              <a:gd name="connsiteX0" fmla="*/ 0 w 10000"/>
              <a:gd name="connsiteY0" fmla="*/ 0 h 11670"/>
              <a:gd name="connsiteX1" fmla="*/ 10000 w 10000"/>
              <a:gd name="connsiteY1" fmla="*/ 0 h 11670"/>
              <a:gd name="connsiteX2" fmla="*/ 8000 w 10000"/>
              <a:gd name="connsiteY2" fmla="*/ 10000 h 11670"/>
              <a:gd name="connsiteX3" fmla="*/ 3770 w 10000"/>
              <a:gd name="connsiteY3" fmla="*/ 10675 h 11670"/>
              <a:gd name="connsiteX4" fmla="*/ 0 w 10000"/>
              <a:gd name="connsiteY4" fmla="*/ 0 h 11670"/>
              <a:gd name="connsiteX0" fmla="*/ 0 w 10000"/>
              <a:gd name="connsiteY0" fmla="*/ 0 h 11736"/>
              <a:gd name="connsiteX1" fmla="*/ 10000 w 10000"/>
              <a:gd name="connsiteY1" fmla="*/ 0 h 11736"/>
              <a:gd name="connsiteX2" fmla="*/ 9681 w 10000"/>
              <a:gd name="connsiteY2" fmla="*/ 10169 h 11736"/>
              <a:gd name="connsiteX3" fmla="*/ 3770 w 10000"/>
              <a:gd name="connsiteY3" fmla="*/ 10675 h 11736"/>
              <a:gd name="connsiteX4" fmla="*/ 0 w 10000"/>
              <a:gd name="connsiteY4" fmla="*/ 0 h 11736"/>
              <a:gd name="connsiteX0" fmla="*/ 0 w 10000"/>
              <a:gd name="connsiteY0" fmla="*/ 0 h 11584"/>
              <a:gd name="connsiteX1" fmla="*/ 10000 w 10000"/>
              <a:gd name="connsiteY1" fmla="*/ 0 h 11584"/>
              <a:gd name="connsiteX2" fmla="*/ 9681 w 10000"/>
              <a:gd name="connsiteY2" fmla="*/ 10169 h 11584"/>
              <a:gd name="connsiteX3" fmla="*/ 3770 w 10000"/>
              <a:gd name="connsiteY3" fmla="*/ 10675 h 11584"/>
              <a:gd name="connsiteX4" fmla="*/ 0 w 10000"/>
              <a:gd name="connsiteY4" fmla="*/ 0 h 11584"/>
              <a:gd name="connsiteX0" fmla="*/ 0 w 10000"/>
              <a:gd name="connsiteY0" fmla="*/ 0 h 11197"/>
              <a:gd name="connsiteX1" fmla="*/ 10000 w 10000"/>
              <a:gd name="connsiteY1" fmla="*/ 0 h 11197"/>
              <a:gd name="connsiteX2" fmla="*/ 9681 w 10000"/>
              <a:gd name="connsiteY2" fmla="*/ 10169 h 11197"/>
              <a:gd name="connsiteX3" fmla="*/ 3770 w 10000"/>
              <a:gd name="connsiteY3" fmla="*/ 10675 h 11197"/>
              <a:gd name="connsiteX4" fmla="*/ 0 w 10000"/>
              <a:gd name="connsiteY4" fmla="*/ 0 h 11197"/>
              <a:gd name="connsiteX0" fmla="*/ 0 w 10000"/>
              <a:gd name="connsiteY0" fmla="*/ 0 h 10630"/>
              <a:gd name="connsiteX1" fmla="*/ 10000 w 10000"/>
              <a:gd name="connsiteY1" fmla="*/ 0 h 10630"/>
              <a:gd name="connsiteX2" fmla="*/ 9681 w 10000"/>
              <a:gd name="connsiteY2" fmla="*/ 10169 h 10630"/>
              <a:gd name="connsiteX3" fmla="*/ 3682 w 10000"/>
              <a:gd name="connsiteY3" fmla="*/ 10000 h 10630"/>
              <a:gd name="connsiteX4" fmla="*/ 0 w 10000"/>
              <a:gd name="connsiteY4" fmla="*/ 0 h 10630"/>
              <a:gd name="connsiteX0" fmla="*/ 0 w 30310"/>
              <a:gd name="connsiteY0" fmla="*/ 0 h 10630"/>
              <a:gd name="connsiteX1" fmla="*/ 30310 w 30310"/>
              <a:gd name="connsiteY1" fmla="*/ 1857 h 10630"/>
              <a:gd name="connsiteX2" fmla="*/ 9681 w 30310"/>
              <a:gd name="connsiteY2" fmla="*/ 10169 h 10630"/>
              <a:gd name="connsiteX3" fmla="*/ 3682 w 30310"/>
              <a:gd name="connsiteY3" fmla="*/ 10000 h 10630"/>
              <a:gd name="connsiteX4" fmla="*/ 0 w 30310"/>
              <a:gd name="connsiteY4" fmla="*/ 0 h 10630"/>
              <a:gd name="connsiteX0" fmla="*/ 0 w 37478"/>
              <a:gd name="connsiteY0" fmla="*/ 0 h 10461"/>
              <a:gd name="connsiteX1" fmla="*/ 37478 w 37478"/>
              <a:gd name="connsiteY1" fmla="*/ 1688 h 10461"/>
              <a:gd name="connsiteX2" fmla="*/ 16849 w 37478"/>
              <a:gd name="connsiteY2" fmla="*/ 10000 h 10461"/>
              <a:gd name="connsiteX3" fmla="*/ 10850 w 37478"/>
              <a:gd name="connsiteY3" fmla="*/ 9831 h 10461"/>
              <a:gd name="connsiteX4" fmla="*/ 0 w 37478"/>
              <a:gd name="connsiteY4" fmla="*/ 0 h 10461"/>
              <a:gd name="connsiteX0" fmla="*/ 0 w 37478"/>
              <a:gd name="connsiteY0" fmla="*/ 0 h 11013"/>
              <a:gd name="connsiteX1" fmla="*/ 37478 w 37478"/>
              <a:gd name="connsiteY1" fmla="*/ 1688 h 11013"/>
              <a:gd name="connsiteX2" fmla="*/ 16982 w 37478"/>
              <a:gd name="connsiteY2" fmla="*/ 11013 h 11013"/>
              <a:gd name="connsiteX3" fmla="*/ 10850 w 37478"/>
              <a:gd name="connsiteY3" fmla="*/ 9831 h 11013"/>
              <a:gd name="connsiteX4" fmla="*/ 0 w 37478"/>
              <a:gd name="connsiteY4" fmla="*/ 0 h 11013"/>
              <a:gd name="connsiteX0" fmla="*/ 0 w 37478"/>
              <a:gd name="connsiteY0" fmla="*/ 0 h 11013"/>
              <a:gd name="connsiteX1" fmla="*/ 37478 w 37478"/>
              <a:gd name="connsiteY1" fmla="*/ 1688 h 11013"/>
              <a:gd name="connsiteX2" fmla="*/ 16982 w 37478"/>
              <a:gd name="connsiteY2" fmla="*/ 11013 h 11013"/>
              <a:gd name="connsiteX3" fmla="*/ 10629 w 37478"/>
              <a:gd name="connsiteY3" fmla="*/ 9831 h 11013"/>
              <a:gd name="connsiteX4" fmla="*/ 0 w 37478"/>
              <a:gd name="connsiteY4" fmla="*/ 0 h 11013"/>
              <a:gd name="connsiteX0" fmla="*/ 0 w 37393"/>
              <a:gd name="connsiteY0" fmla="*/ 484 h 11497"/>
              <a:gd name="connsiteX1" fmla="*/ 37393 w 37393"/>
              <a:gd name="connsiteY1" fmla="*/ 0 h 11497"/>
              <a:gd name="connsiteX2" fmla="*/ 16982 w 37393"/>
              <a:gd name="connsiteY2" fmla="*/ 11497 h 11497"/>
              <a:gd name="connsiteX3" fmla="*/ 10629 w 37393"/>
              <a:gd name="connsiteY3" fmla="*/ 10315 h 11497"/>
              <a:gd name="connsiteX4" fmla="*/ 0 w 37393"/>
              <a:gd name="connsiteY4" fmla="*/ 484 h 11497"/>
              <a:gd name="connsiteX0" fmla="*/ 0 w 37393"/>
              <a:gd name="connsiteY0" fmla="*/ 484 h 10991"/>
              <a:gd name="connsiteX1" fmla="*/ 37393 w 37393"/>
              <a:gd name="connsiteY1" fmla="*/ 0 h 10991"/>
              <a:gd name="connsiteX2" fmla="*/ 16472 w 37393"/>
              <a:gd name="connsiteY2" fmla="*/ 10700 h 10991"/>
              <a:gd name="connsiteX3" fmla="*/ 10629 w 37393"/>
              <a:gd name="connsiteY3" fmla="*/ 10315 h 10991"/>
              <a:gd name="connsiteX4" fmla="*/ 0 w 37393"/>
              <a:gd name="connsiteY4" fmla="*/ 484 h 10991"/>
              <a:gd name="connsiteX0" fmla="*/ 0 w 37393"/>
              <a:gd name="connsiteY0" fmla="*/ 484 h 11099"/>
              <a:gd name="connsiteX1" fmla="*/ 37393 w 37393"/>
              <a:gd name="connsiteY1" fmla="*/ 0 h 11099"/>
              <a:gd name="connsiteX2" fmla="*/ 16472 w 37393"/>
              <a:gd name="connsiteY2" fmla="*/ 11099 h 11099"/>
              <a:gd name="connsiteX3" fmla="*/ 10629 w 37393"/>
              <a:gd name="connsiteY3" fmla="*/ 10315 h 11099"/>
              <a:gd name="connsiteX4" fmla="*/ 0 w 37393"/>
              <a:gd name="connsiteY4" fmla="*/ 484 h 11099"/>
              <a:gd name="connsiteX0" fmla="*/ 0 w 37393"/>
              <a:gd name="connsiteY0" fmla="*/ 484 h 11876"/>
              <a:gd name="connsiteX1" fmla="*/ 37393 w 37393"/>
              <a:gd name="connsiteY1" fmla="*/ 0 h 11876"/>
              <a:gd name="connsiteX2" fmla="*/ 16472 w 37393"/>
              <a:gd name="connsiteY2" fmla="*/ 11099 h 11876"/>
              <a:gd name="connsiteX3" fmla="*/ 10587 w 37393"/>
              <a:gd name="connsiteY3" fmla="*/ 11312 h 11876"/>
              <a:gd name="connsiteX4" fmla="*/ 0 w 37393"/>
              <a:gd name="connsiteY4" fmla="*/ 484 h 11876"/>
              <a:gd name="connsiteX0" fmla="*/ 0 w 37988"/>
              <a:gd name="connsiteY0" fmla="*/ 484 h 11876"/>
              <a:gd name="connsiteX1" fmla="*/ 37988 w 37988"/>
              <a:gd name="connsiteY1" fmla="*/ 0 h 11876"/>
              <a:gd name="connsiteX2" fmla="*/ 16472 w 37988"/>
              <a:gd name="connsiteY2" fmla="*/ 11099 h 11876"/>
              <a:gd name="connsiteX3" fmla="*/ 10587 w 37988"/>
              <a:gd name="connsiteY3" fmla="*/ 11312 h 11876"/>
              <a:gd name="connsiteX4" fmla="*/ 0 w 37988"/>
              <a:gd name="connsiteY4" fmla="*/ 484 h 11876"/>
              <a:gd name="connsiteX0" fmla="*/ 0 w 37988"/>
              <a:gd name="connsiteY0" fmla="*/ 484 h 11931"/>
              <a:gd name="connsiteX1" fmla="*/ 37988 w 37988"/>
              <a:gd name="connsiteY1" fmla="*/ 0 h 11931"/>
              <a:gd name="connsiteX2" fmla="*/ 15546 w 37988"/>
              <a:gd name="connsiteY2" fmla="*/ 11419 h 11931"/>
              <a:gd name="connsiteX3" fmla="*/ 10587 w 37988"/>
              <a:gd name="connsiteY3" fmla="*/ 11312 h 11931"/>
              <a:gd name="connsiteX4" fmla="*/ 0 w 37988"/>
              <a:gd name="connsiteY4" fmla="*/ 484 h 11931"/>
              <a:gd name="connsiteX0" fmla="*/ 0 w 37988"/>
              <a:gd name="connsiteY0" fmla="*/ 164 h 11611"/>
              <a:gd name="connsiteX1" fmla="*/ 37988 w 37988"/>
              <a:gd name="connsiteY1" fmla="*/ 0 h 11611"/>
              <a:gd name="connsiteX2" fmla="*/ 15546 w 37988"/>
              <a:gd name="connsiteY2" fmla="*/ 11099 h 11611"/>
              <a:gd name="connsiteX3" fmla="*/ 10587 w 37988"/>
              <a:gd name="connsiteY3" fmla="*/ 10992 h 11611"/>
              <a:gd name="connsiteX4" fmla="*/ 0 w 37988"/>
              <a:gd name="connsiteY4" fmla="*/ 164 h 11611"/>
              <a:gd name="connsiteX0" fmla="*/ 0 w 37988"/>
              <a:gd name="connsiteY0" fmla="*/ 164 h 11351"/>
              <a:gd name="connsiteX1" fmla="*/ 37988 w 37988"/>
              <a:gd name="connsiteY1" fmla="*/ 0 h 11351"/>
              <a:gd name="connsiteX2" fmla="*/ 15546 w 37988"/>
              <a:gd name="connsiteY2" fmla="*/ 11099 h 11351"/>
              <a:gd name="connsiteX3" fmla="*/ 11232 w 37988"/>
              <a:gd name="connsiteY3" fmla="*/ 10663 h 11351"/>
              <a:gd name="connsiteX4" fmla="*/ 0 w 37988"/>
              <a:gd name="connsiteY4" fmla="*/ 164 h 11351"/>
              <a:gd name="connsiteX0" fmla="*/ 0 w 37988"/>
              <a:gd name="connsiteY0" fmla="*/ 164 h 11270"/>
              <a:gd name="connsiteX1" fmla="*/ 37988 w 37988"/>
              <a:gd name="connsiteY1" fmla="*/ 0 h 11270"/>
              <a:gd name="connsiteX2" fmla="*/ 16495 w 37988"/>
              <a:gd name="connsiteY2" fmla="*/ 10705 h 11270"/>
              <a:gd name="connsiteX3" fmla="*/ 11232 w 37988"/>
              <a:gd name="connsiteY3" fmla="*/ 10663 h 11270"/>
              <a:gd name="connsiteX4" fmla="*/ 0 w 37988"/>
              <a:gd name="connsiteY4" fmla="*/ 164 h 11270"/>
              <a:gd name="connsiteX0" fmla="*/ 0 w 38045"/>
              <a:gd name="connsiteY0" fmla="*/ 1033 h 11680"/>
              <a:gd name="connsiteX1" fmla="*/ 37988 w 38045"/>
              <a:gd name="connsiteY1" fmla="*/ 869 h 11680"/>
              <a:gd name="connsiteX2" fmla="*/ 38018 w 38045"/>
              <a:gd name="connsiteY2" fmla="*/ 993 h 11680"/>
              <a:gd name="connsiteX3" fmla="*/ 11232 w 38045"/>
              <a:gd name="connsiteY3" fmla="*/ 11532 h 11680"/>
              <a:gd name="connsiteX4" fmla="*/ 0 w 38045"/>
              <a:gd name="connsiteY4" fmla="*/ 1033 h 11680"/>
              <a:gd name="connsiteX0" fmla="*/ 0 w 38045"/>
              <a:gd name="connsiteY0" fmla="*/ 1033 h 11716"/>
              <a:gd name="connsiteX1" fmla="*/ 37988 w 38045"/>
              <a:gd name="connsiteY1" fmla="*/ 869 h 11716"/>
              <a:gd name="connsiteX2" fmla="*/ 38018 w 38045"/>
              <a:gd name="connsiteY2" fmla="*/ 993 h 11716"/>
              <a:gd name="connsiteX3" fmla="*/ 11232 w 38045"/>
              <a:gd name="connsiteY3" fmla="*/ 11532 h 11716"/>
              <a:gd name="connsiteX4" fmla="*/ 0 w 38045"/>
              <a:gd name="connsiteY4" fmla="*/ 1033 h 11716"/>
              <a:gd name="connsiteX0" fmla="*/ 0 w 38045"/>
              <a:gd name="connsiteY0" fmla="*/ 1033 h 11716"/>
              <a:gd name="connsiteX1" fmla="*/ 37988 w 38045"/>
              <a:gd name="connsiteY1" fmla="*/ 869 h 11716"/>
              <a:gd name="connsiteX2" fmla="*/ 38018 w 38045"/>
              <a:gd name="connsiteY2" fmla="*/ 993 h 11716"/>
              <a:gd name="connsiteX3" fmla="*/ 11118 w 38045"/>
              <a:gd name="connsiteY3" fmla="*/ 11532 h 11716"/>
              <a:gd name="connsiteX4" fmla="*/ 0 w 38045"/>
              <a:gd name="connsiteY4" fmla="*/ 1033 h 11716"/>
              <a:gd name="connsiteX0" fmla="*/ 0 w 38045"/>
              <a:gd name="connsiteY0" fmla="*/ 1033 h 11532"/>
              <a:gd name="connsiteX1" fmla="*/ 37988 w 38045"/>
              <a:gd name="connsiteY1" fmla="*/ 869 h 11532"/>
              <a:gd name="connsiteX2" fmla="*/ 38018 w 38045"/>
              <a:gd name="connsiteY2" fmla="*/ 993 h 11532"/>
              <a:gd name="connsiteX3" fmla="*/ 11118 w 38045"/>
              <a:gd name="connsiteY3" fmla="*/ 11532 h 11532"/>
              <a:gd name="connsiteX4" fmla="*/ 0 w 38045"/>
              <a:gd name="connsiteY4" fmla="*/ 1033 h 11532"/>
              <a:gd name="connsiteX0" fmla="*/ 0 w 38045"/>
              <a:gd name="connsiteY0" fmla="*/ 1033 h 11532"/>
              <a:gd name="connsiteX1" fmla="*/ 37988 w 38045"/>
              <a:gd name="connsiteY1" fmla="*/ 869 h 11532"/>
              <a:gd name="connsiteX2" fmla="*/ 38018 w 38045"/>
              <a:gd name="connsiteY2" fmla="*/ 993 h 11532"/>
              <a:gd name="connsiteX3" fmla="*/ 11118 w 38045"/>
              <a:gd name="connsiteY3" fmla="*/ 11532 h 11532"/>
              <a:gd name="connsiteX4" fmla="*/ 0 w 38045"/>
              <a:gd name="connsiteY4" fmla="*/ 1033 h 11532"/>
              <a:gd name="connsiteX0" fmla="*/ 0 w 38045"/>
              <a:gd name="connsiteY0" fmla="*/ 1033 h 12683"/>
              <a:gd name="connsiteX1" fmla="*/ 37988 w 38045"/>
              <a:gd name="connsiteY1" fmla="*/ 869 h 12683"/>
              <a:gd name="connsiteX2" fmla="*/ 38018 w 38045"/>
              <a:gd name="connsiteY2" fmla="*/ 993 h 12683"/>
              <a:gd name="connsiteX3" fmla="*/ 16361 w 38045"/>
              <a:gd name="connsiteY3" fmla="*/ 11364 h 12683"/>
              <a:gd name="connsiteX4" fmla="*/ 11118 w 38045"/>
              <a:gd name="connsiteY4" fmla="*/ 11532 h 12683"/>
              <a:gd name="connsiteX5" fmla="*/ 0 w 38045"/>
              <a:gd name="connsiteY5" fmla="*/ 1033 h 12683"/>
              <a:gd name="connsiteX0" fmla="*/ 0 w 38045"/>
              <a:gd name="connsiteY0" fmla="*/ 1033 h 12012"/>
              <a:gd name="connsiteX1" fmla="*/ 37988 w 38045"/>
              <a:gd name="connsiteY1" fmla="*/ 869 h 12012"/>
              <a:gd name="connsiteX2" fmla="*/ 38018 w 38045"/>
              <a:gd name="connsiteY2" fmla="*/ 993 h 12012"/>
              <a:gd name="connsiteX3" fmla="*/ 16361 w 38045"/>
              <a:gd name="connsiteY3" fmla="*/ 11364 h 12012"/>
              <a:gd name="connsiteX4" fmla="*/ 11630 w 38045"/>
              <a:gd name="connsiteY4" fmla="*/ 9381 h 12012"/>
              <a:gd name="connsiteX5" fmla="*/ 0 w 38045"/>
              <a:gd name="connsiteY5" fmla="*/ 1033 h 12012"/>
              <a:gd name="connsiteX0" fmla="*/ 0 w 38045"/>
              <a:gd name="connsiteY0" fmla="*/ 1033 h 9933"/>
              <a:gd name="connsiteX1" fmla="*/ 37988 w 38045"/>
              <a:gd name="connsiteY1" fmla="*/ 869 h 9933"/>
              <a:gd name="connsiteX2" fmla="*/ 38018 w 38045"/>
              <a:gd name="connsiteY2" fmla="*/ 993 h 9933"/>
              <a:gd name="connsiteX3" fmla="*/ 20891 w 38045"/>
              <a:gd name="connsiteY3" fmla="*/ 7189 h 9933"/>
              <a:gd name="connsiteX4" fmla="*/ 11630 w 38045"/>
              <a:gd name="connsiteY4" fmla="*/ 9381 h 9933"/>
              <a:gd name="connsiteX5" fmla="*/ 0 w 38045"/>
              <a:gd name="connsiteY5" fmla="*/ 1033 h 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45" h="9933">
                <a:moveTo>
                  <a:pt x="0" y="1033"/>
                </a:moveTo>
                <a:lnTo>
                  <a:pt x="37988" y="869"/>
                </a:lnTo>
                <a:cubicBezTo>
                  <a:pt x="37882" y="4259"/>
                  <a:pt x="38124" y="-2397"/>
                  <a:pt x="38018" y="993"/>
                </a:cubicBezTo>
                <a:cubicBezTo>
                  <a:pt x="34388" y="2556"/>
                  <a:pt x="25374" y="5433"/>
                  <a:pt x="20891" y="7189"/>
                </a:cubicBezTo>
                <a:cubicBezTo>
                  <a:pt x="16408" y="8946"/>
                  <a:pt x="14331" y="10917"/>
                  <a:pt x="11630" y="9381"/>
                </a:cubicBezTo>
                <a:lnTo>
                  <a:pt x="0" y="1033"/>
                </a:lnTo>
                <a:close/>
              </a:path>
            </a:pathLst>
          </a:custGeom>
          <a:gradFill>
            <a:gsLst>
              <a:gs pos="0">
                <a:schemeClr val="accent1">
                  <a:lumMod val="5000"/>
                  <a:lumOff val="95000"/>
                </a:schemeClr>
              </a:gs>
              <a:gs pos="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C339784-BE41-4F3B-8191-6445F7E2BB5F}"/>
              </a:ext>
            </a:extLst>
          </p:cNvPr>
          <p:cNvSpPr txBox="1"/>
          <p:nvPr/>
        </p:nvSpPr>
        <p:spPr>
          <a:xfrm>
            <a:off x="151804" y="4529367"/>
            <a:ext cx="11868723" cy="1677986"/>
          </a:xfrm>
          <a:prstGeom prst="rect">
            <a:avLst/>
          </a:prstGeom>
          <a:solidFill>
            <a:schemeClr val="accent1">
              <a:lumMod val="40000"/>
              <a:lumOff val="60000"/>
            </a:schemeClr>
          </a:solidFill>
          <a:ln w="28575">
            <a:solidFill>
              <a:schemeClr val="tx1"/>
            </a:solidFill>
          </a:ln>
        </p:spPr>
        <p:txBody>
          <a:bodyPr wrap="square" rtlCol="0">
            <a:noAutofit/>
          </a:bodyPr>
          <a:lstStyle/>
          <a:p>
            <a:r>
              <a:rPr lang="en-US" b="1" dirty="0">
                <a:latin typeface="Arial" panose="020B0604020202020204" pitchFamily="34" charset="0"/>
                <a:cs typeface="Arial" panose="020B0604020202020204" pitchFamily="34" charset="0"/>
              </a:rPr>
              <a:t>NCDIT IT Procurement Process (enabled in NC eProcurement Sourcing Tool)</a:t>
            </a:r>
          </a:p>
        </p:txBody>
      </p:sp>
      <p:sp>
        <p:nvSpPr>
          <p:cNvPr id="37" name="Cloud 36">
            <a:extLst>
              <a:ext uri="{FF2B5EF4-FFF2-40B4-BE49-F238E27FC236}">
                <a16:creationId xmlns:a16="http://schemas.microsoft.com/office/drawing/2014/main" id="{251D53F1-F238-43D2-9038-12B30E50C263}"/>
              </a:ext>
            </a:extLst>
          </p:cNvPr>
          <p:cNvSpPr/>
          <p:nvPr/>
        </p:nvSpPr>
        <p:spPr>
          <a:xfrm>
            <a:off x="264548" y="2142858"/>
            <a:ext cx="1818394" cy="685800"/>
          </a:xfrm>
          <a:prstGeom prst="cloud">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Business Concept</a:t>
            </a:r>
          </a:p>
        </p:txBody>
      </p:sp>
      <p:sp>
        <p:nvSpPr>
          <p:cNvPr id="38" name="Chevron 9">
            <a:extLst>
              <a:ext uri="{FF2B5EF4-FFF2-40B4-BE49-F238E27FC236}">
                <a16:creationId xmlns:a16="http://schemas.microsoft.com/office/drawing/2014/main" id="{DBDF74CC-7DE7-4005-B390-E8EA8F8939ED}"/>
              </a:ext>
            </a:extLst>
          </p:cNvPr>
          <p:cNvSpPr/>
          <p:nvPr/>
        </p:nvSpPr>
        <p:spPr>
          <a:xfrm>
            <a:off x="2000747" y="2100037"/>
            <a:ext cx="1730744" cy="685800"/>
          </a:xfrm>
          <a:prstGeom prst="chevron">
            <a:avLst/>
          </a:prstGeom>
          <a:solidFill>
            <a:srgbClr val="C0504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Initiation</a:t>
            </a:r>
          </a:p>
        </p:txBody>
      </p:sp>
      <p:sp>
        <p:nvSpPr>
          <p:cNvPr id="39" name="Chevron 10">
            <a:extLst>
              <a:ext uri="{FF2B5EF4-FFF2-40B4-BE49-F238E27FC236}">
                <a16:creationId xmlns:a16="http://schemas.microsoft.com/office/drawing/2014/main" id="{C6BF1B8A-CED4-43C5-B1C8-4C11F17E7F4A}"/>
              </a:ext>
            </a:extLst>
          </p:cNvPr>
          <p:cNvSpPr/>
          <p:nvPr/>
        </p:nvSpPr>
        <p:spPr>
          <a:xfrm>
            <a:off x="3682273" y="2100037"/>
            <a:ext cx="1914971" cy="685800"/>
          </a:xfrm>
          <a:prstGeom prst="chevron">
            <a:avLst/>
          </a:prstGeom>
          <a:solidFill>
            <a:srgbClr val="9BBB5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Planning &amp; Design</a:t>
            </a:r>
          </a:p>
        </p:txBody>
      </p:sp>
      <p:sp>
        <p:nvSpPr>
          <p:cNvPr id="40" name="Chevron 11">
            <a:extLst>
              <a:ext uri="{FF2B5EF4-FFF2-40B4-BE49-F238E27FC236}">
                <a16:creationId xmlns:a16="http://schemas.microsoft.com/office/drawing/2014/main" id="{44BACC71-3F8D-450C-AF31-D98E7EC8E7C9}"/>
              </a:ext>
            </a:extLst>
          </p:cNvPr>
          <p:cNvSpPr/>
          <p:nvPr/>
        </p:nvSpPr>
        <p:spPr>
          <a:xfrm>
            <a:off x="5573889" y="2100037"/>
            <a:ext cx="1914971" cy="685800"/>
          </a:xfrm>
          <a:prstGeom prst="chevron">
            <a:avLst/>
          </a:prstGeom>
          <a:solidFill>
            <a:srgbClr val="8064A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Execution &amp; Build</a:t>
            </a:r>
          </a:p>
        </p:txBody>
      </p:sp>
      <p:sp>
        <p:nvSpPr>
          <p:cNvPr id="41" name="Chevron 12">
            <a:extLst>
              <a:ext uri="{FF2B5EF4-FFF2-40B4-BE49-F238E27FC236}">
                <a16:creationId xmlns:a16="http://schemas.microsoft.com/office/drawing/2014/main" id="{5A574CF9-1A9F-4B3E-9202-F9F12E687C51}"/>
              </a:ext>
            </a:extLst>
          </p:cNvPr>
          <p:cNvSpPr/>
          <p:nvPr/>
        </p:nvSpPr>
        <p:spPr>
          <a:xfrm>
            <a:off x="7465505" y="2100037"/>
            <a:ext cx="2566566" cy="685800"/>
          </a:xfrm>
          <a:prstGeom prst="chevron">
            <a:avLst/>
          </a:prstGeom>
          <a:solidFill>
            <a:srgbClr val="4BA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Implementation</a:t>
            </a:r>
          </a:p>
        </p:txBody>
      </p:sp>
      <p:sp>
        <p:nvSpPr>
          <p:cNvPr id="42" name="Chevron 13">
            <a:extLst>
              <a:ext uri="{FF2B5EF4-FFF2-40B4-BE49-F238E27FC236}">
                <a16:creationId xmlns:a16="http://schemas.microsoft.com/office/drawing/2014/main" id="{DAC4CC20-9EAA-4D12-91C8-8FFDF2D9C464}"/>
              </a:ext>
            </a:extLst>
          </p:cNvPr>
          <p:cNvSpPr/>
          <p:nvPr/>
        </p:nvSpPr>
        <p:spPr>
          <a:xfrm>
            <a:off x="10091453" y="2100037"/>
            <a:ext cx="1786357" cy="685800"/>
          </a:xfrm>
          <a:prstGeom prst="chevron">
            <a:avLst/>
          </a:prstGeom>
          <a:solidFill>
            <a:srgbClr val="F79646"/>
          </a:solidFill>
          <a:ln>
            <a:solidFill>
              <a:schemeClr val="accent1">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Closeout</a:t>
            </a:r>
          </a:p>
        </p:txBody>
      </p:sp>
      <p:sp>
        <p:nvSpPr>
          <p:cNvPr id="43" name="TextBox 42">
            <a:extLst>
              <a:ext uri="{FF2B5EF4-FFF2-40B4-BE49-F238E27FC236}">
                <a16:creationId xmlns:a16="http://schemas.microsoft.com/office/drawing/2014/main" id="{D98513D2-455A-4780-95F0-F4FAA80FC156}"/>
              </a:ext>
            </a:extLst>
          </p:cNvPr>
          <p:cNvSpPr txBox="1"/>
          <p:nvPr/>
        </p:nvSpPr>
        <p:spPr>
          <a:xfrm>
            <a:off x="152359" y="1713232"/>
            <a:ext cx="11868168" cy="1149494"/>
          </a:xfrm>
          <a:prstGeom prst="rect">
            <a:avLst/>
          </a:prstGeom>
          <a:noFill/>
          <a:ln w="28575">
            <a:solidFill>
              <a:schemeClr val="tx1"/>
            </a:solidFill>
          </a:ln>
        </p:spPr>
        <p:txBody>
          <a:bodyPr wrap="square" rtlCol="0">
            <a:noAutofit/>
          </a:bodyPr>
          <a:lstStyle/>
          <a:p>
            <a:r>
              <a:rPr lang="en-US" b="1" dirty="0">
                <a:latin typeface="Arial" panose="020B0604020202020204" pitchFamily="34" charset="0"/>
                <a:cs typeface="Arial" panose="020B0604020202020204" pitchFamily="34" charset="0"/>
              </a:rPr>
              <a:t>NCDIT IT Project Management Process (managed by NCDIT EPMO and enabled in Touchdown)</a:t>
            </a:r>
          </a:p>
        </p:txBody>
      </p:sp>
      <p:sp>
        <p:nvSpPr>
          <p:cNvPr id="44" name="Callout: Down Arrow 43">
            <a:extLst>
              <a:ext uri="{FF2B5EF4-FFF2-40B4-BE49-F238E27FC236}">
                <a16:creationId xmlns:a16="http://schemas.microsoft.com/office/drawing/2014/main" id="{FF5FE137-60CF-4442-A7AE-41D24C457B8B}"/>
              </a:ext>
            </a:extLst>
          </p:cNvPr>
          <p:cNvSpPr/>
          <p:nvPr/>
        </p:nvSpPr>
        <p:spPr>
          <a:xfrm>
            <a:off x="4022764" y="3817560"/>
            <a:ext cx="966363" cy="672037"/>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Project RFP Review DP</a:t>
            </a:r>
          </a:p>
        </p:txBody>
      </p:sp>
      <p:sp>
        <p:nvSpPr>
          <p:cNvPr id="45" name="Callout: Down Arrow 44">
            <a:extLst>
              <a:ext uri="{FF2B5EF4-FFF2-40B4-BE49-F238E27FC236}">
                <a16:creationId xmlns:a16="http://schemas.microsoft.com/office/drawing/2014/main" id="{A84AEB3C-2953-435C-BFA3-99473665967A}"/>
              </a:ext>
            </a:extLst>
          </p:cNvPr>
          <p:cNvSpPr/>
          <p:nvPr/>
        </p:nvSpPr>
        <p:spPr>
          <a:xfrm>
            <a:off x="7477986" y="3817560"/>
            <a:ext cx="1044918" cy="685799"/>
          </a:xfrm>
          <a:prstGeom prst="downArrowCallout">
            <a:avLst>
              <a:gd name="adj1" fmla="val 25000"/>
              <a:gd name="adj2" fmla="val 22744"/>
              <a:gd name="adj3" fmla="val 25000"/>
              <a:gd name="adj4" fmla="val 6497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Project Security Review DP</a:t>
            </a:r>
          </a:p>
        </p:txBody>
      </p:sp>
      <p:sp>
        <p:nvSpPr>
          <p:cNvPr id="46" name="Callout: Down Arrow 45">
            <a:extLst>
              <a:ext uri="{FF2B5EF4-FFF2-40B4-BE49-F238E27FC236}">
                <a16:creationId xmlns:a16="http://schemas.microsoft.com/office/drawing/2014/main" id="{E580FC5E-E9E6-4F9D-87A5-718341209D4D}"/>
              </a:ext>
            </a:extLst>
          </p:cNvPr>
          <p:cNvSpPr/>
          <p:nvPr/>
        </p:nvSpPr>
        <p:spPr>
          <a:xfrm>
            <a:off x="7477985" y="3118374"/>
            <a:ext cx="1057940" cy="692919"/>
          </a:xfrm>
          <a:prstGeom prst="down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Project Architecture Review DP</a:t>
            </a:r>
          </a:p>
        </p:txBody>
      </p:sp>
      <p:sp>
        <p:nvSpPr>
          <p:cNvPr id="48" name="Callout: Down Arrow 47">
            <a:extLst>
              <a:ext uri="{FF2B5EF4-FFF2-40B4-BE49-F238E27FC236}">
                <a16:creationId xmlns:a16="http://schemas.microsoft.com/office/drawing/2014/main" id="{E0604685-C35D-4B78-800D-54C626DAAD1C}"/>
              </a:ext>
            </a:extLst>
          </p:cNvPr>
          <p:cNvSpPr/>
          <p:nvPr/>
        </p:nvSpPr>
        <p:spPr>
          <a:xfrm>
            <a:off x="10214816" y="3670732"/>
            <a:ext cx="1261813" cy="837508"/>
          </a:xfrm>
          <a:prstGeom prst="downArrowCallout">
            <a:avLst>
              <a:gd name="adj1" fmla="val 16675"/>
              <a:gd name="adj2" fmla="val 16663"/>
              <a:gd name="adj3" fmla="val 17854"/>
              <a:gd name="adj4" fmla="val 70932"/>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Project Contract Award Recommendation DP</a:t>
            </a:r>
          </a:p>
        </p:txBody>
      </p:sp>
      <p:sp>
        <p:nvSpPr>
          <p:cNvPr id="49" name="Arrow: Pentagon 48">
            <a:extLst>
              <a:ext uri="{FF2B5EF4-FFF2-40B4-BE49-F238E27FC236}">
                <a16:creationId xmlns:a16="http://schemas.microsoft.com/office/drawing/2014/main" id="{A7EF4289-135B-45B2-A697-8A5A359AF801}"/>
              </a:ext>
            </a:extLst>
          </p:cNvPr>
          <p:cNvSpPr/>
          <p:nvPr/>
        </p:nvSpPr>
        <p:spPr>
          <a:xfrm>
            <a:off x="229013" y="4946545"/>
            <a:ext cx="1044386" cy="1167904"/>
          </a:xfrm>
          <a:prstGeom prst="homePlate">
            <a:avLst>
              <a:gd name="adj" fmla="val 24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01 - Identify and Validate Business Need</a:t>
            </a:r>
          </a:p>
        </p:txBody>
      </p:sp>
      <p:sp>
        <p:nvSpPr>
          <p:cNvPr id="50" name="Arrow: Pentagon 49">
            <a:extLst>
              <a:ext uri="{FF2B5EF4-FFF2-40B4-BE49-F238E27FC236}">
                <a16:creationId xmlns:a16="http://schemas.microsoft.com/office/drawing/2014/main" id="{B3A94A17-208E-448A-BA2E-C12BA99DDD4C}"/>
              </a:ext>
            </a:extLst>
          </p:cNvPr>
          <p:cNvSpPr/>
          <p:nvPr/>
        </p:nvSpPr>
        <p:spPr>
          <a:xfrm>
            <a:off x="1278577" y="4946545"/>
            <a:ext cx="966054" cy="1167904"/>
          </a:xfrm>
          <a:prstGeom prst="homePlate">
            <a:avLst>
              <a:gd name="adj" fmla="val 26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02 - Conduct Planning Meeting</a:t>
            </a:r>
          </a:p>
        </p:txBody>
      </p:sp>
      <p:sp>
        <p:nvSpPr>
          <p:cNvPr id="51" name="Arrow: Pentagon 50">
            <a:extLst>
              <a:ext uri="{FF2B5EF4-FFF2-40B4-BE49-F238E27FC236}">
                <a16:creationId xmlns:a16="http://schemas.microsoft.com/office/drawing/2014/main" id="{0D4273A9-FD80-41E3-BC7D-802ED4250AFD}"/>
              </a:ext>
            </a:extLst>
          </p:cNvPr>
          <p:cNvSpPr/>
          <p:nvPr/>
        </p:nvSpPr>
        <p:spPr>
          <a:xfrm>
            <a:off x="2242205" y="4946544"/>
            <a:ext cx="1210283" cy="1167904"/>
          </a:xfrm>
          <a:prstGeom prst="homePlate">
            <a:avLst>
              <a:gd name="adj" fmla="val 249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03 - Develop Sourcing Event</a:t>
            </a:r>
          </a:p>
        </p:txBody>
      </p:sp>
      <p:sp>
        <p:nvSpPr>
          <p:cNvPr id="55" name="Arrow: Pentagon 54">
            <a:extLst>
              <a:ext uri="{FF2B5EF4-FFF2-40B4-BE49-F238E27FC236}">
                <a16:creationId xmlns:a16="http://schemas.microsoft.com/office/drawing/2014/main" id="{43907677-1E9D-4FEA-B015-612970C5BC4C}"/>
              </a:ext>
            </a:extLst>
          </p:cNvPr>
          <p:cNvSpPr/>
          <p:nvPr/>
        </p:nvSpPr>
        <p:spPr>
          <a:xfrm>
            <a:off x="3461327" y="4946545"/>
            <a:ext cx="1189928" cy="1167904"/>
          </a:xfrm>
          <a:prstGeom prst="homePlate">
            <a:avLst>
              <a:gd name="adj" fmla="val 23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04 - Review and Approve Sourcing Event</a:t>
            </a:r>
          </a:p>
        </p:txBody>
      </p:sp>
      <p:sp>
        <p:nvSpPr>
          <p:cNvPr id="56" name="Arrow: Pentagon 55">
            <a:extLst>
              <a:ext uri="{FF2B5EF4-FFF2-40B4-BE49-F238E27FC236}">
                <a16:creationId xmlns:a16="http://schemas.microsoft.com/office/drawing/2014/main" id="{D7D4B100-0BEF-4F6F-A874-DECF84AA2070}"/>
              </a:ext>
            </a:extLst>
          </p:cNvPr>
          <p:cNvSpPr/>
          <p:nvPr/>
        </p:nvSpPr>
        <p:spPr>
          <a:xfrm>
            <a:off x="4657916" y="4946545"/>
            <a:ext cx="1189928" cy="1167903"/>
          </a:xfrm>
          <a:prstGeom prst="homePlate">
            <a:avLst>
              <a:gd name="adj" fmla="val 281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05 - Conduct Sourcing Event</a:t>
            </a:r>
          </a:p>
        </p:txBody>
      </p:sp>
      <p:sp>
        <p:nvSpPr>
          <p:cNvPr id="57" name="Arrow: Pentagon 56">
            <a:extLst>
              <a:ext uri="{FF2B5EF4-FFF2-40B4-BE49-F238E27FC236}">
                <a16:creationId xmlns:a16="http://schemas.microsoft.com/office/drawing/2014/main" id="{DB1596E5-EDA8-4EFA-8A28-EEA146158E07}"/>
              </a:ext>
            </a:extLst>
          </p:cNvPr>
          <p:cNvSpPr/>
          <p:nvPr/>
        </p:nvSpPr>
        <p:spPr>
          <a:xfrm>
            <a:off x="5867953" y="4946545"/>
            <a:ext cx="1158831" cy="1171399"/>
          </a:xfrm>
          <a:prstGeom prst="homePlate">
            <a:avLst>
              <a:gd name="adj" fmla="val 277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06 - Evaluate Vendor Responses</a:t>
            </a:r>
          </a:p>
        </p:txBody>
      </p:sp>
      <p:sp>
        <p:nvSpPr>
          <p:cNvPr id="58" name="Arrow: Pentagon 57">
            <a:extLst>
              <a:ext uri="{FF2B5EF4-FFF2-40B4-BE49-F238E27FC236}">
                <a16:creationId xmlns:a16="http://schemas.microsoft.com/office/drawing/2014/main" id="{A5D4E18C-2631-40B3-98B2-A7346B9A83CA}"/>
              </a:ext>
            </a:extLst>
          </p:cNvPr>
          <p:cNvSpPr/>
          <p:nvPr/>
        </p:nvSpPr>
        <p:spPr>
          <a:xfrm>
            <a:off x="7024358" y="4946545"/>
            <a:ext cx="1091962" cy="1171399"/>
          </a:xfrm>
          <a:prstGeom prst="homePlate">
            <a:avLst>
              <a:gd name="adj" fmla="val 245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07 - Conduct NCDIT Review</a:t>
            </a:r>
          </a:p>
        </p:txBody>
      </p:sp>
      <p:sp>
        <p:nvSpPr>
          <p:cNvPr id="59" name="Arrow: Pentagon 58">
            <a:extLst>
              <a:ext uri="{FF2B5EF4-FFF2-40B4-BE49-F238E27FC236}">
                <a16:creationId xmlns:a16="http://schemas.microsoft.com/office/drawing/2014/main" id="{63EEA6EF-CD1B-4E06-B57B-8D8A3373981E}"/>
              </a:ext>
            </a:extLst>
          </p:cNvPr>
          <p:cNvSpPr/>
          <p:nvPr/>
        </p:nvSpPr>
        <p:spPr>
          <a:xfrm>
            <a:off x="8125161" y="4946545"/>
            <a:ext cx="1317088" cy="1167903"/>
          </a:xfrm>
          <a:prstGeom prst="homePlate">
            <a:avLst>
              <a:gd name="adj" fmla="val 26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08 - Conduct Vendor Negotiations</a:t>
            </a:r>
          </a:p>
        </p:txBody>
      </p:sp>
      <p:sp>
        <p:nvSpPr>
          <p:cNvPr id="60" name="Arrow: Pentagon 59">
            <a:extLst>
              <a:ext uri="{FF2B5EF4-FFF2-40B4-BE49-F238E27FC236}">
                <a16:creationId xmlns:a16="http://schemas.microsoft.com/office/drawing/2014/main" id="{405901F0-627A-4D4D-A5A2-90A6A2602F94}"/>
              </a:ext>
            </a:extLst>
          </p:cNvPr>
          <p:cNvSpPr/>
          <p:nvPr/>
        </p:nvSpPr>
        <p:spPr>
          <a:xfrm>
            <a:off x="9442249" y="4946545"/>
            <a:ext cx="1564358" cy="1167903"/>
          </a:xfrm>
          <a:prstGeom prst="homePlate">
            <a:avLst>
              <a:gd name="adj" fmla="val 29282"/>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a:latin typeface="Arial" panose="020B0604020202020204" pitchFamily="34" charset="0"/>
                <a:cs typeface="Arial" panose="020B0604020202020204" pitchFamily="34" charset="0"/>
              </a:rPr>
              <a:t>09 - Review and Approve Award Recommendation</a:t>
            </a:r>
          </a:p>
        </p:txBody>
      </p:sp>
      <p:sp>
        <p:nvSpPr>
          <p:cNvPr id="61" name="Arrow: Pentagon 60">
            <a:extLst>
              <a:ext uri="{FF2B5EF4-FFF2-40B4-BE49-F238E27FC236}">
                <a16:creationId xmlns:a16="http://schemas.microsoft.com/office/drawing/2014/main" id="{16544761-B9FD-4932-BD14-F115082F5332}"/>
              </a:ext>
            </a:extLst>
          </p:cNvPr>
          <p:cNvSpPr/>
          <p:nvPr/>
        </p:nvSpPr>
        <p:spPr>
          <a:xfrm>
            <a:off x="11013927" y="4946543"/>
            <a:ext cx="958484" cy="1167900"/>
          </a:xfrm>
          <a:prstGeom prst="homePlate">
            <a:avLst>
              <a:gd name="adj" fmla="val 290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10 - Execute Contract</a:t>
            </a:r>
          </a:p>
        </p:txBody>
      </p:sp>
      <p:sp>
        <p:nvSpPr>
          <p:cNvPr id="62" name="Callout: Up Arrow 61">
            <a:extLst>
              <a:ext uri="{FF2B5EF4-FFF2-40B4-BE49-F238E27FC236}">
                <a16:creationId xmlns:a16="http://schemas.microsoft.com/office/drawing/2014/main" id="{BC3B8F72-EED9-4D1D-915D-BEEFCDD96AE1}"/>
              </a:ext>
            </a:extLst>
          </p:cNvPr>
          <p:cNvSpPr/>
          <p:nvPr/>
        </p:nvSpPr>
        <p:spPr>
          <a:xfrm>
            <a:off x="2523082" y="2854033"/>
            <a:ext cx="1433003" cy="515923"/>
          </a:xfrm>
          <a:prstGeom prst="up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00" b="1" dirty="0">
                <a:latin typeface="Arial" panose="020B0604020202020204" pitchFamily="34" charset="0"/>
                <a:cs typeface="Arial" panose="020B0604020202020204" pitchFamily="34" charset="0"/>
              </a:rPr>
              <a:t>Business Case Decision Point (DP)</a:t>
            </a:r>
          </a:p>
        </p:txBody>
      </p:sp>
      <p:sp>
        <p:nvSpPr>
          <p:cNvPr id="63" name="Callout: Up Arrow 62">
            <a:extLst>
              <a:ext uri="{FF2B5EF4-FFF2-40B4-BE49-F238E27FC236}">
                <a16:creationId xmlns:a16="http://schemas.microsoft.com/office/drawing/2014/main" id="{83B32FD7-774D-4DE9-A377-9CEBB170F408}"/>
              </a:ext>
            </a:extLst>
          </p:cNvPr>
          <p:cNvSpPr/>
          <p:nvPr/>
        </p:nvSpPr>
        <p:spPr>
          <a:xfrm>
            <a:off x="6385567" y="2864203"/>
            <a:ext cx="1012759" cy="505753"/>
          </a:xfrm>
          <a:prstGeom prst="upArrow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000" b="1" dirty="0">
                <a:latin typeface="Arial" panose="020B0604020202020204" pitchFamily="34" charset="0"/>
                <a:cs typeface="Arial" panose="020B0604020202020204" pitchFamily="34" charset="0"/>
              </a:rPr>
              <a:t>Go-Live DP</a:t>
            </a:r>
          </a:p>
          <a:p>
            <a:pPr algn="ctr"/>
            <a:r>
              <a:rPr lang="en-US" sz="1000" b="1" dirty="0">
                <a:latin typeface="Arial" panose="020B0604020202020204" pitchFamily="34" charset="0"/>
                <a:cs typeface="Arial" panose="020B0604020202020204" pitchFamily="34" charset="0"/>
              </a:rPr>
              <a:t>(if applicable)</a:t>
            </a:r>
          </a:p>
        </p:txBody>
      </p:sp>
      <p:sp>
        <p:nvSpPr>
          <p:cNvPr id="2" name="Slide Number Placeholder 1">
            <a:extLst>
              <a:ext uri="{FF2B5EF4-FFF2-40B4-BE49-F238E27FC236}">
                <a16:creationId xmlns:a16="http://schemas.microsoft.com/office/drawing/2014/main" id="{64B3B907-29D8-2207-C7BB-4DE9BB3E5756}"/>
              </a:ext>
            </a:extLst>
          </p:cNvPr>
          <p:cNvSpPr>
            <a:spLocks noGrp="1"/>
          </p:cNvSpPr>
          <p:nvPr>
            <p:ph type="sldNum" sz="quarter" idx="12"/>
          </p:nvPr>
        </p:nvSpPr>
        <p:spPr/>
        <p:txBody>
          <a:bodyPr/>
          <a:lstStyle/>
          <a:p>
            <a:fld id="{A572533D-9982-974D-8F32-334D815B8173}" type="slidenum">
              <a:rPr lang="en-US" smtClean="0"/>
              <a:pPr/>
              <a:t>6</a:t>
            </a:fld>
            <a:endParaRPr lang="en-US" dirty="0"/>
          </a:p>
        </p:txBody>
      </p:sp>
    </p:spTree>
    <p:custDataLst>
      <p:tags r:id="rId1"/>
    </p:custDataLst>
    <p:extLst>
      <p:ext uri="{BB962C8B-B14F-4D97-AF65-F5344CB8AC3E}">
        <p14:creationId xmlns:p14="http://schemas.microsoft.com/office/powerpoint/2010/main" val="558364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IT Procurement Process Key Stakeholders (State Agencies)</a:t>
            </a:r>
            <a:endParaRPr lang="en-US" sz="2400" dirty="0">
              <a:solidFill>
                <a:srgbClr val="172E4C"/>
              </a:solidFill>
              <a:latin typeface="Avenir Next LT Pro" panose="020B0504020202020204" pitchFamily="34" charset="77"/>
              <a:cs typeface="Arial" panose="020B0604020202020204" pitchFamily="34" charset="0"/>
            </a:endParaRP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2735491F-E53E-4212-86E0-8229105393AB}"/>
              </a:ext>
            </a:extLst>
          </p:cNvPr>
          <p:cNvSpPr txBox="1"/>
          <p:nvPr/>
        </p:nvSpPr>
        <p:spPr>
          <a:xfrm>
            <a:off x="253998" y="729048"/>
            <a:ext cx="11589445" cy="646331"/>
          </a:xfrm>
          <a:prstGeom prst="rect">
            <a:avLst/>
          </a:prstGeom>
          <a:noFill/>
        </p:spPr>
        <p:txBody>
          <a:bodyPr wrap="square" lIns="91440" tIns="45720" rIns="91440" bIns="45720" rtlCol="0" anchor="t">
            <a:spAutoFit/>
          </a:bodyPr>
          <a:lstStyle/>
          <a:p>
            <a:r>
              <a:rPr lang="en-US" b="1" dirty="0">
                <a:solidFill>
                  <a:srgbClr val="172E4C"/>
                </a:solidFill>
                <a:latin typeface="Avenir Next LT Pro"/>
              </a:rPr>
              <a:t>A range of State Agency stakeholders are engaged during the IT procurement process to deliver best-value solutions to meet defined IT business needs.</a:t>
            </a:r>
            <a:endParaRPr lang="en-US" b="1" dirty="0">
              <a:solidFill>
                <a:srgbClr val="172E4C"/>
              </a:solidFill>
              <a:latin typeface="Avenir Next LT Pro" panose="020B0504020202020204" pitchFamily="34" charset="77"/>
            </a:endParaRPr>
          </a:p>
        </p:txBody>
      </p:sp>
      <p:graphicFrame>
        <p:nvGraphicFramePr>
          <p:cNvPr id="3" name="Table 5">
            <a:extLst>
              <a:ext uri="{FF2B5EF4-FFF2-40B4-BE49-F238E27FC236}">
                <a16:creationId xmlns:a16="http://schemas.microsoft.com/office/drawing/2014/main" id="{301BBB68-D19C-4B5F-93F3-2F3B854C8006}"/>
              </a:ext>
            </a:extLst>
          </p:cNvPr>
          <p:cNvGraphicFramePr>
            <a:graphicFrameLocks noGrp="1"/>
          </p:cNvGraphicFramePr>
          <p:nvPr>
            <p:extLst>
              <p:ext uri="{D42A27DB-BD31-4B8C-83A1-F6EECF244321}">
                <p14:modId xmlns:p14="http://schemas.microsoft.com/office/powerpoint/2010/main" val="4071159239"/>
              </p:ext>
            </p:extLst>
          </p:nvPr>
        </p:nvGraphicFramePr>
        <p:xfrm>
          <a:off x="352540" y="1375379"/>
          <a:ext cx="9302098" cy="5120640"/>
        </p:xfrm>
        <a:graphic>
          <a:graphicData uri="http://schemas.openxmlformats.org/drawingml/2006/table">
            <a:tbl>
              <a:tblPr firstRow="1" bandRow="1">
                <a:tableStyleId>{5C22544A-7EE6-4342-B048-85BDC9FD1C3A}</a:tableStyleId>
              </a:tblPr>
              <a:tblGrid>
                <a:gridCol w="2020546">
                  <a:extLst>
                    <a:ext uri="{9D8B030D-6E8A-4147-A177-3AD203B41FA5}">
                      <a16:colId xmlns:a16="http://schemas.microsoft.com/office/drawing/2014/main" val="2734613467"/>
                    </a:ext>
                  </a:extLst>
                </a:gridCol>
                <a:gridCol w="7281552">
                  <a:extLst>
                    <a:ext uri="{9D8B030D-6E8A-4147-A177-3AD203B41FA5}">
                      <a16:colId xmlns:a16="http://schemas.microsoft.com/office/drawing/2014/main" val="688694414"/>
                    </a:ext>
                  </a:extLst>
                </a:gridCol>
              </a:tblGrid>
              <a:tr h="206734">
                <a:tc>
                  <a:txBody>
                    <a:bodyPr/>
                    <a:lstStyle/>
                    <a:p>
                      <a:pPr algn="ctr"/>
                      <a:r>
                        <a:rPr lang="en-US" sz="1200" dirty="0">
                          <a:solidFill>
                            <a:sysClr val="windowText" lastClr="000000"/>
                          </a:solidFill>
                        </a:rPr>
                        <a:t>State Agency Stakeholder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a:solidFill>
                            <a:sysClr val="windowText" lastClr="000000"/>
                          </a:solidFill>
                        </a:rPr>
                        <a:t>Key 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65671562"/>
                  </a:ext>
                </a:extLst>
              </a:tr>
              <a:tr h="785590">
                <a:tc>
                  <a:txBody>
                    <a:bodyPr/>
                    <a:lstStyle/>
                    <a:p>
                      <a:r>
                        <a:rPr lang="en-US" sz="1200" dirty="0"/>
                        <a:t>Agency Business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indent="-109538">
                        <a:buFont typeface="Arial" panose="020B0604020202020204" pitchFamily="34" charset="0"/>
                        <a:buChar char="•"/>
                      </a:pPr>
                      <a:r>
                        <a:rPr lang="en-US" sz="1200" dirty="0"/>
                        <a:t>Identify IT business need via IT Procurement Intake Form</a:t>
                      </a:r>
                    </a:p>
                    <a:p>
                      <a:pPr marL="109538" indent="-109538">
                        <a:buFont typeface="Arial" panose="020B0604020202020204" pitchFamily="34" charset="0"/>
                        <a:buChar char="•"/>
                      </a:pPr>
                      <a:r>
                        <a:rPr lang="en-US" sz="1200" dirty="0"/>
                        <a:t>Support development of IT solicitation</a:t>
                      </a:r>
                    </a:p>
                    <a:p>
                      <a:pPr marL="109538" indent="-109538">
                        <a:buFont typeface="Arial" panose="020B0604020202020204" pitchFamily="34" charset="0"/>
                        <a:buChar char="•"/>
                      </a:pPr>
                      <a:r>
                        <a:rPr lang="en-US" sz="1200" dirty="0"/>
                        <a:t>Support development of applicable Exception Requests</a:t>
                      </a:r>
                    </a:p>
                    <a:p>
                      <a:pPr marL="109538" indent="-109538">
                        <a:buFont typeface="Arial" panose="020B0604020202020204" pitchFamily="34" charset="0"/>
                        <a:buChar char="•"/>
                      </a:pPr>
                      <a:r>
                        <a:rPr lang="en-US" sz="1200" dirty="0"/>
                        <a:t>Support vendor response evaluations and vendor negotiations</a:t>
                      </a:r>
                    </a:p>
                    <a:p>
                      <a:pPr marL="109538" indent="-109538">
                        <a:buFont typeface="Arial" panose="020B0604020202020204" pitchFamily="34" charset="0"/>
                        <a:buChar char="•"/>
                      </a:pPr>
                      <a:r>
                        <a:rPr lang="en-US" sz="1200" dirty="0"/>
                        <a:t>Determine award recommendation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0178036"/>
                  </a:ext>
                </a:extLst>
              </a:tr>
              <a:tr h="785590">
                <a:tc>
                  <a:txBody>
                    <a:bodyPr/>
                    <a:lstStyle/>
                    <a:p>
                      <a:r>
                        <a:rPr lang="en-US" sz="1200" dirty="0"/>
                        <a:t>Agency Procurement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indent="-109538">
                        <a:buFont typeface="Arial" panose="020B0604020202020204" pitchFamily="34" charset="0"/>
                        <a:buChar char="•"/>
                      </a:pPr>
                      <a:r>
                        <a:rPr lang="en-US" sz="1200" dirty="0"/>
                        <a:t>Manage IT procurement process to ensure compliance with applicable statutes and rules</a:t>
                      </a:r>
                    </a:p>
                    <a:p>
                      <a:pPr marL="109538" indent="-109538">
                        <a:buFont typeface="Arial" panose="020B0604020202020204" pitchFamily="34" charset="0"/>
                        <a:buChar char="•"/>
                      </a:pPr>
                      <a:r>
                        <a:rPr lang="en-US" sz="1200" dirty="0"/>
                        <a:t>Support development of IT solicitation documents</a:t>
                      </a:r>
                    </a:p>
                    <a:p>
                      <a:pPr marL="109538" indent="-109538">
                        <a:buFont typeface="Arial" panose="020B0604020202020204" pitchFamily="34" charset="0"/>
                        <a:buChar char="•"/>
                      </a:pPr>
                      <a:r>
                        <a:rPr lang="en-US" sz="1200" dirty="0"/>
                        <a:t>Create and manage Sourcing Project and Sourcing Event in NC eProcurement Sourcing Tool</a:t>
                      </a:r>
                    </a:p>
                    <a:p>
                      <a:pPr marL="109538" indent="-109538">
                        <a:buFont typeface="Arial" panose="020B0604020202020204" pitchFamily="34" charset="0"/>
                        <a:buChar char="•"/>
                      </a:pPr>
                      <a:r>
                        <a:rPr lang="en-US" sz="1200" dirty="0"/>
                        <a:t>Monitor and manage the engagement of NCDIT reviewers and approvers</a:t>
                      </a:r>
                    </a:p>
                    <a:p>
                      <a:pPr marL="109538" indent="-109538">
                        <a:buFont typeface="Arial" panose="020B0604020202020204" pitchFamily="34" charset="0"/>
                        <a:buChar char="•"/>
                      </a:pPr>
                      <a:r>
                        <a:rPr lang="en-US" sz="1200" dirty="0"/>
                        <a:t>Facilitate / lead any negotiations with leading vendor(s)</a:t>
                      </a:r>
                    </a:p>
                    <a:p>
                      <a:pPr marL="109538" indent="-109538">
                        <a:buFont typeface="Arial" panose="020B0604020202020204" pitchFamily="34" charset="0"/>
                        <a:buChar char="•"/>
                      </a:pPr>
                      <a:r>
                        <a:rPr lang="en-US" sz="1200" dirty="0"/>
                        <a:t>Serve as contact point for vendors during the procurement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0444282"/>
                  </a:ext>
                </a:extLst>
              </a:tr>
              <a:tr h="206734">
                <a:tc>
                  <a:txBody>
                    <a:bodyPr/>
                    <a:lstStyle/>
                    <a:p>
                      <a:r>
                        <a:rPr lang="en-US" sz="1200" dirty="0"/>
                        <a:t>Agency CIO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indent="-109538" algn="l" defTabSz="914400" rtl="0" eaLnBrk="1" latinLnBrk="0" hangingPunct="1">
                        <a:buFont typeface="Arial" panose="020B0604020202020204" pitchFamily="34" charset="0"/>
                        <a:buChar char="•"/>
                      </a:pPr>
                      <a:r>
                        <a:rPr lang="en-US" sz="1200" kern="1200" dirty="0">
                          <a:solidFill>
                            <a:schemeClr val="dk1"/>
                          </a:solidFill>
                          <a:latin typeface="+mn-lt"/>
                          <a:ea typeface="+mn-ea"/>
                          <a:cs typeface="+mn-cs"/>
                        </a:rPr>
                        <a:t>Approve draft IT solicitation document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6662177"/>
                  </a:ext>
                </a:extLst>
              </a:tr>
              <a:tr h="496162">
                <a:tc>
                  <a:txBody>
                    <a:bodyPr/>
                    <a:lstStyle/>
                    <a:p>
                      <a:r>
                        <a:rPr lang="en-US" sz="1200" dirty="0"/>
                        <a:t>Agency IT Security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development of IT solicitation</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development of applicable Privacy Threshold Analysis and Exception Requests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vendor response evaluations and vendor negotiations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7222797"/>
                  </a:ext>
                </a:extLst>
              </a:tr>
              <a:tr h="496162">
                <a:tc>
                  <a:txBody>
                    <a:bodyPr/>
                    <a:lstStyle/>
                    <a:p>
                      <a:r>
                        <a:rPr lang="en-US" sz="1200" dirty="0"/>
                        <a:t>Agency PMO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determining if IT business need is an IT Project</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development of IT solicitation (if IT Project)</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vendor response evaluations and vendor negotiations (if IT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4213436"/>
                  </a:ext>
                </a:extLst>
              </a:tr>
              <a:tr h="351448">
                <a:tc>
                  <a:txBody>
                    <a:bodyPr/>
                    <a:lstStyle/>
                    <a:p>
                      <a:r>
                        <a:rPr lang="en-US" sz="1200" dirty="0"/>
                        <a:t>Agency Legal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development of IT solicitation</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vendor response evaluations and vendor negotiations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811002"/>
                  </a:ext>
                </a:extLst>
              </a:tr>
              <a:tr h="496162">
                <a:tc>
                  <a:txBody>
                    <a:bodyPr/>
                    <a:lstStyle/>
                    <a:p>
                      <a:r>
                        <a:rPr lang="en-US" sz="1200" dirty="0"/>
                        <a:t>Agency Privacy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development of IT solicitation</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development of applicable Exception Requests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Support vendor response evaluations and vendor negotiations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1387115"/>
                  </a:ext>
                </a:extLst>
              </a:tr>
            </a:tbl>
          </a:graphicData>
        </a:graphic>
      </p:graphicFrame>
      <p:pic>
        <p:nvPicPr>
          <p:cNvPr id="10" name="Graphic 9">
            <a:extLst>
              <a:ext uri="{FF2B5EF4-FFF2-40B4-BE49-F238E27FC236}">
                <a16:creationId xmlns:a16="http://schemas.microsoft.com/office/drawing/2014/main" id="{9478B8BD-13A4-4FF2-92BE-66BB44C4A2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2673" y="6397719"/>
            <a:ext cx="1650654" cy="269685"/>
          </a:xfrm>
          <a:prstGeom prst="rect">
            <a:avLst/>
          </a:prstGeom>
        </p:spPr>
      </p:pic>
      <p:sp>
        <p:nvSpPr>
          <p:cNvPr id="12" name="TextBox 11">
            <a:extLst>
              <a:ext uri="{FF2B5EF4-FFF2-40B4-BE49-F238E27FC236}">
                <a16:creationId xmlns:a16="http://schemas.microsoft.com/office/drawing/2014/main" id="{7CAFFE7F-9802-46BF-B2BA-A34B539B6BAF}"/>
              </a:ext>
            </a:extLst>
          </p:cNvPr>
          <p:cNvSpPr txBox="1"/>
          <p:nvPr/>
        </p:nvSpPr>
        <p:spPr>
          <a:xfrm>
            <a:off x="9838955" y="1484386"/>
            <a:ext cx="1991095" cy="1384995"/>
          </a:xfrm>
          <a:prstGeom prst="rect">
            <a:avLst/>
          </a:prstGeom>
          <a:noFill/>
        </p:spPr>
        <p:txBody>
          <a:bodyPr wrap="square">
            <a:spAutoFit/>
          </a:bodyPr>
          <a:lstStyle/>
          <a:p>
            <a:r>
              <a:rPr lang="en-US" sz="1200" b="1" dirty="0">
                <a:solidFill>
                  <a:srgbClr val="000000"/>
                </a:solidFill>
                <a:latin typeface="Avenir Next LT Pro" panose="020B0504020202020204" pitchFamily="34" charset="77"/>
              </a:rPr>
              <a:t>NOTE</a:t>
            </a:r>
            <a:r>
              <a:rPr lang="en-US" sz="1200" dirty="0">
                <a:solidFill>
                  <a:srgbClr val="000000"/>
                </a:solidFill>
                <a:latin typeface="Avenir Next LT Pro" panose="020B0504020202020204" pitchFamily="34" charset="77"/>
              </a:rPr>
              <a:t>: See the </a:t>
            </a:r>
            <a:r>
              <a:rPr lang="en-US" sz="1200" b="0" i="0" u="none" strike="noStrike" dirty="0">
                <a:solidFill>
                  <a:srgbClr val="000000"/>
                </a:solidFill>
                <a:effectLst/>
                <a:latin typeface="Avenir Next LT Pro" panose="020B0504020202020204" pitchFamily="34" charset="77"/>
                <a:hlinkClick r:id="rId10"/>
              </a:rPr>
              <a:t>IT Procurement Process Playbook / Training Guide</a:t>
            </a:r>
            <a:r>
              <a:rPr lang="en-US" sz="1200" dirty="0">
                <a:solidFill>
                  <a:srgbClr val="000000"/>
                </a:solidFill>
                <a:latin typeface="Avenir Next LT Pro" panose="020B0504020202020204" pitchFamily="34" charset="77"/>
              </a:rPr>
              <a:t> for a detailed responsibility matrix for the streamlined IT procurement process</a:t>
            </a:r>
            <a:endParaRPr lang="en-US" sz="1200" dirty="0">
              <a:solidFill>
                <a:srgbClr val="172E4C"/>
              </a:solidFill>
              <a:highlight>
                <a:srgbClr val="FFFF00"/>
              </a:highlight>
              <a:latin typeface="Avenir Next LT Pro" panose="020B0504020202020204" pitchFamily="34" charset="77"/>
            </a:endParaRPr>
          </a:p>
        </p:txBody>
      </p:sp>
      <p:sp>
        <p:nvSpPr>
          <p:cNvPr id="2" name="Slide Number Placeholder 1">
            <a:extLst>
              <a:ext uri="{FF2B5EF4-FFF2-40B4-BE49-F238E27FC236}">
                <a16:creationId xmlns:a16="http://schemas.microsoft.com/office/drawing/2014/main" id="{20375544-C838-8D53-FA81-8A702A9A0924}"/>
              </a:ext>
            </a:extLst>
          </p:cNvPr>
          <p:cNvSpPr>
            <a:spLocks noGrp="1"/>
          </p:cNvSpPr>
          <p:nvPr>
            <p:ph type="sldNum" sz="quarter" idx="12"/>
          </p:nvPr>
        </p:nvSpPr>
        <p:spPr/>
        <p:txBody>
          <a:bodyPr/>
          <a:lstStyle/>
          <a:p>
            <a:fld id="{A572533D-9982-974D-8F32-334D815B8173}" type="slidenum">
              <a:rPr lang="en-US" smtClean="0"/>
              <a:pPr/>
              <a:t>7</a:t>
            </a:fld>
            <a:endParaRPr lang="en-US" dirty="0"/>
          </a:p>
        </p:txBody>
      </p:sp>
    </p:spTree>
    <p:custDataLst>
      <p:tags r:id="rId1"/>
    </p:custDataLst>
    <p:extLst>
      <p:ext uri="{BB962C8B-B14F-4D97-AF65-F5344CB8AC3E}">
        <p14:creationId xmlns:p14="http://schemas.microsoft.com/office/powerpoint/2010/main" val="1244949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IT Procurement Process Key Stakeholders (NCDIT)</a:t>
            </a:r>
            <a:endParaRPr lang="en-US" sz="2400" dirty="0">
              <a:solidFill>
                <a:srgbClr val="172E4C"/>
              </a:solidFill>
              <a:latin typeface="Avenir Next LT Pro" panose="020B0504020202020204" pitchFamily="34" charset="77"/>
              <a:cs typeface="Arial" panose="020B0604020202020204" pitchFamily="34" charset="0"/>
            </a:endParaRPr>
          </a:p>
        </p:txBody>
      </p:sp>
      <p:grpSp>
        <p:nvGrpSpPr>
          <p:cNvPr id="47" name="Group 46">
            <a:extLst>
              <a:ext uri="{FF2B5EF4-FFF2-40B4-BE49-F238E27FC236}">
                <a16:creationId xmlns:a16="http://schemas.microsoft.com/office/drawing/2014/main" id="{4BEF93A2-BF8E-4F1B-854E-3CDDFB7A7FAE}"/>
              </a:ext>
            </a:extLst>
          </p:cNvPr>
          <p:cNvGrpSpPr/>
          <p:nvPr>
            <p:custDataLst>
              <p:tags r:id="rId3"/>
            </p:custDataLst>
          </p:nvPr>
        </p:nvGrpSpPr>
        <p:grpSpPr>
          <a:xfrm>
            <a:off x="10852218" y="254000"/>
            <a:ext cx="977832" cy="266244"/>
            <a:chOff x="9537768" y="228600"/>
            <a:chExt cx="977832" cy="266244"/>
          </a:xfrm>
        </p:grpSpPr>
        <p:sp>
          <p:nvSpPr>
            <p:cNvPr id="52" name="TextBox 51">
              <a:extLst>
                <a:ext uri="{FF2B5EF4-FFF2-40B4-BE49-F238E27FC236}">
                  <a16:creationId xmlns:a16="http://schemas.microsoft.com/office/drawing/2014/main" id="{14458B69-0548-488E-B1BA-462C61E484D5}"/>
                </a:ext>
              </a:extLst>
            </p:cNvPr>
            <p:cNvSpPr txBox="1"/>
            <p:nvPr/>
          </p:nvSpPr>
          <p:spPr>
            <a:xfrm>
              <a:off x="9537768" y="254000"/>
              <a:ext cx="977832"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Preliminary</a:t>
              </a:r>
            </a:p>
          </p:txBody>
        </p:sp>
        <p:cxnSp>
          <p:nvCxnSpPr>
            <p:cNvPr id="53" name="Straight Connector 52">
              <a:extLst>
                <a:ext uri="{FF2B5EF4-FFF2-40B4-BE49-F238E27FC236}">
                  <a16:creationId xmlns:a16="http://schemas.microsoft.com/office/drawing/2014/main" id="{3A47C450-FEEE-409A-AB77-62A5E61F0F36}"/>
                </a:ext>
              </a:extLst>
            </p:cNvPr>
            <p:cNvCxnSpPr>
              <a:cxnSpLocks/>
            </p:cNvCxnSpPr>
            <p:nvPr/>
          </p:nvCxnSpPr>
          <p:spPr>
            <a:xfrm>
              <a:off x="9537768" y="228600"/>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EC28E8-C2B7-4064-8BA8-0275A4EA9DDA}"/>
                </a:ext>
              </a:extLst>
            </p:cNvPr>
            <p:cNvCxnSpPr>
              <a:cxnSpLocks/>
            </p:cNvCxnSpPr>
            <p:nvPr/>
          </p:nvCxnSpPr>
          <p:spPr>
            <a:xfrm>
              <a:off x="9537768" y="494844"/>
              <a:ext cx="977832"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2735491F-E53E-4212-86E0-8229105393AB}"/>
              </a:ext>
            </a:extLst>
          </p:cNvPr>
          <p:cNvSpPr txBox="1"/>
          <p:nvPr/>
        </p:nvSpPr>
        <p:spPr>
          <a:xfrm>
            <a:off x="253998" y="729048"/>
            <a:ext cx="11589445" cy="646331"/>
          </a:xfrm>
          <a:prstGeom prst="rect">
            <a:avLst/>
          </a:prstGeom>
          <a:noFill/>
        </p:spPr>
        <p:txBody>
          <a:bodyPr wrap="square" lIns="91440" tIns="45720" rIns="91440" bIns="45720" rtlCol="0" anchor="t">
            <a:spAutoFit/>
          </a:bodyPr>
          <a:lstStyle/>
          <a:p>
            <a:r>
              <a:rPr lang="en-US" b="1" dirty="0">
                <a:solidFill>
                  <a:srgbClr val="172E4C"/>
                </a:solidFill>
                <a:latin typeface="Avenir Next LT Pro"/>
              </a:rPr>
              <a:t>Multiple NCDIT stakeholders are engaged during the IT procurement process to review and approve IT procurements conducted by State Agencies.</a:t>
            </a:r>
            <a:endParaRPr lang="en-US" b="1" dirty="0">
              <a:solidFill>
                <a:srgbClr val="172E4C"/>
              </a:solidFill>
              <a:latin typeface="Avenir Next LT Pro" panose="020B0504020202020204" pitchFamily="34" charset="77"/>
            </a:endParaRPr>
          </a:p>
        </p:txBody>
      </p:sp>
      <p:graphicFrame>
        <p:nvGraphicFramePr>
          <p:cNvPr id="3" name="Table 5">
            <a:extLst>
              <a:ext uri="{FF2B5EF4-FFF2-40B4-BE49-F238E27FC236}">
                <a16:creationId xmlns:a16="http://schemas.microsoft.com/office/drawing/2014/main" id="{301BBB68-D19C-4B5F-93F3-2F3B854C8006}"/>
              </a:ext>
            </a:extLst>
          </p:cNvPr>
          <p:cNvGraphicFramePr>
            <a:graphicFrameLocks noGrp="1"/>
          </p:cNvGraphicFramePr>
          <p:nvPr/>
        </p:nvGraphicFramePr>
        <p:xfrm>
          <a:off x="352540" y="1474532"/>
          <a:ext cx="5673687" cy="4023360"/>
        </p:xfrm>
        <a:graphic>
          <a:graphicData uri="http://schemas.openxmlformats.org/drawingml/2006/table">
            <a:tbl>
              <a:tblPr firstRow="1" bandRow="1">
                <a:tableStyleId>{5C22544A-7EE6-4342-B048-85BDC9FD1C3A}</a:tableStyleId>
              </a:tblPr>
              <a:tblGrid>
                <a:gridCol w="1476260">
                  <a:extLst>
                    <a:ext uri="{9D8B030D-6E8A-4147-A177-3AD203B41FA5}">
                      <a16:colId xmlns:a16="http://schemas.microsoft.com/office/drawing/2014/main" val="2734613467"/>
                    </a:ext>
                  </a:extLst>
                </a:gridCol>
                <a:gridCol w="4197427">
                  <a:extLst>
                    <a:ext uri="{9D8B030D-6E8A-4147-A177-3AD203B41FA5}">
                      <a16:colId xmlns:a16="http://schemas.microsoft.com/office/drawing/2014/main" val="688694414"/>
                    </a:ext>
                  </a:extLst>
                </a:gridCol>
              </a:tblGrid>
              <a:tr h="210790">
                <a:tc>
                  <a:txBody>
                    <a:bodyPr/>
                    <a:lstStyle/>
                    <a:p>
                      <a:pPr algn="ctr"/>
                      <a:r>
                        <a:rPr lang="en-US" sz="1200" dirty="0">
                          <a:solidFill>
                            <a:sysClr val="windowText" lastClr="000000"/>
                          </a:solidFill>
                        </a:rPr>
                        <a:t>NCDIT Stakeholder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a:solidFill>
                            <a:sysClr val="windowText" lastClr="000000"/>
                          </a:solidFill>
                        </a:rPr>
                        <a:t>Key 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65671562"/>
                  </a:ext>
                </a:extLst>
              </a:tr>
              <a:tr h="632371">
                <a:tc>
                  <a:txBody>
                    <a:bodyPr/>
                    <a:lstStyle/>
                    <a:p>
                      <a:r>
                        <a:rPr lang="en-US" sz="1200" dirty="0"/>
                        <a:t>Enterprise Security and Risk Management Office (ESRMO)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Support review and approval of IT solicitation documents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Support review of leading vendor proposals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Review and approve Security Exception Requests and Standards Exception Requests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Support review and approval of Requests for BAFO and Award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1014373"/>
                  </a:ext>
                </a:extLst>
              </a:tr>
              <a:tr h="491844">
                <a:tc>
                  <a:txBody>
                    <a:bodyPr/>
                    <a:lstStyle/>
                    <a:p>
                      <a:r>
                        <a:rPr lang="en-US" sz="1200" dirty="0"/>
                        <a:t>Privacy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Support review of IT solicitation documents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Support review of leading vendor proposals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Support review of Requests for BAFO and Award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461103"/>
                  </a:ext>
                </a:extLst>
              </a:tr>
              <a:tr h="632371">
                <a:tc>
                  <a:txBody>
                    <a:bodyPr/>
                    <a:lstStyle/>
                    <a:p>
                      <a:r>
                        <a:rPr lang="en-US" sz="1200" dirty="0"/>
                        <a:t>Enterprise Architecture (EA)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Support review and approval of IT solicitation documents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Support review of leading vendor proposals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Review and approve Standards Exception Requests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Support review and approval of Requests for BAFO and Award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9969760"/>
                  </a:ext>
                </a:extLst>
              </a:tr>
              <a:tr h="210790">
                <a:tc>
                  <a:txBody>
                    <a:bodyPr/>
                    <a:lstStyle/>
                    <a:p>
                      <a:r>
                        <a:rPr lang="en-US" sz="1200" dirty="0"/>
                        <a:t>Enterprise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Review and approve Standards Exception Requests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Support review of leading vendor proposals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923886"/>
                  </a:ext>
                </a:extLst>
              </a:tr>
              <a:tr h="210790">
                <a:tc>
                  <a:txBody>
                    <a:bodyPr/>
                    <a:lstStyle/>
                    <a:p>
                      <a:r>
                        <a:rPr lang="en-US" sz="1200" dirty="0"/>
                        <a:t>IAM 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Review and approve Standards Exception Requests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5113603"/>
                  </a:ext>
                </a:extLst>
              </a:tr>
            </a:tbl>
          </a:graphicData>
        </a:graphic>
      </p:graphicFrame>
      <p:graphicFrame>
        <p:nvGraphicFramePr>
          <p:cNvPr id="10" name="Table 5">
            <a:extLst>
              <a:ext uri="{FF2B5EF4-FFF2-40B4-BE49-F238E27FC236}">
                <a16:creationId xmlns:a16="http://schemas.microsoft.com/office/drawing/2014/main" id="{84E51331-70CB-4037-99F3-107EAFAF9888}"/>
              </a:ext>
            </a:extLst>
          </p:cNvPr>
          <p:cNvGraphicFramePr>
            <a:graphicFrameLocks noGrp="1"/>
          </p:cNvGraphicFramePr>
          <p:nvPr>
            <p:extLst>
              <p:ext uri="{D42A27DB-BD31-4B8C-83A1-F6EECF244321}">
                <p14:modId xmlns:p14="http://schemas.microsoft.com/office/powerpoint/2010/main" val="4198049028"/>
              </p:ext>
            </p:extLst>
          </p:nvPr>
        </p:nvGraphicFramePr>
        <p:xfrm>
          <a:off x="6231288" y="1481984"/>
          <a:ext cx="5497417" cy="4023360"/>
        </p:xfrm>
        <a:graphic>
          <a:graphicData uri="http://schemas.openxmlformats.org/drawingml/2006/table">
            <a:tbl>
              <a:tblPr firstRow="1" bandRow="1">
                <a:tableStyleId>{5C22544A-7EE6-4342-B048-85BDC9FD1C3A}</a:tableStyleId>
              </a:tblPr>
              <a:tblGrid>
                <a:gridCol w="1476260">
                  <a:extLst>
                    <a:ext uri="{9D8B030D-6E8A-4147-A177-3AD203B41FA5}">
                      <a16:colId xmlns:a16="http://schemas.microsoft.com/office/drawing/2014/main" val="2734613467"/>
                    </a:ext>
                  </a:extLst>
                </a:gridCol>
                <a:gridCol w="4021157">
                  <a:extLst>
                    <a:ext uri="{9D8B030D-6E8A-4147-A177-3AD203B41FA5}">
                      <a16:colId xmlns:a16="http://schemas.microsoft.com/office/drawing/2014/main" val="688694414"/>
                    </a:ext>
                  </a:extLst>
                </a:gridCol>
              </a:tblGrid>
              <a:tr h="210790">
                <a:tc>
                  <a:txBody>
                    <a:bodyPr/>
                    <a:lstStyle/>
                    <a:p>
                      <a:pPr algn="ctr"/>
                      <a:r>
                        <a:rPr lang="en-US" sz="1200" dirty="0">
                          <a:solidFill>
                            <a:sysClr val="windowText" lastClr="000000"/>
                          </a:solidFill>
                        </a:rPr>
                        <a:t>NCDIT Stakeholder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1200" dirty="0">
                          <a:solidFill>
                            <a:sysClr val="windowText" lastClr="000000"/>
                          </a:solidFill>
                        </a:rPr>
                        <a:t>Key 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65671562"/>
                  </a:ext>
                </a:extLst>
              </a:tr>
              <a:tr h="491844">
                <a:tc>
                  <a:txBody>
                    <a:bodyPr/>
                    <a:lstStyle/>
                    <a:p>
                      <a:r>
                        <a:rPr lang="en-US" sz="1200" dirty="0"/>
                        <a:t>Enterprise Project Management Office (EPMO)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Review and determine if IT business need is deemed an IT Project</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Support review and approval of IT solicitation documents (if IT Project)</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Support review of leading vendor proposals (if IT Project)</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Support review and approval of Requests for BAFO and Award Recommendations (if IT Project)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92359"/>
                  </a:ext>
                </a:extLst>
              </a:tr>
              <a:tr h="772898">
                <a:tc>
                  <a:txBody>
                    <a:bodyPr/>
                    <a:lstStyle/>
                    <a:p>
                      <a:r>
                        <a:rPr lang="en-US" sz="1200" dirty="0"/>
                        <a:t>Statewide IT Procurement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indent="-109538">
                        <a:buFont typeface="Arial" panose="020B0604020202020204" pitchFamily="34" charset="0"/>
                        <a:buChar char="•"/>
                      </a:pPr>
                      <a:r>
                        <a:rPr lang="en-US" sz="1200" dirty="0"/>
                        <a:t>Monitor IT procurement process to ensure compliance with applicable statutes and rules</a:t>
                      </a:r>
                    </a:p>
                    <a:p>
                      <a:pPr marL="109538" indent="-109538">
                        <a:buFont typeface="Arial" panose="020B0604020202020204" pitchFamily="34" charset="0"/>
                        <a:buChar char="•"/>
                      </a:pPr>
                      <a:r>
                        <a:rPr lang="en-US" sz="1200" dirty="0"/>
                        <a:t>Review and approve IT solicitation documents</a:t>
                      </a:r>
                    </a:p>
                    <a:p>
                      <a:pPr marL="109538" marR="0" lvl="0" indent="-1095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Review and approve Procurement Exception Requests</a:t>
                      </a:r>
                    </a:p>
                    <a:p>
                      <a:pPr marL="109538" indent="-109538">
                        <a:buFont typeface="Arial" panose="020B0604020202020204" pitchFamily="34" charset="0"/>
                        <a:buChar char="•"/>
                      </a:pPr>
                      <a:r>
                        <a:rPr lang="en-US" sz="1200" dirty="0"/>
                        <a:t>Support review of leading vendor proposals</a:t>
                      </a:r>
                    </a:p>
                    <a:p>
                      <a:pPr marL="109538" indent="-109538">
                        <a:buFont typeface="Arial" panose="020B0604020202020204" pitchFamily="34" charset="0"/>
                        <a:buChar char="•"/>
                      </a:pPr>
                      <a:r>
                        <a:rPr lang="en-US" sz="1200" dirty="0"/>
                        <a:t>Review and approve Requests for BAFO and Award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5063391"/>
                  </a:ext>
                </a:extLst>
              </a:tr>
              <a:tr h="491844">
                <a:tc>
                  <a:txBody>
                    <a:bodyPr/>
                    <a:lstStyle/>
                    <a:p>
                      <a:r>
                        <a:rPr lang="en-US" sz="1200" dirty="0"/>
                        <a:t>Statewide DOJ Legal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09538" indent="-109538">
                        <a:buFont typeface="Arial" panose="020B0604020202020204" pitchFamily="34" charset="0"/>
                        <a:buChar char="•"/>
                      </a:pPr>
                      <a:r>
                        <a:rPr lang="en-US" sz="1200" dirty="0"/>
                        <a:t>Support review of IT solicitation documents</a:t>
                      </a:r>
                    </a:p>
                    <a:p>
                      <a:pPr marL="109538" indent="-109538">
                        <a:buFont typeface="Arial" panose="020B0604020202020204" pitchFamily="34" charset="0"/>
                        <a:buChar char="•"/>
                      </a:pPr>
                      <a:r>
                        <a:rPr lang="en-US" sz="1200" dirty="0"/>
                        <a:t>Support review of leading vendor proposals and vendor negotiations</a:t>
                      </a:r>
                    </a:p>
                    <a:p>
                      <a:pPr marL="109538" indent="-109538">
                        <a:buFont typeface="Arial" panose="020B0604020202020204" pitchFamily="34" charset="0"/>
                        <a:buChar char="•"/>
                      </a:pPr>
                      <a:r>
                        <a:rPr lang="en-US" sz="1200" dirty="0"/>
                        <a:t>Support review of Requests for BAFO and Award 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0683503"/>
                  </a:ext>
                </a:extLst>
              </a:tr>
            </a:tbl>
          </a:graphicData>
        </a:graphic>
      </p:graphicFrame>
      <p:pic>
        <p:nvPicPr>
          <p:cNvPr id="11" name="Graphic 10">
            <a:extLst>
              <a:ext uri="{FF2B5EF4-FFF2-40B4-BE49-F238E27FC236}">
                <a16:creationId xmlns:a16="http://schemas.microsoft.com/office/drawing/2014/main" id="{FF0566EB-EC46-4826-9B7D-7F9A933B3E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2673" y="6397719"/>
            <a:ext cx="1650654" cy="269685"/>
          </a:xfrm>
          <a:prstGeom prst="rect">
            <a:avLst/>
          </a:prstGeom>
        </p:spPr>
      </p:pic>
      <p:sp>
        <p:nvSpPr>
          <p:cNvPr id="12" name="TextBox 11">
            <a:extLst>
              <a:ext uri="{FF2B5EF4-FFF2-40B4-BE49-F238E27FC236}">
                <a16:creationId xmlns:a16="http://schemas.microsoft.com/office/drawing/2014/main" id="{E2313605-5A3C-40B2-8405-921B6260C488}"/>
              </a:ext>
            </a:extLst>
          </p:cNvPr>
          <p:cNvSpPr txBox="1"/>
          <p:nvPr/>
        </p:nvSpPr>
        <p:spPr>
          <a:xfrm>
            <a:off x="352539" y="6344238"/>
            <a:ext cx="9302099" cy="461665"/>
          </a:xfrm>
          <a:prstGeom prst="rect">
            <a:avLst/>
          </a:prstGeom>
          <a:noFill/>
        </p:spPr>
        <p:txBody>
          <a:bodyPr wrap="square">
            <a:spAutoFit/>
          </a:bodyPr>
          <a:lstStyle/>
          <a:p>
            <a:r>
              <a:rPr lang="en-US" sz="1200" b="1" dirty="0">
                <a:solidFill>
                  <a:srgbClr val="000000"/>
                </a:solidFill>
                <a:latin typeface="Avenir Next LT Pro" panose="020B0504020202020204" pitchFamily="34" charset="77"/>
              </a:rPr>
              <a:t>NOTE</a:t>
            </a:r>
            <a:r>
              <a:rPr lang="en-US" sz="1200" dirty="0">
                <a:solidFill>
                  <a:srgbClr val="000000"/>
                </a:solidFill>
                <a:latin typeface="Avenir Next LT Pro" panose="020B0504020202020204" pitchFamily="34" charset="77"/>
              </a:rPr>
              <a:t>: See the </a:t>
            </a:r>
            <a:r>
              <a:rPr lang="en-US" sz="1200" b="0" i="0" u="none" strike="noStrike" dirty="0">
                <a:solidFill>
                  <a:srgbClr val="000000"/>
                </a:solidFill>
                <a:effectLst/>
                <a:latin typeface="Avenir Next LT Pro" panose="020B0504020202020204" pitchFamily="34" charset="77"/>
                <a:hlinkClick r:id="rId10"/>
              </a:rPr>
              <a:t>IT Procurement Process Playbook / Training Guide</a:t>
            </a:r>
            <a:r>
              <a:rPr lang="en-US" sz="1200" dirty="0">
                <a:solidFill>
                  <a:srgbClr val="000000"/>
                </a:solidFill>
                <a:latin typeface="Avenir Next LT Pro" panose="020B0504020202020204" pitchFamily="34" charset="77"/>
              </a:rPr>
              <a:t> for a detailed responsibility matrix for the streamlined IT procurement process</a:t>
            </a:r>
            <a:endParaRPr lang="en-US" sz="1200" dirty="0">
              <a:solidFill>
                <a:srgbClr val="172E4C"/>
              </a:solidFill>
              <a:highlight>
                <a:srgbClr val="FFFF00"/>
              </a:highlight>
              <a:latin typeface="Avenir Next LT Pro" panose="020B0504020202020204" pitchFamily="34" charset="77"/>
            </a:endParaRPr>
          </a:p>
        </p:txBody>
      </p:sp>
      <p:sp>
        <p:nvSpPr>
          <p:cNvPr id="2" name="Slide Number Placeholder 1">
            <a:extLst>
              <a:ext uri="{FF2B5EF4-FFF2-40B4-BE49-F238E27FC236}">
                <a16:creationId xmlns:a16="http://schemas.microsoft.com/office/drawing/2014/main" id="{179042C9-22F9-EE52-DB37-1790C3344B28}"/>
              </a:ext>
            </a:extLst>
          </p:cNvPr>
          <p:cNvSpPr>
            <a:spLocks noGrp="1"/>
          </p:cNvSpPr>
          <p:nvPr>
            <p:ph type="sldNum" sz="quarter" idx="12"/>
          </p:nvPr>
        </p:nvSpPr>
        <p:spPr/>
        <p:txBody>
          <a:bodyPr/>
          <a:lstStyle/>
          <a:p>
            <a:fld id="{A572533D-9982-974D-8F32-334D815B8173}" type="slidenum">
              <a:rPr lang="en-US" smtClean="0"/>
              <a:pPr/>
              <a:t>8</a:t>
            </a:fld>
            <a:endParaRPr lang="en-US" dirty="0"/>
          </a:p>
        </p:txBody>
      </p:sp>
    </p:spTree>
    <p:custDataLst>
      <p:tags r:id="rId1"/>
    </p:custDataLst>
    <p:extLst>
      <p:ext uri="{BB962C8B-B14F-4D97-AF65-F5344CB8AC3E}">
        <p14:creationId xmlns:p14="http://schemas.microsoft.com/office/powerpoint/2010/main" val="2126478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745125-7B29-A6F2-72FF-4DE554799B12}"/>
              </a:ext>
            </a:extLst>
          </p:cNvPr>
          <p:cNvPicPr>
            <a:picLocks noChangeAspect="1"/>
          </p:cNvPicPr>
          <p:nvPr/>
        </p:nvPicPr>
        <p:blipFill>
          <a:blip r:embed="rId6"/>
          <a:stretch>
            <a:fillRect/>
          </a:stretch>
        </p:blipFill>
        <p:spPr>
          <a:xfrm>
            <a:off x="2184079" y="1941787"/>
            <a:ext cx="7163168" cy="4045158"/>
          </a:xfrm>
          <a:prstGeom prst="rect">
            <a:avLst/>
          </a:prstGeom>
        </p:spPr>
      </p:pic>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7772400" imgH="10058400" progId="TCLayout.ActiveDocument.1">
                  <p:embed/>
                </p:oleObj>
              </mc:Choice>
              <mc:Fallback>
                <p:oleObj name="think-cell Slide" r:id="rId7"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759A1214-7864-4C2B-8477-A0D3D3CDDD3A}"/>
              </a:ext>
            </a:extLst>
          </p:cNvPr>
          <p:cNvSpPr>
            <a:spLocks noGrp="1"/>
          </p:cNvSpPr>
          <p:nvPr>
            <p:ph type="title"/>
          </p:nvPr>
        </p:nvSpPr>
        <p:spPr>
          <a:xfrm>
            <a:off x="253934" y="16009"/>
            <a:ext cx="11474771" cy="719052"/>
          </a:xfrm>
        </p:spPr>
        <p:txBody>
          <a:bodyPr vert="horz" wrap="square" lIns="91440" tIns="45720" rIns="91440" bIns="45720" rtlCol="0" anchor="ctr" anchorCtr="0">
            <a:noAutofit/>
          </a:bodyPr>
          <a:lstStyle/>
          <a:p>
            <a:pPr>
              <a:lnSpc>
                <a:spcPct val="90000"/>
              </a:lnSpc>
            </a:pPr>
            <a:r>
              <a:rPr lang="en-US" sz="2400" dirty="0">
                <a:solidFill>
                  <a:srgbClr val="172E4C"/>
                </a:solidFill>
                <a:latin typeface="Avenir Next LT Pro" panose="020B0504020202020204" pitchFamily="34" charset="77"/>
              </a:rPr>
              <a:t>Process Flows for Streamlined IT Procurement - Legend</a:t>
            </a:r>
            <a:endParaRPr lang="en-US" sz="2400" dirty="0">
              <a:solidFill>
                <a:srgbClr val="172E4C"/>
              </a:solidFill>
              <a:latin typeface="Avenir Next LT Pro" panose="020B0504020202020204" pitchFamily="34" charset="77"/>
              <a:cs typeface="Arial" panose="020B0604020202020204" pitchFamily="34" charset="0"/>
            </a:endParaRPr>
          </a:p>
        </p:txBody>
      </p:sp>
      <p:sp>
        <p:nvSpPr>
          <p:cNvPr id="33" name="TextBox 32">
            <a:extLst>
              <a:ext uri="{FF2B5EF4-FFF2-40B4-BE49-F238E27FC236}">
                <a16:creationId xmlns:a16="http://schemas.microsoft.com/office/drawing/2014/main" id="{2735491F-E53E-4212-86E0-8229105393AB}"/>
              </a:ext>
            </a:extLst>
          </p:cNvPr>
          <p:cNvSpPr txBox="1"/>
          <p:nvPr/>
        </p:nvSpPr>
        <p:spPr>
          <a:xfrm>
            <a:off x="253998" y="729048"/>
            <a:ext cx="11589445" cy="646331"/>
          </a:xfrm>
          <a:prstGeom prst="rect">
            <a:avLst/>
          </a:prstGeom>
          <a:noFill/>
        </p:spPr>
        <p:txBody>
          <a:bodyPr wrap="square" lIns="91440" tIns="45720" rIns="91440" bIns="45720" rtlCol="0" anchor="t">
            <a:spAutoFit/>
          </a:bodyPr>
          <a:lstStyle/>
          <a:p>
            <a:r>
              <a:rPr lang="en-US" b="1" dirty="0">
                <a:solidFill>
                  <a:srgbClr val="172E4C"/>
                </a:solidFill>
                <a:latin typeface="Avenir Next LT Pro"/>
              </a:rPr>
              <a:t>The following slides provide details of the key activities performed by the applicable State Agency and NCDIT stakeholders </a:t>
            </a:r>
            <a:r>
              <a:rPr lang="en-US" b="1" u="sng" dirty="0">
                <a:solidFill>
                  <a:srgbClr val="172E4C"/>
                </a:solidFill>
                <a:latin typeface="Avenir Next LT Pro"/>
              </a:rPr>
              <a:t>during each of the 10 steps of the IT procurement process.</a:t>
            </a:r>
            <a:endParaRPr lang="en-US" b="1" u="sng" dirty="0">
              <a:solidFill>
                <a:srgbClr val="172E4C"/>
              </a:solidFill>
              <a:latin typeface="Avenir Next LT Pro" panose="020B0504020202020204" pitchFamily="34" charset="77"/>
            </a:endParaRPr>
          </a:p>
        </p:txBody>
      </p:sp>
      <p:sp>
        <p:nvSpPr>
          <p:cNvPr id="34" name="TextBox 33">
            <a:extLst>
              <a:ext uri="{FF2B5EF4-FFF2-40B4-BE49-F238E27FC236}">
                <a16:creationId xmlns:a16="http://schemas.microsoft.com/office/drawing/2014/main" id="{EAE35B69-3B7E-48D1-91AE-75DA7B605458}"/>
              </a:ext>
            </a:extLst>
          </p:cNvPr>
          <p:cNvSpPr txBox="1"/>
          <p:nvPr/>
        </p:nvSpPr>
        <p:spPr>
          <a:xfrm>
            <a:off x="9783008" y="1652819"/>
            <a:ext cx="1816093" cy="954107"/>
          </a:xfrm>
          <a:prstGeom prst="rect">
            <a:avLst/>
          </a:prstGeom>
          <a:noFill/>
        </p:spPr>
        <p:txBody>
          <a:bodyPr wrap="square" lIns="91440" tIns="45720" rIns="91440" bIns="45720" rtlCol="0" anchor="t">
            <a:spAutoFit/>
          </a:bodyPr>
          <a:lstStyle/>
          <a:p>
            <a:pPr fontAlgn="base"/>
            <a:r>
              <a:rPr lang="en-US" sz="1400" dirty="0">
                <a:solidFill>
                  <a:srgbClr val="000000"/>
                </a:solidFill>
                <a:latin typeface="Calibri"/>
                <a:cs typeface="Calibri"/>
              </a:rPr>
              <a:t>Each row includes the activities performed by the stakeholder listed on the left</a:t>
            </a:r>
          </a:p>
        </p:txBody>
      </p:sp>
      <p:sp>
        <p:nvSpPr>
          <p:cNvPr id="35" name="TextBox 34">
            <a:extLst>
              <a:ext uri="{FF2B5EF4-FFF2-40B4-BE49-F238E27FC236}">
                <a16:creationId xmlns:a16="http://schemas.microsoft.com/office/drawing/2014/main" id="{C29BDE43-D6C6-44AB-8109-0DB16BE21D97}"/>
              </a:ext>
            </a:extLst>
          </p:cNvPr>
          <p:cNvSpPr txBox="1"/>
          <p:nvPr/>
        </p:nvSpPr>
        <p:spPr>
          <a:xfrm>
            <a:off x="133775" y="2022151"/>
            <a:ext cx="1672992" cy="954107"/>
          </a:xfrm>
          <a:prstGeom prst="rect">
            <a:avLst/>
          </a:prstGeom>
          <a:noFill/>
        </p:spPr>
        <p:txBody>
          <a:bodyPr wrap="square" lIns="91440" tIns="45720" rIns="91440" bIns="45720" rtlCol="0" anchor="t">
            <a:spAutoFit/>
          </a:bodyPr>
          <a:lstStyle/>
          <a:p>
            <a:pPr fontAlgn="base"/>
            <a:r>
              <a:rPr lang="en-US" sz="1400" dirty="0">
                <a:solidFill>
                  <a:srgbClr val="000000"/>
                </a:solidFill>
                <a:ea typeface="+mn-lt"/>
                <a:cs typeface="+mn-lt"/>
              </a:rPr>
              <a:t>Stakeholders involved in the Step are listed on the left side</a:t>
            </a:r>
            <a:endParaRPr lang="en-US" sz="1400" dirty="0">
              <a:ea typeface="+mn-lt"/>
              <a:cs typeface="+mn-lt"/>
            </a:endParaRPr>
          </a:p>
        </p:txBody>
      </p:sp>
      <p:sp>
        <p:nvSpPr>
          <p:cNvPr id="36" name="TextBox 35">
            <a:extLst>
              <a:ext uri="{FF2B5EF4-FFF2-40B4-BE49-F238E27FC236}">
                <a16:creationId xmlns:a16="http://schemas.microsoft.com/office/drawing/2014/main" id="{F8B13568-F738-4518-B092-677A25671F55}"/>
              </a:ext>
            </a:extLst>
          </p:cNvPr>
          <p:cNvSpPr txBox="1"/>
          <p:nvPr/>
        </p:nvSpPr>
        <p:spPr>
          <a:xfrm>
            <a:off x="10003064" y="3964366"/>
            <a:ext cx="2161647" cy="738664"/>
          </a:xfrm>
          <a:prstGeom prst="rect">
            <a:avLst/>
          </a:prstGeom>
          <a:noFill/>
        </p:spPr>
        <p:txBody>
          <a:bodyPr wrap="square" lIns="91440" tIns="45720" rIns="91440" bIns="45720" rtlCol="0" anchor="t">
            <a:spAutoFit/>
          </a:bodyPr>
          <a:lstStyle/>
          <a:p>
            <a:r>
              <a:rPr lang="en-US" sz="1400" b="0" i="0" u="none" strike="noStrike" dirty="0">
                <a:solidFill>
                  <a:srgbClr val="000000"/>
                </a:solidFill>
                <a:effectLst/>
                <a:latin typeface="Calibri"/>
                <a:cs typeface="Calibri"/>
              </a:rPr>
              <a:t>Circles are connectors to or from the applicable Step number</a:t>
            </a:r>
            <a:endParaRPr lang="en-US" dirty="0">
              <a:latin typeface="Calibri"/>
              <a:cs typeface="Calibri"/>
            </a:endParaRPr>
          </a:p>
        </p:txBody>
      </p:sp>
      <p:sp>
        <p:nvSpPr>
          <p:cNvPr id="37" name="TextBox 36">
            <a:extLst>
              <a:ext uri="{FF2B5EF4-FFF2-40B4-BE49-F238E27FC236}">
                <a16:creationId xmlns:a16="http://schemas.microsoft.com/office/drawing/2014/main" id="{FF38974C-4352-48B0-A0E9-5C0927EFEA5A}"/>
              </a:ext>
            </a:extLst>
          </p:cNvPr>
          <p:cNvSpPr txBox="1"/>
          <p:nvPr/>
        </p:nvSpPr>
        <p:spPr>
          <a:xfrm>
            <a:off x="133774" y="4540562"/>
            <a:ext cx="1554976" cy="1384995"/>
          </a:xfrm>
          <a:prstGeom prst="rect">
            <a:avLst/>
          </a:prstGeom>
          <a:noFill/>
        </p:spPr>
        <p:txBody>
          <a:bodyPr wrap="square" lIns="91440" tIns="45720" rIns="91440" bIns="45720" rtlCol="0" anchor="t">
            <a:spAutoFit/>
          </a:bodyPr>
          <a:lstStyle/>
          <a:p>
            <a:pPr fontAlgn="base"/>
            <a:r>
              <a:rPr lang="en-US" sz="1400" dirty="0">
                <a:solidFill>
                  <a:srgbClr val="000000"/>
                </a:solidFill>
                <a:latin typeface="Calibri"/>
                <a:cs typeface="Calibri"/>
              </a:rPr>
              <a:t>Boxes contain the activities performed during the Step by the stakeholder listed on the left</a:t>
            </a:r>
          </a:p>
        </p:txBody>
      </p:sp>
      <p:sp>
        <p:nvSpPr>
          <p:cNvPr id="38" name="TextBox 37">
            <a:extLst>
              <a:ext uri="{FF2B5EF4-FFF2-40B4-BE49-F238E27FC236}">
                <a16:creationId xmlns:a16="http://schemas.microsoft.com/office/drawing/2014/main" id="{73E8075D-1627-4785-9980-8C7E95B346E6}"/>
              </a:ext>
            </a:extLst>
          </p:cNvPr>
          <p:cNvSpPr txBox="1"/>
          <p:nvPr/>
        </p:nvSpPr>
        <p:spPr>
          <a:xfrm>
            <a:off x="9773847" y="5205181"/>
            <a:ext cx="2265139" cy="954107"/>
          </a:xfrm>
          <a:prstGeom prst="rect">
            <a:avLst/>
          </a:prstGeom>
          <a:noFill/>
        </p:spPr>
        <p:txBody>
          <a:bodyPr wrap="square" lIns="91440" tIns="45720" rIns="91440" bIns="45720" rtlCol="0" anchor="t">
            <a:spAutoFit/>
          </a:bodyPr>
          <a:lstStyle/>
          <a:p>
            <a:pPr fontAlgn="base"/>
            <a:r>
              <a:rPr lang="en-US" sz="1400" dirty="0">
                <a:solidFill>
                  <a:srgbClr val="000000"/>
                </a:solidFill>
                <a:latin typeface="Calibri"/>
                <a:cs typeface="Calibri"/>
              </a:rPr>
              <a:t>Diamonds contain decision points during the Step, and have a branch for each decision option</a:t>
            </a:r>
          </a:p>
        </p:txBody>
      </p:sp>
      <p:cxnSp>
        <p:nvCxnSpPr>
          <p:cNvPr id="8" name="Straight Arrow Connector 7">
            <a:extLst>
              <a:ext uri="{FF2B5EF4-FFF2-40B4-BE49-F238E27FC236}">
                <a16:creationId xmlns:a16="http://schemas.microsoft.com/office/drawing/2014/main" id="{6BEF6046-6B07-4914-A66A-E04AD6CC9988}"/>
              </a:ext>
            </a:extLst>
          </p:cNvPr>
          <p:cNvCxnSpPr>
            <a:cxnSpLocks/>
            <a:stCxn id="35" idx="3"/>
          </p:cNvCxnSpPr>
          <p:nvPr/>
        </p:nvCxnSpPr>
        <p:spPr>
          <a:xfrm>
            <a:off x="1806767" y="2499205"/>
            <a:ext cx="407623" cy="19992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43AD963-C5B5-4F66-88D8-B0F44431115A}"/>
              </a:ext>
            </a:extLst>
          </p:cNvPr>
          <p:cNvCxnSpPr>
            <a:cxnSpLocks/>
            <a:stCxn id="34" idx="1"/>
          </p:cNvCxnSpPr>
          <p:nvPr/>
        </p:nvCxnSpPr>
        <p:spPr>
          <a:xfrm flipH="1">
            <a:off x="8931058" y="2129873"/>
            <a:ext cx="851950" cy="120323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B1FB1B5-02A0-47FD-9385-0922ED95F47C}"/>
              </a:ext>
            </a:extLst>
          </p:cNvPr>
          <p:cNvCxnSpPr>
            <a:cxnSpLocks/>
            <a:stCxn id="37" idx="3"/>
          </p:cNvCxnSpPr>
          <p:nvPr/>
        </p:nvCxnSpPr>
        <p:spPr>
          <a:xfrm>
            <a:off x="1688750" y="5233060"/>
            <a:ext cx="905594" cy="8778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D738CD7-B683-48D8-A4B1-019DA45ADC1A}"/>
              </a:ext>
            </a:extLst>
          </p:cNvPr>
          <p:cNvCxnSpPr>
            <a:cxnSpLocks/>
          </p:cNvCxnSpPr>
          <p:nvPr/>
        </p:nvCxnSpPr>
        <p:spPr>
          <a:xfrm flipH="1" flipV="1">
            <a:off x="8829884" y="5511560"/>
            <a:ext cx="953124" cy="41399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0330880-6821-42CE-8FE5-1C5B0E6D7B94}"/>
              </a:ext>
            </a:extLst>
          </p:cNvPr>
          <p:cNvCxnSpPr>
            <a:cxnSpLocks/>
            <a:stCxn id="36" idx="1"/>
          </p:cNvCxnSpPr>
          <p:nvPr/>
        </p:nvCxnSpPr>
        <p:spPr>
          <a:xfrm flipH="1">
            <a:off x="9296400" y="4333698"/>
            <a:ext cx="706664" cy="98715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F4C5A161-120C-4F12-84EA-E319B4168D8D}"/>
              </a:ext>
            </a:extLst>
          </p:cNvPr>
          <p:cNvGrpSpPr/>
          <p:nvPr>
            <p:custDataLst>
              <p:tags r:id="rId3"/>
            </p:custDataLst>
          </p:nvPr>
        </p:nvGrpSpPr>
        <p:grpSpPr>
          <a:xfrm>
            <a:off x="10948967" y="279400"/>
            <a:ext cx="894476" cy="266244"/>
            <a:chOff x="9621124" y="228600"/>
            <a:chExt cx="894476" cy="266244"/>
          </a:xfrm>
        </p:grpSpPr>
        <p:sp>
          <p:nvSpPr>
            <p:cNvPr id="19" name="TextBox 18">
              <a:extLst>
                <a:ext uri="{FF2B5EF4-FFF2-40B4-BE49-F238E27FC236}">
                  <a16:creationId xmlns:a16="http://schemas.microsoft.com/office/drawing/2014/main" id="{BF197C89-3C76-4544-80C9-8499E29CC618}"/>
                </a:ext>
              </a:extLst>
            </p:cNvPr>
            <p:cNvSpPr txBox="1"/>
            <p:nvPr/>
          </p:nvSpPr>
          <p:spPr>
            <a:xfrm>
              <a:off x="9621124" y="254000"/>
              <a:ext cx="894476" cy="215444"/>
            </a:xfrm>
            <a:prstGeom prst="rect">
              <a:avLst/>
            </a:prstGeom>
            <a:noFill/>
          </p:spPr>
          <p:txBody>
            <a:bodyPr vert="horz" wrap="square" lIns="0" tIns="0" rIns="0" bIns="0" rtlCol="0" anchor="ctr" anchorCtr="1">
              <a:spAutoFit/>
            </a:bodyPr>
            <a:lstStyle/>
            <a:p>
              <a:pPr algn="ctr"/>
              <a:r>
                <a:rPr lang="en-US" sz="1400" b="1" dirty="0">
                  <a:solidFill>
                    <a:srgbClr val="000000"/>
                  </a:solidFill>
                  <a:latin typeface="Arial" panose="020B0604020202020204" pitchFamily="34" charset="0"/>
                </a:rPr>
                <a:t>Illustrative</a:t>
              </a:r>
            </a:p>
          </p:txBody>
        </p:sp>
        <p:cxnSp>
          <p:nvCxnSpPr>
            <p:cNvPr id="20" name="Straight Connector 19">
              <a:extLst>
                <a:ext uri="{FF2B5EF4-FFF2-40B4-BE49-F238E27FC236}">
                  <a16:creationId xmlns:a16="http://schemas.microsoft.com/office/drawing/2014/main" id="{C2BE7064-07A8-4758-A6EF-1EC8E1C8B362}"/>
                </a:ext>
              </a:extLst>
            </p:cNvPr>
            <p:cNvCxnSpPr>
              <a:cxnSpLocks/>
            </p:cNvCxnSpPr>
            <p:nvPr/>
          </p:nvCxnSpPr>
          <p:spPr>
            <a:xfrm>
              <a:off x="9621124" y="228600"/>
              <a:ext cx="894476"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6F70EE-FF3C-402B-9E58-893A37115C57}"/>
                </a:ext>
              </a:extLst>
            </p:cNvPr>
            <p:cNvCxnSpPr>
              <a:cxnSpLocks/>
            </p:cNvCxnSpPr>
            <p:nvPr/>
          </p:nvCxnSpPr>
          <p:spPr>
            <a:xfrm>
              <a:off x="9621124" y="494844"/>
              <a:ext cx="894476" cy="0"/>
            </a:xfrm>
            <a:prstGeom prst="line">
              <a:avLst/>
            </a:prstGeom>
            <a:ln w="12700" cmpd="sng">
              <a:solidFill>
                <a:srgbClr val="000000"/>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9658E109-0BAA-4315-8E36-78F2F9AE8AB9}"/>
              </a:ext>
            </a:extLst>
          </p:cNvPr>
          <p:cNvSpPr txBox="1"/>
          <p:nvPr/>
        </p:nvSpPr>
        <p:spPr>
          <a:xfrm>
            <a:off x="5735879" y="1337248"/>
            <a:ext cx="4078822" cy="523220"/>
          </a:xfrm>
          <a:prstGeom prst="rect">
            <a:avLst/>
          </a:prstGeom>
          <a:noFill/>
        </p:spPr>
        <p:txBody>
          <a:bodyPr wrap="square" lIns="91440" tIns="45720" rIns="91440" bIns="45720" rtlCol="0" anchor="t">
            <a:spAutoFit/>
          </a:bodyPr>
          <a:lstStyle/>
          <a:p>
            <a:pPr fontAlgn="base"/>
            <a:r>
              <a:rPr lang="en-US" sz="1400" dirty="0">
                <a:solidFill>
                  <a:srgbClr val="000000"/>
                </a:solidFill>
                <a:latin typeface="Calibri"/>
                <a:cs typeface="Calibri"/>
              </a:rPr>
              <a:t>Slide Title indicates the name and number of the applicable Step of the IT procurement process</a:t>
            </a:r>
          </a:p>
        </p:txBody>
      </p:sp>
      <p:cxnSp>
        <p:nvCxnSpPr>
          <p:cNvPr id="56" name="Straight Arrow Connector 55">
            <a:extLst>
              <a:ext uri="{FF2B5EF4-FFF2-40B4-BE49-F238E27FC236}">
                <a16:creationId xmlns:a16="http://schemas.microsoft.com/office/drawing/2014/main" id="{0A037CB1-3785-443A-9811-2437D885A8EB}"/>
              </a:ext>
            </a:extLst>
          </p:cNvPr>
          <p:cNvCxnSpPr>
            <a:cxnSpLocks/>
          </p:cNvCxnSpPr>
          <p:nvPr/>
        </p:nvCxnSpPr>
        <p:spPr>
          <a:xfrm flipH="1">
            <a:off x="6858000" y="1860468"/>
            <a:ext cx="896266" cy="25925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9EDA5E9F-0D25-45F9-8621-7A84D3630381}"/>
              </a:ext>
            </a:extLst>
          </p:cNvPr>
          <p:cNvSpPr txBox="1"/>
          <p:nvPr/>
        </p:nvSpPr>
        <p:spPr>
          <a:xfrm>
            <a:off x="133774" y="3441590"/>
            <a:ext cx="1554976" cy="738664"/>
          </a:xfrm>
          <a:prstGeom prst="rect">
            <a:avLst/>
          </a:prstGeom>
          <a:noFill/>
        </p:spPr>
        <p:txBody>
          <a:bodyPr wrap="square" lIns="91440" tIns="45720" rIns="91440" bIns="45720" rtlCol="0" anchor="t">
            <a:spAutoFit/>
          </a:bodyPr>
          <a:lstStyle/>
          <a:p>
            <a:pPr fontAlgn="base"/>
            <a:r>
              <a:rPr lang="en-US" sz="1400" dirty="0">
                <a:solidFill>
                  <a:srgbClr val="000000"/>
                </a:solidFill>
                <a:latin typeface="Calibri"/>
                <a:cs typeface="Calibri"/>
              </a:rPr>
              <a:t>Arrows show the flow of activities during the Step</a:t>
            </a:r>
          </a:p>
        </p:txBody>
      </p:sp>
      <p:cxnSp>
        <p:nvCxnSpPr>
          <p:cNvPr id="61" name="Straight Arrow Connector 60">
            <a:extLst>
              <a:ext uri="{FF2B5EF4-FFF2-40B4-BE49-F238E27FC236}">
                <a16:creationId xmlns:a16="http://schemas.microsoft.com/office/drawing/2014/main" id="{8EDD248D-BA1F-4574-ADC4-AD4DE338B79F}"/>
              </a:ext>
            </a:extLst>
          </p:cNvPr>
          <p:cNvCxnSpPr>
            <a:cxnSpLocks/>
            <a:stCxn id="59" idx="3"/>
          </p:cNvCxnSpPr>
          <p:nvPr/>
        </p:nvCxnSpPr>
        <p:spPr>
          <a:xfrm>
            <a:off x="1688750" y="3810922"/>
            <a:ext cx="1149931" cy="72964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8951EFDD-ACCB-4CE0-8422-0D1804C7CB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42673" y="6397719"/>
            <a:ext cx="1650654" cy="269685"/>
          </a:xfrm>
          <a:prstGeom prst="rect">
            <a:avLst/>
          </a:prstGeom>
        </p:spPr>
      </p:pic>
      <p:sp>
        <p:nvSpPr>
          <p:cNvPr id="2" name="Slide Number Placeholder 1">
            <a:extLst>
              <a:ext uri="{FF2B5EF4-FFF2-40B4-BE49-F238E27FC236}">
                <a16:creationId xmlns:a16="http://schemas.microsoft.com/office/drawing/2014/main" id="{1ED244CB-A954-3592-4EBE-A812C1AAE75C}"/>
              </a:ext>
            </a:extLst>
          </p:cNvPr>
          <p:cNvSpPr>
            <a:spLocks noGrp="1"/>
          </p:cNvSpPr>
          <p:nvPr>
            <p:ph type="sldNum" sz="quarter" idx="12"/>
          </p:nvPr>
        </p:nvSpPr>
        <p:spPr/>
        <p:txBody>
          <a:bodyPr/>
          <a:lstStyle/>
          <a:p>
            <a:fld id="{A572533D-9982-974D-8F32-334D815B8173}" type="slidenum">
              <a:rPr lang="en-US" smtClean="0"/>
              <a:pPr/>
              <a:t>9</a:t>
            </a:fld>
            <a:endParaRPr lang="en-US" dirty="0"/>
          </a:p>
        </p:txBody>
      </p:sp>
    </p:spTree>
    <p:custDataLst>
      <p:tags r:id="rId1"/>
    </p:custDataLst>
    <p:extLst>
      <p:ext uri="{BB962C8B-B14F-4D97-AF65-F5344CB8AC3E}">
        <p14:creationId xmlns:p14="http://schemas.microsoft.com/office/powerpoint/2010/main" val="6291945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QPT_STAMP" val="00"/>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QPT_STAMP" val="00"/>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QPT_STAMP" val="00"/>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QPT_STAMP" val="00"/>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QPT_STAMP" val="00"/>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QPT_STAMP" val="00"/>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QPT_STAMP" val="00"/>
</p:tagLst>
</file>

<file path=ppt/tags/tag30.xml><?xml version="1.0" encoding="utf-8"?>
<p:tagLst xmlns:a="http://schemas.openxmlformats.org/drawingml/2006/main" xmlns:r="http://schemas.openxmlformats.org/officeDocument/2006/relationships" xmlns:p="http://schemas.openxmlformats.org/presentationml/2006/main">
  <p:tag name="QPT_STAMP" val="00"/>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QPT_STAMP" val="00"/>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QPT_STAMP" val="00"/>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QPT_STAMP" val="00"/>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QPT_STAMP" val="00"/>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QPT_STAMP" val="0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QPT_STAMP" val="00"/>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QPT_STAMP" val="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2.25 NCDIT PPT Template_16x9_White_Official" id="{B78AAF83-BC30-2B48-B871-380F06459629}" vid="{39DB8335-E35A-4146-AF54-9B8ECD856C21}"/>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3715BBE8313E46875EEFF31798A93B" ma:contentTypeVersion="14" ma:contentTypeDescription="Create a new document." ma:contentTypeScope="" ma:versionID="5d29b36034a587d40ca7bd24b9774dac">
  <xsd:schema xmlns:xsd="http://www.w3.org/2001/XMLSchema" xmlns:xs="http://www.w3.org/2001/XMLSchema" xmlns:p="http://schemas.microsoft.com/office/2006/metadata/properties" xmlns:ns2="902bdbc0-adad-47c0-bcb2-f5ab354503d2" xmlns:ns3="7a009c03-7b46-4f72-9d4c-68f3b4585cc1" targetNamespace="http://schemas.microsoft.com/office/2006/metadata/properties" ma:root="true" ma:fieldsID="f050d4b21ec15ba7c91501599ce8bf25" ns2:_="" ns3:_="">
    <xsd:import namespace="902bdbc0-adad-47c0-bcb2-f5ab354503d2"/>
    <xsd:import namespace="7a009c03-7b46-4f72-9d4c-68f3b4585c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bdbc0-adad-47c0-bcb2-f5ab354503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009c03-7b46-4f72-9d4c-68f3b4585c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d85c3cf-b0e6-4b01-bb3d-85c6460abcb7}" ma:internalName="TaxCatchAll" ma:showField="CatchAllData" ma:web="7a009c03-7b46-4f72-9d4c-68f3b4585c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a009c03-7b46-4f72-9d4c-68f3b4585cc1" xsi:nil="true"/>
    <lcf76f155ced4ddcb4097134ff3c332f xmlns="902bdbc0-adad-47c0-bcb2-f5ab354503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3770CA-40DC-44A6-A9E5-4C1C46B6D759}">
  <ds:schemaRefs>
    <ds:schemaRef ds:uri="http://schemas.microsoft.com/sharepoint/v3/contenttype/forms"/>
  </ds:schemaRefs>
</ds:datastoreItem>
</file>

<file path=customXml/itemProps2.xml><?xml version="1.0" encoding="utf-8"?>
<ds:datastoreItem xmlns:ds="http://schemas.openxmlformats.org/officeDocument/2006/customXml" ds:itemID="{D37FF914-0A24-430A-BBCE-FD69C3242A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2bdbc0-adad-47c0-bcb2-f5ab354503d2"/>
    <ds:schemaRef ds:uri="7a009c03-7b46-4f72-9d4c-68f3b4585c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539B2B-3A34-4CD4-A5D7-05E6CDD035CD}">
  <ds:schemaRefs>
    <ds:schemaRef ds:uri="7a009c03-7b46-4f72-9d4c-68f3b4585cc1"/>
    <ds:schemaRef ds:uri="902bdbc0-adad-47c0-bcb2-f5ab354503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Office Theme</Template>
  <TotalTime>3885</TotalTime>
  <Words>3132</Words>
  <Application>Microsoft Office PowerPoint</Application>
  <PresentationFormat>Widescreen</PresentationFormat>
  <Paragraphs>549</Paragraphs>
  <Slides>20</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Arial</vt:lpstr>
      <vt:lpstr>Avenir Next LT Pro</vt:lpstr>
      <vt:lpstr>Avenir Next LT Pro Light</vt:lpstr>
      <vt:lpstr>Calibri</vt:lpstr>
      <vt:lpstr>Calibri Light</vt:lpstr>
      <vt:lpstr>Courier New</vt:lpstr>
      <vt:lpstr>EYInterstate</vt:lpstr>
      <vt:lpstr>Office Theme</vt:lpstr>
      <vt:lpstr>think-cell Slide</vt:lpstr>
      <vt:lpstr>PowerPoint Presentation</vt:lpstr>
      <vt:lpstr>PowerPoint Presentation</vt:lpstr>
      <vt:lpstr>PowerPoint Presentation</vt:lpstr>
      <vt:lpstr>PowerPoint Presentation</vt:lpstr>
      <vt:lpstr>Overview of 10-Step Streamlined IT Procurement Process</vt:lpstr>
      <vt:lpstr>Connection with NCDIT EPMO’s IT Project Management Process</vt:lpstr>
      <vt:lpstr>IT Procurement Process Key Stakeholders (State Agencies)</vt:lpstr>
      <vt:lpstr>IT Procurement Process Key Stakeholders (NCDIT)</vt:lpstr>
      <vt:lpstr>Process Flows for Streamlined IT Procurement - Legend</vt:lpstr>
      <vt:lpstr>Streamlined IT Procurement Process Flow: Step 01</vt:lpstr>
      <vt:lpstr>Streamlined IT Procurement Process Flow: Step 02</vt:lpstr>
      <vt:lpstr>Streamlined IT Procurement Process Flow: Step 03</vt:lpstr>
      <vt:lpstr>Streamlined IT Procurement Process Flow: Step 04</vt:lpstr>
      <vt:lpstr>Streamlined IT Procurement Process Flow: Step 05</vt:lpstr>
      <vt:lpstr>Streamlined IT Procurement Process Flow: Step 06</vt:lpstr>
      <vt:lpstr>Streamlined IT Procurement Process Flow: Step 07</vt:lpstr>
      <vt:lpstr>Streamlined IT Procurement Process Flow: Step 08</vt:lpstr>
      <vt:lpstr>Streamlined IT Procurement Process Flow: Step 09</vt:lpstr>
      <vt:lpstr>Streamlined IT Procurement Process Flow: Step 10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Blatchford, Robert X</cp:lastModifiedBy>
  <cp:revision>15</cp:revision>
  <dcterms:created xsi:type="dcterms:W3CDTF">2022-01-10T17:48:22Z</dcterms:created>
  <dcterms:modified xsi:type="dcterms:W3CDTF">2023-10-23T14:18:29Z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0x010100003715BBE8313E46875EEFF31798A93B</vt:lpwstr>
  </property>
  <property fmtid="{D5CDD505-2E9C-101B-9397-08002B2CF9AE}" pid="3" name="MediaServiceImageTags">
    <vt:lpwstr/>
  </property>
</Properties>
</file>