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handoutMasterIdLst>
    <p:handoutMasterId r:id="rId42"/>
  </p:handoutMasterIdLst>
  <p:sldIdLst>
    <p:sldId id="256" r:id="rId5"/>
    <p:sldId id="311" r:id="rId6"/>
    <p:sldId id="305" r:id="rId7"/>
    <p:sldId id="306" r:id="rId8"/>
    <p:sldId id="289" r:id="rId9"/>
    <p:sldId id="313" r:id="rId10"/>
    <p:sldId id="331" r:id="rId11"/>
    <p:sldId id="330" r:id="rId12"/>
    <p:sldId id="329" r:id="rId13"/>
    <p:sldId id="285" r:id="rId14"/>
    <p:sldId id="276" r:id="rId15"/>
    <p:sldId id="284" r:id="rId16"/>
    <p:sldId id="278" r:id="rId17"/>
    <p:sldId id="325" r:id="rId18"/>
    <p:sldId id="279" r:id="rId19"/>
    <p:sldId id="280" r:id="rId20"/>
    <p:sldId id="326" r:id="rId21"/>
    <p:sldId id="314" r:id="rId22"/>
    <p:sldId id="315" r:id="rId23"/>
    <p:sldId id="316" r:id="rId24"/>
    <p:sldId id="275" r:id="rId25"/>
    <p:sldId id="295" r:id="rId26"/>
    <p:sldId id="287" r:id="rId27"/>
    <p:sldId id="281" r:id="rId28"/>
    <p:sldId id="300" r:id="rId29"/>
    <p:sldId id="301" r:id="rId30"/>
    <p:sldId id="297" r:id="rId31"/>
    <p:sldId id="307" r:id="rId32"/>
    <p:sldId id="277" r:id="rId33"/>
    <p:sldId id="317" r:id="rId34"/>
    <p:sldId id="318" r:id="rId35"/>
    <p:sldId id="327" r:id="rId36"/>
    <p:sldId id="322" r:id="rId37"/>
    <p:sldId id="324" r:id="rId38"/>
    <p:sldId id="323" r:id="rId39"/>
    <p:sldId id="283" r:id="rId40"/>
  </p:sldIdLst>
  <p:sldSz cx="9144000" cy="6858000" type="screen4x3"/>
  <p:notesSz cx="6858000" cy="9144000"/>
  <p:custDataLst>
    <p:tags r:id="rId4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8FCFFF"/>
    <a:srgbClr val="D1B2E8"/>
    <a:srgbClr val="8BFFBF"/>
    <a:srgbClr val="021B52"/>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85" autoAdjust="0"/>
    <p:restoredTop sz="93725" autoAdjust="0"/>
  </p:normalViewPr>
  <p:slideViewPr>
    <p:cSldViewPr>
      <p:cViewPr varScale="1">
        <p:scale>
          <a:sx n="100" d="100"/>
          <a:sy n="100" d="100"/>
        </p:scale>
        <p:origin x="143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738"/>
    </p:cViewPr>
  </p:sorterViewPr>
  <p:notesViewPr>
    <p:cSldViewPr>
      <p:cViewPr varScale="1">
        <p:scale>
          <a:sx n="39" d="100"/>
          <a:sy n="39" d="100"/>
        </p:scale>
        <p:origin x="321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en\AppData\Local\Packages\microsoft.windowscommunicationsapps_8wekyb3d8bbwe\LocalState\LiveComm\e9d924149cd5a899\120712-0049\Att\2006af82\Migration%20timeline-v4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6210568018621"/>
          <c:y val="6.197675895351791E-2"/>
          <c:w val="0.86486351706036746"/>
          <c:h val="0.72088764946048411"/>
        </c:manualLayout>
      </c:layout>
      <c:lineChart>
        <c:grouping val="standard"/>
        <c:varyColors val="0"/>
        <c:ser>
          <c:idx val="0"/>
          <c:order val="0"/>
          <c:spPr>
            <a:ln w="60325" cap="rnd">
              <a:solidFill>
                <a:srgbClr val="0070C0"/>
              </a:solidFill>
              <a:round/>
            </a:ln>
            <a:effectLst/>
          </c:spPr>
          <c:marker>
            <c:symbol val="none"/>
          </c:marker>
          <c:cat>
            <c:strRef>
              <c:f>'[Migration timeline-v41.xlsx]Email and Archive Migration'!$E$8:$O$8</c:f>
              <c:strCache>
                <c:ptCount val="11"/>
                <c:pt idx="0">
                  <c:v>JUL</c:v>
                </c:pt>
                <c:pt idx="1">
                  <c:v>AUG</c:v>
                </c:pt>
                <c:pt idx="2">
                  <c:v>SEP</c:v>
                </c:pt>
                <c:pt idx="3">
                  <c:v>OCT</c:v>
                </c:pt>
                <c:pt idx="4">
                  <c:v>NOV</c:v>
                </c:pt>
                <c:pt idx="5">
                  <c:v>DEC</c:v>
                </c:pt>
                <c:pt idx="6">
                  <c:v>JAN</c:v>
                </c:pt>
                <c:pt idx="7">
                  <c:v>FEB</c:v>
                </c:pt>
                <c:pt idx="8">
                  <c:v>MAR</c:v>
                </c:pt>
                <c:pt idx="9">
                  <c:v>APR</c:v>
                </c:pt>
                <c:pt idx="10">
                  <c:v>MAY</c:v>
                </c:pt>
              </c:strCache>
            </c:strRef>
          </c:cat>
          <c:val>
            <c:numRef>
              <c:f>'[Migration timeline-v41.xlsx]Email and Archive Migration'!$E$39:$O$39</c:f>
              <c:numCache>
                <c:formatCode>General</c:formatCode>
                <c:ptCount val="11"/>
                <c:pt idx="0">
                  <c:v>756</c:v>
                </c:pt>
                <c:pt idx="1">
                  <c:v>5</c:v>
                </c:pt>
                <c:pt idx="2">
                  <c:v>0</c:v>
                </c:pt>
                <c:pt idx="3">
                  <c:v>62</c:v>
                </c:pt>
                <c:pt idx="4">
                  <c:v>594</c:v>
                </c:pt>
                <c:pt idx="5">
                  <c:v>3454</c:v>
                </c:pt>
                <c:pt idx="6">
                  <c:v>17558</c:v>
                </c:pt>
                <c:pt idx="7" formatCode="0">
                  <c:v>14920.166666666668</c:v>
                </c:pt>
                <c:pt idx="8" formatCode="0">
                  <c:v>9458.1666666666679</c:v>
                </c:pt>
                <c:pt idx="9" formatCode="0">
                  <c:v>5933.1666666666661</c:v>
                </c:pt>
                <c:pt idx="10" formatCode="0">
                  <c:v>4400.5</c:v>
                </c:pt>
              </c:numCache>
            </c:numRef>
          </c:val>
          <c:smooth val="0"/>
        </c:ser>
        <c:dLbls>
          <c:showLegendKey val="0"/>
          <c:showVal val="0"/>
          <c:showCatName val="0"/>
          <c:showSerName val="0"/>
          <c:showPercent val="0"/>
          <c:showBubbleSize val="0"/>
        </c:dLbls>
        <c:smooth val="0"/>
        <c:axId val="292782368"/>
        <c:axId val="292780800"/>
      </c:lineChart>
      <c:catAx>
        <c:axId val="29278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92780800"/>
        <c:crosses val="autoZero"/>
        <c:auto val="1"/>
        <c:lblAlgn val="ctr"/>
        <c:lblOffset val="100"/>
        <c:noMultiLvlLbl val="0"/>
      </c:catAx>
      <c:valAx>
        <c:axId val="29278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92782368"/>
        <c:crosses val="autoZero"/>
        <c:crossBetween val="between"/>
      </c:valAx>
      <c:spPr>
        <a:noFill/>
        <a:ln>
          <a:noFill/>
        </a:ln>
        <a:effectLst/>
      </c:spPr>
    </c:plotArea>
    <c:plotVisOnly val="1"/>
    <c:dispBlanksAs val="gap"/>
    <c:showDLblsOverMax val="0"/>
  </c:chart>
  <c:spPr>
    <a:noFill/>
    <a:ln>
      <a:noFill/>
    </a:ln>
    <a:effectLst/>
  </c:spPr>
  <c:txPr>
    <a:bodyPr/>
    <a:lstStyle/>
    <a:p>
      <a:pPr>
        <a:defRPr sz="18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6758E1-3651-4920-A2BF-1A66C841795C}" type="datetimeFigureOut">
              <a:rPr lang="en-US" smtClean="0"/>
              <a:t>1/21/2015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454E06-0FAA-4AEA-85EE-CAC46B97C20C}" type="slidenum">
              <a:rPr lang="en-US" smtClean="0"/>
              <a:t>‹#›</a:t>
            </a:fld>
            <a:endParaRPr lang="en-US"/>
          </a:p>
        </p:txBody>
      </p:sp>
    </p:spTree>
    <p:extLst>
      <p:ext uri="{BB962C8B-B14F-4D97-AF65-F5344CB8AC3E}">
        <p14:creationId xmlns:p14="http://schemas.microsoft.com/office/powerpoint/2010/main" val="3269420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C88B5F5-2391-42D6-8B7E-FE8392C45756}" type="datetimeFigureOut">
              <a:rPr lang="en-US"/>
              <a:pPr>
                <a:defRPr/>
              </a:pPr>
              <a:t>1/21/2015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D5719B9-0A60-4EF7-AB56-698EE3C7962B}" type="slidenum">
              <a:rPr lang="en-US"/>
              <a:pPr>
                <a:defRPr/>
              </a:pPr>
              <a:t>‹#›</a:t>
            </a:fld>
            <a:endParaRPr lang="en-US"/>
          </a:p>
        </p:txBody>
      </p:sp>
    </p:spTree>
    <p:extLst>
      <p:ext uri="{BB962C8B-B14F-4D97-AF65-F5344CB8AC3E}">
        <p14:creationId xmlns:p14="http://schemas.microsoft.com/office/powerpoint/2010/main" val="40508592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chnet.microsoft.com/en-us/library/jj819284.asp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chnet.microsoft.com/en-us/library/jj819284.asp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5719B9-0A60-4EF7-AB56-698EE3C7962B}" type="slidenum">
              <a:rPr lang="en-US"/>
              <a:pPr>
                <a:defRPr/>
              </a:pPr>
              <a:t>5</a:t>
            </a:fld>
            <a:endParaRPr lang="en-US"/>
          </a:p>
        </p:txBody>
      </p:sp>
    </p:spTree>
    <p:extLst>
      <p:ext uri="{BB962C8B-B14F-4D97-AF65-F5344CB8AC3E}">
        <p14:creationId xmlns:p14="http://schemas.microsoft.com/office/powerpoint/2010/main" val="2516920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Exchange Delegated Admin Group will meet monthly over the next 2 months to review migration planning, and then likely move to a Bi-monthly meeting to implement lessons learned.</a:t>
            </a:r>
          </a:p>
          <a:p>
            <a:endParaRPr lang="en-US" dirty="0"/>
          </a:p>
        </p:txBody>
      </p:sp>
      <p:sp>
        <p:nvSpPr>
          <p:cNvPr id="4" name="Slide Number Placeholder 3"/>
          <p:cNvSpPr>
            <a:spLocks noGrp="1"/>
          </p:cNvSpPr>
          <p:nvPr>
            <p:ph type="sldNum" sz="quarter" idx="10"/>
          </p:nvPr>
        </p:nvSpPr>
        <p:spPr/>
        <p:txBody>
          <a:bodyPr/>
          <a:lstStyle/>
          <a:p>
            <a:fld id="{B59DFEC3-DDF1-47FC-A429-F37F4C396648}" type="slidenum">
              <a:rPr lang="en-US" smtClean="0"/>
              <a:t>23</a:t>
            </a:fld>
            <a:endParaRPr lang="en-US" dirty="0"/>
          </a:p>
        </p:txBody>
      </p:sp>
    </p:spTree>
    <p:extLst>
      <p:ext uri="{BB962C8B-B14F-4D97-AF65-F5344CB8AC3E}">
        <p14:creationId xmlns:p14="http://schemas.microsoft.com/office/powerpoint/2010/main" val="4206998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5719B9-0A60-4EF7-AB56-698EE3C7962B}" type="slidenum">
              <a:rPr lang="en-US"/>
              <a:pPr>
                <a:defRPr/>
              </a:pPr>
              <a:t>24</a:t>
            </a:fld>
            <a:endParaRPr lang="en-US"/>
          </a:p>
        </p:txBody>
      </p:sp>
    </p:spTree>
    <p:extLst>
      <p:ext uri="{BB962C8B-B14F-4D97-AF65-F5344CB8AC3E}">
        <p14:creationId xmlns:p14="http://schemas.microsoft.com/office/powerpoint/2010/main" val="142370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9DFEC3-DDF1-47FC-A429-F37F4C396648}" type="slidenum">
              <a:rPr lang="en-US" smtClean="0"/>
              <a:t>29</a:t>
            </a:fld>
            <a:endParaRPr lang="en-US" dirty="0"/>
          </a:p>
        </p:txBody>
      </p:sp>
    </p:spTree>
    <p:extLst>
      <p:ext uri="{BB962C8B-B14F-4D97-AF65-F5344CB8AC3E}">
        <p14:creationId xmlns:p14="http://schemas.microsoft.com/office/powerpoint/2010/main" val="2219532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50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5719B9-0A60-4EF7-AB56-698EE3C7962B}" type="slidenum">
              <a:rPr lang="en-US"/>
              <a:pPr>
                <a:defRPr/>
              </a:pPr>
              <a:t>36</a:t>
            </a:fld>
            <a:endParaRPr lang="en-US"/>
          </a:p>
        </p:txBody>
      </p:sp>
    </p:spTree>
    <p:extLst>
      <p:ext uri="{BB962C8B-B14F-4D97-AF65-F5344CB8AC3E}">
        <p14:creationId xmlns:p14="http://schemas.microsoft.com/office/powerpoint/2010/main" val="50549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solidFill>
                  <a:srgbClr val="FFFFFF"/>
                </a:solidFill>
                <a:latin typeface="Segoe UI Light" pitchFamily="34" charset="0"/>
              </a:rPr>
              <a:t>This Remediation Checklist represents the list of activities to address any outstanding items that serve as entrance criteria for the Migration phase</a:t>
            </a:r>
          </a:p>
          <a:p>
            <a:endParaRPr lang="en-US" i="1" dirty="0" smtClean="0"/>
          </a:p>
          <a:p>
            <a:r>
              <a:rPr lang="en-US" i="1" dirty="0" smtClean="0"/>
              <a:t>Review Prep:</a:t>
            </a:r>
          </a:p>
          <a:p>
            <a:endParaRPr lang="en-US" i="1" dirty="0" smtClean="0"/>
          </a:p>
          <a:p>
            <a:r>
              <a:rPr lang="en-US" sz="1200" kern="1200" dirty="0" smtClean="0">
                <a:solidFill>
                  <a:schemeClr val="tx1"/>
                </a:solidFill>
                <a:effectLst/>
                <a:latin typeface="+mn-lt"/>
                <a:ea typeface="+mn-ea"/>
                <a:cs typeface="+mn-cs"/>
              </a:rPr>
              <a:t>Preparation: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Pre-reading:  Office 365 Enterprise Service Descriptions - </a:t>
            </a:r>
            <a:r>
              <a:rPr lang="en-US" sz="1200" u="sng" kern="1200" dirty="0" smtClean="0">
                <a:solidFill>
                  <a:schemeClr val="tx1"/>
                </a:solidFill>
                <a:effectLst/>
                <a:latin typeface="+mn-lt"/>
                <a:ea typeface="+mn-ea"/>
                <a:cs typeface="+mn-cs"/>
                <a:hlinkClick r:id="rId3"/>
              </a:rPr>
              <a:t>http://technet.microsoft.com/en-us/library/jj819284.aspx</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appropriate, Customer infrastructure diagrams (Network, AD, etc.)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Number of clients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Estimated peak usage (example 60% login within 1 hour)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Version and counts (include macs and mobile devices)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RDS/Citrix/VDI versions and counts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Version of OS/Citrix/Office/Browsers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Who does the Level 1/2/3 service desk support for client, desktop, messaging, identity?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Security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Proxies, F5’s etc.</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Data Loss prevention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2-factor Authentication (any restrictions)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DLP encryption tools if used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makes you special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Things that are unique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Any deadlines or freezes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Government Compliance (CJIIS, IRS 1075, etc.) </a:t>
            </a:r>
          </a:p>
          <a:p>
            <a:endParaRPr lang="en-US" sz="2400" spc="0" dirty="0" smtClean="0"/>
          </a:p>
          <a:p>
            <a:r>
              <a:rPr lang="en-US" sz="2400" b="1" spc="0" dirty="0" smtClean="0"/>
              <a:t>Full</a:t>
            </a:r>
            <a:r>
              <a:rPr lang="en-US" sz="2400" b="1" spc="0" baseline="0" dirty="0" smtClean="0"/>
              <a:t> Remediation List:</a:t>
            </a:r>
            <a:endParaRPr lang="en-US" sz="2400" b="1" spc="0" dirty="0" smtClean="0"/>
          </a:p>
          <a:p>
            <a:r>
              <a:rPr lang="en-US" sz="2400" spc="0" dirty="0" smtClean="0"/>
              <a:t>Addressing Active Directory multi-forest</a:t>
            </a:r>
          </a:p>
          <a:p>
            <a:r>
              <a:rPr lang="en-US" sz="2400" spc="0" dirty="0" smtClean="0"/>
              <a:t>Active Directory attributes for Directory Synchronization</a:t>
            </a:r>
          </a:p>
          <a:p>
            <a:r>
              <a:rPr lang="en-US" sz="2400" spc="0" dirty="0" smtClean="0"/>
              <a:t>Network for migration and run-state</a:t>
            </a:r>
          </a:p>
          <a:p>
            <a:pPr lvl="1"/>
            <a:r>
              <a:rPr lang="en-US" sz="2400" spc="0" dirty="0" smtClean="0"/>
              <a:t>Capacity</a:t>
            </a:r>
          </a:p>
          <a:p>
            <a:pPr lvl="1"/>
            <a:r>
              <a:rPr lang="en-US" sz="2400" spc="0" dirty="0" smtClean="0"/>
              <a:t>Connectivity</a:t>
            </a:r>
          </a:p>
          <a:p>
            <a:r>
              <a:rPr lang="en-US" sz="2400" spc="0" dirty="0" smtClean="0"/>
              <a:t>Mailbox size reduction</a:t>
            </a:r>
          </a:p>
          <a:p>
            <a:r>
              <a:rPr lang="en-US" sz="2400" spc="0" dirty="0" smtClean="0"/>
              <a:t>Migration Schedule Planning</a:t>
            </a:r>
          </a:p>
          <a:p>
            <a:r>
              <a:rPr lang="en-US" sz="2400" spc="0" dirty="0" smtClean="0"/>
              <a:t>Client operating system and applications</a:t>
            </a:r>
          </a:p>
          <a:p>
            <a:pPr lvl="1"/>
            <a:r>
              <a:rPr lang="en-US" sz="2400" spc="0" dirty="0" smtClean="0"/>
              <a:t>Office and Browser</a:t>
            </a:r>
          </a:p>
          <a:p>
            <a:r>
              <a:rPr lang="en-US" sz="2400" spc="0" dirty="0" smtClean="0"/>
              <a:t>Other items outside of Service Enablement Plan scope as needed</a:t>
            </a:r>
          </a:p>
          <a:p>
            <a:endParaRPr lang="en-US" dirty="0"/>
          </a:p>
        </p:txBody>
      </p:sp>
      <p:sp>
        <p:nvSpPr>
          <p:cNvPr id="4" name="Slide Number Placeholder 3"/>
          <p:cNvSpPr>
            <a:spLocks noGrp="1"/>
          </p:cNvSpPr>
          <p:nvPr>
            <p:ph type="sldNum" sz="quarter" idx="10"/>
          </p:nvPr>
        </p:nvSpPr>
        <p:spPr/>
        <p:txBody>
          <a:bodyPr/>
          <a:lstStyle/>
          <a:p>
            <a:fld id="{B59DFEC3-DDF1-47FC-A429-F37F4C39664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9074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Outlook Settings:</a:t>
            </a:r>
          </a:p>
          <a:p>
            <a:r>
              <a:rPr lang="en-US" dirty="0" smtClean="0"/>
              <a:t>On Fast networks always use HTTPS</a:t>
            </a:r>
          </a:p>
          <a:p>
            <a:r>
              <a:rPr lang="en-US" dirty="0" smtClean="0"/>
              <a:t>Cached Mode</a:t>
            </a:r>
          </a:p>
          <a:p>
            <a:endParaRPr lang="en-US" dirty="0" smtClean="0"/>
          </a:p>
          <a:p>
            <a:r>
              <a:rPr lang="en-US" dirty="0" smtClean="0"/>
              <a:t>Office 365 </a:t>
            </a:r>
            <a:r>
              <a:rPr lang="en-US" dirty="0" err="1" smtClean="0"/>
              <a:t>ProPlus</a:t>
            </a:r>
            <a:endParaRPr lang="en-US" dirty="0" smtClean="0"/>
          </a:p>
          <a:p>
            <a:r>
              <a:rPr lang="en-US" dirty="0" smtClean="0"/>
              <a:t>http://office.microsoft.com/en-us/business/office-365-proplus-business-software-FX103213513.aspx</a:t>
            </a:r>
            <a:endParaRPr lang="en-US" dirty="0"/>
          </a:p>
        </p:txBody>
      </p:sp>
      <p:sp>
        <p:nvSpPr>
          <p:cNvPr id="4" name="Slide Number Placeholder 3"/>
          <p:cNvSpPr>
            <a:spLocks noGrp="1"/>
          </p:cNvSpPr>
          <p:nvPr>
            <p:ph type="sldNum" sz="quarter" idx="10"/>
          </p:nvPr>
        </p:nvSpPr>
        <p:spPr/>
        <p:txBody>
          <a:bodyPr/>
          <a:lstStyle/>
          <a:p>
            <a:fld id="{B59DFEC3-DDF1-47FC-A429-F37F4C396648}" type="slidenum">
              <a:rPr lang="en-US" smtClean="0"/>
              <a:t>11</a:t>
            </a:fld>
            <a:endParaRPr lang="en-US" dirty="0"/>
          </a:p>
        </p:txBody>
      </p:sp>
    </p:spTree>
    <p:extLst>
      <p:ext uri="{BB962C8B-B14F-4D97-AF65-F5344CB8AC3E}">
        <p14:creationId xmlns:p14="http://schemas.microsoft.com/office/powerpoint/2010/main" val="179718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70000" lnSpcReduction="20000"/>
          </a:bodyPr>
          <a:lstStyle/>
          <a:p>
            <a:r>
              <a:rPr lang="en-US" sz="1200" b="0" i="0" u="none" strike="noStrike" kern="1200" baseline="0" dirty="0" smtClean="0">
                <a:solidFill>
                  <a:schemeClr val="tx1"/>
                </a:solidFill>
                <a:latin typeface="+mn-lt"/>
                <a:ea typeface="+mn-ea"/>
                <a:cs typeface="+mn-cs"/>
              </a:rPr>
              <a:t>The web experience is suitable for users in larger businesses that do not have a dedicated computer. Office 365 has solutions for these “kiosk workers,” giving them access to email and company information via a web browser. </a:t>
            </a:r>
          </a:p>
          <a:p>
            <a:endParaRPr lang="en-US" sz="1200" b="0" i="0" u="none" strike="noStrike" kern="1200" baseline="0" dirty="0" smtClean="0">
              <a:solidFill>
                <a:schemeClr val="tx1"/>
              </a:solidFill>
              <a:latin typeface="+mn-lt"/>
              <a:ea typeface="+mn-ea"/>
              <a:cs typeface="+mn-cs"/>
            </a:endParaRPr>
          </a:p>
          <a:p>
            <a:r>
              <a:rPr lang="en-US" dirty="0" smtClean="0"/>
              <a:t>This link lists the operating systems and Microsoft Office software that are supported by Office 365. </a:t>
            </a:r>
            <a:r>
              <a:rPr lang="en-US" b="1" dirty="0" smtClean="0"/>
              <a:t>http://office.microsoft.com/en-us/office365-suite-help/office-365-system-requirements-HA102817357.aspx</a:t>
            </a:r>
          </a:p>
          <a:p>
            <a:endParaRPr lang="en-US" baseline="0" dirty="0" smtClean="0"/>
          </a:p>
          <a:p>
            <a:r>
              <a:rPr lang="en-US" b="1" dirty="0" smtClean="0"/>
              <a:t>Web browsers: Internet Explorer</a:t>
            </a:r>
          </a:p>
          <a:p>
            <a:r>
              <a:rPr lang="en-US" dirty="0" smtClean="0"/>
              <a:t>Office 365 is designed to work with the current or immediately previous version of Internet Explorer. We recommend that you upgrade to the latest version of Internet Explorer after it is released. Office 365 might continue to work with versions of Internet Explorer other than the current and immediately previous versions for some time after the release of a new version of Internet Explorer, but Office 365 can’t provide any guarantees. </a:t>
            </a:r>
          </a:p>
          <a:p>
            <a:r>
              <a:rPr lang="en-US" dirty="0" smtClean="0"/>
              <a:t>When accessing Office 365 from older versions of Internet Explorer, users may experience known issues and limitations depending on the versions of Internet Explorer, including:</a:t>
            </a:r>
          </a:p>
          <a:p>
            <a:r>
              <a:rPr lang="en-US" b="1" dirty="0" smtClean="0"/>
              <a:t>Internet Explorer 9</a:t>
            </a:r>
            <a:r>
              <a:rPr lang="en-US" dirty="0" smtClean="0"/>
              <a:t>    Office 365 does not offer code fixes to resolve problems you encounter when using the service with Internet Explorer 9. You should expect the quality of the user experience to diminish over time, and that many new Office 365 experiences might not work at all.</a:t>
            </a:r>
          </a:p>
          <a:p>
            <a:r>
              <a:rPr lang="en-US" b="1" dirty="0" smtClean="0"/>
              <a:t>Internet Explorer 8</a:t>
            </a:r>
            <a:r>
              <a:rPr lang="en-US" dirty="0" smtClean="0"/>
              <a:t>    The user experience sending and receiving email with Outlook Web App and Internet Explorer 8 might be substantially diminished, especially when used on Windows XP or with low memory devices. Office 365 does not offer code fixes to resolve problems you encounter when using the service with Internet Explorer 8, and new Office 365 experiences might not work at all. </a:t>
            </a:r>
          </a:p>
          <a:p>
            <a:endParaRPr lang="en-US" dirty="0" smtClean="0"/>
          </a:p>
          <a:p>
            <a:r>
              <a:rPr lang="en-US" dirty="0" smtClean="0"/>
              <a:t>You should also expect the quality of the user experience with Internet Explorer 8 to diminish further in the near future. </a:t>
            </a:r>
            <a:r>
              <a:rPr lang="en-US" b="1" dirty="0" smtClean="0"/>
              <a:t>Beginning in May 2014</a:t>
            </a:r>
            <a:r>
              <a:rPr lang="en-US" dirty="0" smtClean="0"/>
              <a:t>, Internet Explorer 8 will only display Outlook Web App Light. If you are an Office 365 admin, you will see a notification of this change in the Message Center in the Office 365 admin center 30 days before the change takes place. </a:t>
            </a:r>
          </a:p>
          <a:p>
            <a:endParaRPr lang="en-US" dirty="0" smtClean="0"/>
          </a:p>
          <a:p>
            <a:r>
              <a:rPr lang="en-US" dirty="0" smtClean="0"/>
              <a:t>If your organization is dependent upon Internet Explorer 8 to access older Web apps and services, you may want to consider upgrading to Internet Explorer 11 and evaluating Enterprise Mode for Internet Explorer 11. This update helps provide better backward compatibility for legacy Web apps."</a:t>
            </a:r>
          </a:p>
          <a:p>
            <a:endParaRPr lang="en-US" baseline="0" dirty="0" smtClean="0"/>
          </a:p>
          <a:p>
            <a:r>
              <a:rPr lang="en-US" b="1" dirty="0" smtClean="0"/>
              <a:t>Web browsers: Firefox, Chrome, and Safari</a:t>
            </a:r>
          </a:p>
          <a:p>
            <a:r>
              <a:rPr lang="en-US" dirty="0" smtClean="0"/>
              <a:t>Office 365 is designed to work with the current or immediately previous version of Firefox, or the latest version of Chrome or Safari. Microsoft supports only browser versions that are also supported by the browser’s manufacturer. Typically, this is only the most current version. Firefox and Chrome are both designed to stream updates your devices every six weeks. Many common problems with these browsers are resolved in the next update.</a:t>
            </a:r>
          </a:p>
          <a:p>
            <a:endParaRPr lang="en-US" baseline="0" dirty="0" smtClean="0"/>
          </a:p>
        </p:txBody>
      </p:sp>
      <p:sp>
        <p:nvSpPr>
          <p:cNvPr id="4" name="Slide Number Placeholder 3"/>
          <p:cNvSpPr>
            <a:spLocks noGrp="1"/>
          </p:cNvSpPr>
          <p:nvPr>
            <p:ph type="sldNum" sz="quarter" idx="10"/>
          </p:nvPr>
        </p:nvSpPr>
        <p:spPr/>
        <p:txBody>
          <a:bodyPr/>
          <a:lstStyle/>
          <a:p>
            <a:fld id="{B59DFEC3-DDF1-47FC-A429-F37F4C39664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42585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59DFEC3-DDF1-47FC-A429-F37F4C39664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35281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solidFill>
                  <a:srgbClr val="FFFFFF"/>
                </a:solidFill>
                <a:latin typeface="Segoe UI Light" pitchFamily="34" charset="0"/>
              </a:rPr>
              <a:t>This Remediation Checklist represents the list of activities to address any outstanding items that serve as entrance criteria for the Migration phase</a:t>
            </a:r>
          </a:p>
          <a:p>
            <a:endParaRPr lang="en-US" i="1" dirty="0" smtClean="0"/>
          </a:p>
          <a:p>
            <a:r>
              <a:rPr lang="en-US" i="1" dirty="0" smtClean="0"/>
              <a:t>Review Prep:</a:t>
            </a:r>
          </a:p>
          <a:p>
            <a:endParaRPr lang="en-US" i="1" dirty="0" smtClean="0"/>
          </a:p>
          <a:p>
            <a:r>
              <a:rPr lang="en-US" sz="1200" kern="1200" dirty="0" smtClean="0">
                <a:solidFill>
                  <a:schemeClr val="tx1"/>
                </a:solidFill>
                <a:effectLst/>
                <a:latin typeface="+mn-lt"/>
                <a:ea typeface="+mn-ea"/>
                <a:cs typeface="+mn-cs"/>
              </a:rPr>
              <a:t>Preparation: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Pre-reading:  Office 365 Enterprise Service Descriptions - </a:t>
            </a:r>
            <a:r>
              <a:rPr lang="en-US" sz="1200" u="sng" kern="1200" dirty="0" smtClean="0">
                <a:solidFill>
                  <a:schemeClr val="tx1"/>
                </a:solidFill>
                <a:effectLst/>
                <a:latin typeface="+mn-lt"/>
                <a:ea typeface="+mn-ea"/>
                <a:cs typeface="+mn-cs"/>
                <a:hlinkClick r:id="rId3"/>
              </a:rPr>
              <a:t>http://technet.microsoft.com/en-us/library/jj819284.aspx</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appropriate, Customer infrastructure diagrams (Network, AD, etc.)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Number of clients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Estimated peak usage (example 60% login within 1 hour)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Version and counts (include macs and mobile devices)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RDS/Citrix/VDI versions and counts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Version of OS/Citrix/Office/Browsers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Who does the Level 1/2/3 service desk support for client, desktop, messaging, identity?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Security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Proxies, F5’s etc.</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Data Loss prevention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2-factor Authentication (any restrictions)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DLP encryption tools if used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makes you special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Things that are unique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Any deadlines or freezes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Government Compliance (CJIIS, IRS 1075, etc.) </a:t>
            </a:r>
          </a:p>
          <a:p>
            <a:endParaRPr lang="en-US" sz="2400" spc="0" dirty="0" smtClean="0"/>
          </a:p>
          <a:p>
            <a:r>
              <a:rPr lang="en-US" sz="2400" b="1" spc="0" dirty="0" smtClean="0"/>
              <a:t>Full</a:t>
            </a:r>
            <a:r>
              <a:rPr lang="en-US" sz="2400" b="1" spc="0" baseline="0" dirty="0" smtClean="0"/>
              <a:t> Remediation List:</a:t>
            </a:r>
            <a:endParaRPr lang="en-US" sz="2400" b="1" spc="0" dirty="0" smtClean="0"/>
          </a:p>
          <a:p>
            <a:r>
              <a:rPr lang="en-US" sz="2400" spc="0" dirty="0" smtClean="0"/>
              <a:t>Addressing Active Directory multi-forest</a:t>
            </a:r>
          </a:p>
          <a:p>
            <a:r>
              <a:rPr lang="en-US" sz="2400" spc="0" dirty="0" smtClean="0"/>
              <a:t>Active Directory attributes for Directory Synchronization</a:t>
            </a:r>
          </a:p>
          <a:p>
            <a:r>
              <a:rPr lang="en-US" sz="2400" spc="0" dirty="0" smtClean="0"/>
              <a:t>Network for migration and run-state</a:t>
            </a:r>
          </a:p>
          <a:p>
            <a:pPr lvl="1"/>
            <a:r>
              <a:rPr lang="en-US" sz="2400" spc="0" dirty="0" smtClean="0"/>
              <a:t>Capacity</a:t>
            </a:r>
          </a:p>
          <a:p>
            <a:pPr lvl="1"/>
            <a:r>
              <a:rPr lang="en-US" sz="2400" spc="0" dirty="0" smtClean="0"/>
              <a:t>Connectivity</a:t>
            </a:r>
          </a:p>
          <a:p>
            <a:r>
              <a:rPr lang="en-US" sz="2400" spc="0" dirty="0" smtClean="0"/>
              <a:t>Mailbox size reduction</a:t>
            </a:r>
          </a:p>
          <a:p>
            <a:r>
              <a:rPr lang="en-US" sz="2400" spc="0" dirty="0" smtClean="0"/>
              <a:t>Migration Schedule Planning</a:t>
            </a:r>
          </a:p>
          <a:p>
            <a:r>
              <a:rPr lang="en-US" sz="2400" spc="0" dirty="0" smtClean="0"/>
              <a:t>Client operating system and applications</a:t>
            </a:r>
          </a:p>
          <a:p>
            <a:pPr lvl="1"/>
            <a:r>
              <a:rPr lang="en-US" sz="2400" spc="0" dirty="0" smtClean="0"/>
              <a:t>Office and Browser</a:t>
            </a:r>
          </a:p>
          <a:p>
            <a:r>
              <a:rPr lang="en-US" sz="2400" spc="0" dirty="0" smtClean="0"/>
              <a:t>Other items outside of Service Enablement Plan scope as needed</a:t>
            </a:r>
          </a:p>
          <a:p>
            <a:endParaRPr lang="en-US" dirty="0"/>
          </a:p>
        </p:txBody>
      </p:sp>
      <p:sp>
        <p:nvSpPr>
          <p:cNvPr id="4" name="Slide Number Placeholder 3"/>
          <p:cNvSpPr>
            <a:spLocks noGrp="1"/>
          </p:cNvSpPr>
          <p:nvPr>
            <p:ph type="sldNum" sz="quarter" idx="10"/>
          </p:nvPr>
        </p:nvSpPr>
        <p:spPr/>
        <p:txBody>
          <a:bodyPr/>
          <a:lstStyle/>
          <a:p>
            <a:fld id="{B59DFEC3-DDF1-47FC-A429-F37F4C39664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49866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5719B9-0A60-4EF7-AB56-698EE3C7962B}" type="slidenum">
              <a:rPr lang="en-US"/>
              <a:pPr>
                <a:defRPr/>
              </a:pPr>
              <a:t>15</a:t>
            </a:fld>
            <a:endParaRPr lang="en-US"/>
          </a:p>
        </p:txBody>
      </p:sp>
    </p:spTree>
    <p:extLst>
      <p:ext uri="{BB962C8B-B14F-4D97-AF65-F5344CB8AC3E}">
        <p14:creationId xmlns:p14="http://schemas.microsoft.com/office/powerpoint/2010/main" val="3611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5719B9-0A60-4EF7-AB56-698EE3C7962B}" type="slidenum">
              <a:rPr lang="en-US"/>
              <a:pPr>
                <a:defRPr/>
              </a:pPr>
              <a:t>16</a:t>
            </a:fld>
            <a:endParaRPr lang="en-US"/>
          </a:p>
        </p:txBody>
      </p:sp>
    </p:spTree>
    <p:extLst>
      <p:ext uri="{BB962C8B-B14F-4D97-AF65-F5344CB8AC3E}">
        <p14:creationId xmlns:p14="http://schemas.microsoft.com/office/powerpoint/2010/main" val="280380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5719B9-0A60-4EF7-AB56-698EE3C7962B}" type="slidenum">
              <a:rPr lang="en-US"/>
              <a:pPr>
                <a:defRPr/>
              </a:pPr>
              <a:t>21</a:t>
            </a:fld>
            <a:endParaRPr lang="en-US"/>
          </a:p>
        </p:txBody>
      </p:sp>
    </p:spTree>
    <p:extLst>
      <p:ext uri="{BB962C8B-B14F-4D97-AF65-F5344CB8AC3E}">
        <p14:creationId xmlns:p14="http://schemas.microsoft.com/office/powerpoint/2010/main" val="252284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6" name="Rectangle 6"/>
          <p:cNvSpPr>
            <a:spLocks noGrp="1" noChangeArrowheads="1"/>
          </p:cNvSpPr>
          <p:nvPr>
            <p:ph type="sldNum" sz="quarter" idx="12"/>
          </p:nvPr>
        </p:nvSpPr>
        <p:spPr>
          <a:ln/>
        </p:spPr>
        <p:txBody>
          <a:bodyPr/>
          <a:lstStyle>
            <a:lvl1pPr>
              <a:defRPr/>
            </a:lvl1pPr>
          </a:lstStyle>
          <a:p>
            <a:pPr>
              <a:defRPr/>
            </a:pPr>
            <a:fld id="{6B18EDC3-9B34-43E2-94E9-02CE5F0398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6" name="Rectangle 6"/>
          <p:cNvSpPr>
            <a:spLocks noGrp="1" noChangeArrowheads="1"/>
          </p:cNvSpPr>
          <p:nvPr>
            <p:ph type="sldNum" sz="quarter" idx="12"/>
          </p:nvPr>
        </p:nvSpPr>
        <p:spPr>
          <a:ln/>
        </p:spPr>
        <p:txBody>
          <a:bodyPr/>
          <a:lstStyle>
            <a:lvl1pPr>
              <a:defRPr/>
            </a:lvl1pPr>
          </a:lstStyle>
          <a:p>
            <a:pPr>
              <a:defRPr/>
            </a:pPr>
            <a:fld id="{D6A28552-CBFC-478E-9811-945FFFB0BF0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6" name="Rectangle 6"/>
          <p:cNvSpPr>
            <a:spLocks noGrp="1" noChangeArrowheads="1"/>
          </p:cNvSpPr>
          <p:nvPr>
            <p:ph type="sldNum" sz="quarter" idx="12"/>
          </p:nvPr>
        </p:nvSpPr>
        <p:spPr>
          <a:ln/>
        </p:spPr>
        <p:txBody>
          <a:bodyPr/>
          <a:lstStyle>
            <a:lvl1pPr>
              <a:defRPr/>
            </a:lvl1pPr>
          </a:lstStyle>
          <a:p>
            <a:pPr>
              <a:defRPr/>
            </a:pPr>
            <a:fld id="{E8A0E6B6-0E19-4D88-914A-7935B349090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content, large,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1828800" cy="2438400"/>
          </a:xfrm>
          <a:solidFill>
            <a:schemeClr val="accent1"/>
          </a:solidFill>
        </p:spPr>
        <p:txBody>
          <a:bodyPr rIns="91440">
            <a:normAutofit/>
          </a:bodyPr>
          <a:lstStyle>
            <a:lvl1pPr>
              <a:defRPr sz="2000" baseline="0">
                <a:solidFill>
                  <a:schemeClr val="tx1"/>
                </a:solidFill>
                <a:latin typeface="+mn-lt"/>
              </a:defRPr>
            </a:lvl1pPr>
          </a:lstStyle>
          <a:p>
            <a:pPr lvl="0"/>
            <a:r>
              <a:rPr lang="en-US" dirty="0" smtClean="0"/>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2743200" y="1219200"/>
            <a:ext cx="6172200" cy="4876800"/>
          </a:xfrm>
          <a:prstGeom prst="rect">
            <a:avLst/>
          </a:prstGeom>
        </p:spPr>
        <p:txBody>
          <a:bodyPr vert="horz" lIns="182880" tIns="137160"/>
          <a:lstStyle>
            <a:lvl1pPr marL="346067" indent="-346067">
              <a:spcBef>
                <a:spcPts val="300"/>
              </a:spcBef>
              <a:buFont typeface="Arial" panose="020B0604020202020204" pitchFamily="34" charset="0"/>
              <a:buChar char="•"/>
              <a:defRPr sz="3000" baseline="0">
                <a:solidFill>
                  <a:schemeClr val="tx1"/>
                </a:solidFill>
                <a:latin typeface="Segoe UI Light" pitchFamily="34" charset="0"/>
              </a:defRPr>
            </a:lvl1pPr>
            <a:lvl2pPr marL="741344" indent="-395278">
              <a:buFont typeface="Arial" panose="020B0604020202020204" pitchFamily="34" charset="0"/>
              <a:buChar char="•"/>
              <a:defRPr sz="3000" baseline="0">
                <a:latin typeface="Segoe UI Light" panose="020B0502040204020203" pitchFamily="34" charset="0"/>
                <a:cs typeface="Segoe UI Light" panose="020B0502040204020203" pitchFamily="34" charset="0"/>
              </a:defRPr>
            </a:lvl2pPr>
            <a:lvl3pPr marL="1146146" indent="-393182">
              <a:buFont typeface="Arial" panose="020B0604020202020204" pitchFamily="34" charset="0"/>
              <a:buChar char="•"/>
              <a:defRPr sz="3000" baseline="0">
                <a:latin typeface="Segoe UI Light" panose="020B0502040204020203" pitchFamily="34" charset="0"/>
                <a:cs typeface="Segoe UI Light" panose="020B0502040204020203" pitchFamily="34" charset="0"/>
              </a:defRPr>
            </a:lvl3pPr>
            <a:lvl4pPr marL="1312829" indent="-457189">
              <a:buFont typeface="Arial" panose="020B0604020202020204" pitchFamily="34" charset="0"/>
              <a:buChar char="•"/>
              <a:defRPr sz="3000" baseline="0">
                <a:latin typeface="Segoe UI Light" panose="020B0502040204020203" pitchFamily="34" charset="0"/>
                <a:cs typeface="Segoe UI Light" panose="020B0502040204020203" pitchFamily="34" charset="0"/>
              </a:defRPr>
            </a:lvl4pPr>
            <a:lvl5pPr marL="1539836" indent="-393690">
              <a:buFont typeface="Arial" panose="020B0604020202020204" pitchFamily="34" charset="0"/>
              <a:buChar char="•"/>
              <a:defRPr sz="3000" baseline="0">
                <a:latin typeface="Segoe UI Light" panose="020B0502040204020203" pitchFamily="34" charset="0"/>
                <a:cs typeface="Segoe UI Light" panose="020B0502040204020203" pitchFamily="34" charset="0"/>
              </a:defRPr>
            </a:lvl5pPr>
            <a:lvl6pPr marL="285743" indent="-285743">
              <a:buFont typeface="Arial" panose="020B0604020202020204" pitchFamily="34" charset="0"/>
              <a:buChar char="•"/>
              <a:defRPr/>
            </a:lvl6pPr>
          </a:lstStyle>
          <a:p>
            <a:pPr lvl="0"/>
            <a:r>
              <a:rPr lang="en-US" dirty="0"/>
              <a:t>Click to edit slide </a:t>
            </a:r>
            <a:r>
              <a:rPr lang="en-US" dirty="0" smtClean="0"/>
              <a:t>content</a:t>
            </a:r>
          </a:p>
          <a:p>
            <a:pPr lvl="1"/>
            <a:r>
              <a:rPr lang="en-US" dirty="0" smtClean="0"/>
              <a:t>Level 2</a:t>
            </a:r>
          </a:p>
          <a:p>
            <a:pPr lvl="2"/>
            <a:r>
              <a:rPr lang="en-US" dirty="0" smtClean="0"/>
              <a:t>Level 3</a:t>
            </a:r>
          </a:p>
          <a:p>
            <a:pPr lvl="4"/>
            <a:r>
              <a:rPr lang="en-US" dirty="0" smtClean="0"/>
              <a:t>Level 4</a:t>
            </a:r>
          </a:p>
          <a:p>
            <a:pPr lvl="5"/>
            <a:endParaRPr lang="en-US" dirty="0"/>
          </a:p>
        </p:txBody>
      </p:sp>
    </p:spTree>
    <p:extLst>
      <p:ext uri="{BB962C8B-B14F-4D97-AF65-F5344CB8AC3E}">
        <p14:creationId xmlns:p14="http://schemas.microsoft.com/office/powerpoint/2010/main" val="9724937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1295400" y="990600"/>
            <a:ext cx="7543800" cy="0"/>
          </a:xfrm>
          <a:prstGeom prst="line">
            <a:avLst/>
          </a:prstGeom>
          <a:noFill/>
          <a:ln w="9525">
            <a:solidFill>
              <a:srgbClr val="3366CC"/>
            </a:solidFill>
            <a:round/>
            <a:headEnd/>
            <a:tailEnd/>
          </a:ln>
          <a:effectLst/>
        </p:spPr>
        <p:txBody>
          <a:bodyPr/>
          <a:lstStyle/>
          <a:p>
            <a:pPr>
              <a:defRPr/>
            </a:pPr>
            <a:endParaRPr lang="en-US"/>
          </a:p>
        </p:txBody>
      </p:sp>
      <p:sp>
        <p:nvSpPr>
          <p:cNvPr id="2" name="Title 1"/>
          <p:cNvSpPr>
            <a:spLocks noGrp="1"/>
          </p:cNvSpPr>
          <p:nvPr>
            <p:ph type="title"/>
          </p:nvPr>
        </p:nvSpPr>
        <p:spPr/>
        <p:txBody>
          <a:bodyPr/>
          <a:lstStyle>
            <a:lvl1pPr>
              <a:defRPr>
                <a:solidFill>
                  <a:srgbClr val="3366C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2</a:t>
            </a:r>
          </a:p>
        </p:txBody>
      </p:sp>
      <p:sp>
        <p:nvSpPr>
          <p:cNvPr id="7" name="Slide Number Placeholder 5"/>
          <p:cNvSpPr>
            <a:spLocks noGrp="1"/>
          </p:cNvSpPr>
          <p:nvPr>
            <p:ph type="sldNum" sz="quarter" idx="12"/>
          </p:nvPr>
        </p:nvSpPr>
        <p:spPr/>
        <p:txBody>
          <a:bodyPr/>
          <a:lstStyle>
            <a:lvl1pPr>
              <a:defRPr/>
            </a:lvl1pPr>
          </a:lstStyle>
          <a:p>
            <a:pPr>
              <a:defRPr/>
            </a:pPr>
            <a:fld id="{CAFFAD56-7F54-4371-BB7A-278C1993840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6" name="Rectangle 6"/>
          <p:cNvSpPr>
            <a:spLocks noGrp="1" noChangeArrowheads="1"/>
          </p:cNvSpPr>
          <p:nvPr>
            <p:ph type="sldNum" sz="quarter" idx="12"/>
          </p:nvPr>
        </p:nvSpPr>
        <p:spPr>
          <a:ln/>
        </p:spPr>
        <p:txBody>
          <a:bodyPr/>
          <a:lstStyle>
            <a:lvl1pPr>
              <a:defRPr/>
            </a:lvl1pPr>
          </a:lstStyle>
          <a:p>
            <a:pPr>
              <a:defRPr/>
            </a:pPr>
            <a:fld id="{93C831C5-7274-4AD7-A7FE-F3CD914C2B5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7" name="Rectangle 6"/>
          <p:cNvSpPr>
            <a:spLocks noGrp="1" noChangeArrowheads="1"/>
          </p:cNvSpPr>
          <p:nvPr>
            <p:ph type="sldNum" sz="quarter" idx="12"/>
          </p:nvPr>
        </p:nvSpPr>
        <p:spPr>
          <a:ln/>
        </p:spPr>
        <p:txBody>
          <a:bodyPr/>
          <a:lstStyle>
            <a:lvl1pPr>
              <a:defRPr/>
            </a:lvl1pPr>
          </a:lstStyle>
          <a:p>
            <a:pPr>
              <a:defRPr/>
            </a:pPr>
            <a:fld id="{A2B9AAAF-EC64-4D0A-B102-3002143E6DB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9" name="Rectangle 6"/>
          <p:cNvSpPr>
            <a:spLocks noGrp="1" noChangeArrowheads="1"/>
          </p:cNvSpPr>
          <p:nvPr>
            <p:ph type="sldNum" sz="quarter" idx="12"/>
          </p:nvPr>
        </p:nvSpPr>
        <p:spPr>
          <a:ln/>
        </p:spPr>
        <p:txBody>
          <a:bodyPr/>
          <a:lstStyle>
            <a:lvl1pPr>
              <a:defRPr/>
            </a:lvl1pPr>
          </a:lstStyle>
          <a:p>
            <a:pPr>
              <a:defRPr/>
            </a:pPr>
            <a:fld id="{D1A5E9D6-374F-4B05-80CF-17F9D22CA02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5" name="Rectangle 6"/>
          <p:cNvSpPr>
            <a:spLocks noGrp="1" noChangeArrowheads="1"/>
          </p:cNvSpPr>
          <p:nvPr>
            <p:ph type="sldNum" sz="quarter" idx="12"/>
          </p:nvPr>
        </p:nvSpPr>
        <p:spPr>
          <a:ln/>
        </p:spPr>
        <p:txBody>
          <a:bodyPr/>
          <a:lstStyle>
            <a:lvl1pPr>
              <a:defRPr/>
            </a:lvl1pPr>
          </a:lstStyle>
          <a:p>
            <a:pPr>
              <a:defRPr/>
            </a:pPr>
            <a:fld id="{AC2FB239-55CA-448B-8DA7-415393EFB03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4" name="Rectangle 6"/>
          <p:cNvSpPr>
            <a:spLocks noGrp="1" noChangeArrowheads="1"/>
          </p:cNvSpPr>
          <p:nvPr>
            <p:ph type="sldNum" sz="quarter" idx="12"/>
          </p:nvPr>
        </p:nvSpPr>
        <p:spPr>
          <a:ln/>
        </p:spPr>
        <p:txBody>
          <a:bodyPr/>
          <a:lstStyle>
            <a:lvl1pPr>
              <a:defRPr/>
            </a:lvl1pPr>
          </a:lstStyle>
          <a:p>
            <a:pPr>
              <a:defRPr/>
            </a:pPr>
            <a:fld id="{E8AC8B0A-E165-4DE0-BB99-6B929186308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7" name="Rectangle 6"/>
          <p:cNvSpPr>
            <a:spLocks noGrp="1" noChangeArrowheads="1"/>
          </p:cNvSpPr>
          <p:nvPr>
            <p:ph type="sldNum" sz="quarter" idx="12"/>
          </p:nvPr>
        </p:nvSpPr>
        <p:spPr>
          <a:ln/>
        </p:spPr>
        <p:txBody>
          <a:bodyPr/>
          <a:lstStyle>
            <a:lvl1pPr>
              <a:defRPr/>
            </a:lvl1pPr>
          </a:lstStyle>
          <a:p>
            <a:pPr>
              <a:defRPr/>
            </a:pPr>
            <a:fld id="{8645BAD9-2DFA-4F9F-A027-86BDAB60BD4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2</a:t>
            </a:r>
          </a:p>
        </p:txBody>
      </p:sp>
      <p:sp>
        <p:nvSpPr>
          <p:cNvPr id="7" name="Rectangle 6"/>
          <p:cNvSpPr>
            <a:spLocks noGrp="1" noChangeArrowheads="1"/>
          </p:cNvSpPr>
          <p:nvPr>
            <p:ph type="sldNum" sz="quarter" idx="12"/>
          </p:nvPr>
        </p:nvSpPr>
        <p:spPr>
          <a:ln/>
        </p:spPr>
        <p:txBody>
          <a:bodyPr/>
          <a:lstStyle>
            <a:lvl1pPr>
              <a:defRPr/>
            </a:lvl1pPr>
          </a:lstStyle>
          <a:p>
            <a:pPr>
              <a:defRPr/>
            </a:pPr>
            <a:fld id="{5D764867-3BE9-4095-9109-B56C0C7DD9D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505200" y="5410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6" name="Rectangle 12"/>
          <p:cNvSpPr>
            <a:spLocks noChangeArrowheads="1"/>
          </p:cNvSpPr>
          <p:nvPr/>
        </p:nvSpPr>
        <p:spPr bwMode="auto">
          <a:xfrm>
            <a:off x="0" y="0"/>
            <a:ext cx="9144000" cy="152400"/>
          </a:xfrm>
          <a:prstGeom prst="rect">
            <a:avLst/>
          </a:prstGeom>
          <a:solidFill>
            <a:srgbClr val="021B52"/>
          </a:solidFill>
          <a:ln w="9525">
            <a:noFill/>
            <a:miter lim="800000"/>
            <a:headEnd/>
            <a:tailEnd/>
          </a:ln>
          <a:effectLst/>
        </p:spPr>
        <p:txBody>
          <a:bodyPr wrap="none" anchor="ctr"/>
          <a:lstStyle/>
          <a:p>
            <a:pPr algn="ctr">
              <a:defRPr/>
            </a:pPr>
            <a:endParaRPr lang="en-US">
              <a:solidFill>
                <a:srgbClr val="000066"/>
              </a:solidFill>
            </a:endParaRPr>
          </a:p>
        </p:txBody>
      </p:sp>
      <p:pic>
        <p:nvPicPr>
          <p:cNvPr id="1030" name="Picture 13" descr="itsLogo"/>
          <p:cNvPicPr>
            <a:picLocks noChangeAspect="1" noChangeArrowheads="1"/>
          </p:cNvPicPr>
          <p:nvPr/>
        </p:nvPicPr>
        <p:blipFill>
          <a:blip r:embed="rId14" cstate="print"/>
          <a:srcRect/>
          <a:stretch>
            <a:fillRect/>
          </a:stretch>
        </p:blipFill>
        <p:spPr bwMode="auto">
          <a:xfrm>
            <a:off x="0" y="152400"/>
            <a:ext cx="1371600" cy="942975"/>
          </a:xfrm>
          <a:prstGeom prst="rect">
            <a:avLst/>
          </a:prstGeom>
          <a:noFill/>
          <a:ln w="9525">
            <a:noFill/>
            <a:miter lim="800000"/>
            <a:headEnd/>
            <a:tailEnd/>
          </a:ln>
        </p:spPr>
      </p:pic>
      <p:sp>
        <p:nvSpPr>
          <p:cNvPr id="1038" name="Rectangle 14"/>
          <p:cNvSpPr>
            <a:spLocks noChangeArrowheads="1"/>
          </p:cNvSpPr>
          <p:nvPr/>
        </p:nvSpPr>
        <p:spPr bwMode="auto">
          <a:xfrm>
            <a:off x="0" y="6400800"/>
            <a:ext cx="9144000" cy="457200"/>
          </a:xfrm>
          <a:prstGeom prst="rect">
            <a:avLst/>
          </a:prstGeom>
          <a:solidFill>
            <a:srgbClr val="021B52"/>
          </a:solidFill>
          <a:ln w="9525">
            <a:noFill/>
            <a:miter lim="800000"/>
            <a:headEnd/>
            <a:tailEnd/>
          </a:ln>
          <a:effectLst/>
        </p:spPr>
        <p:txBody>
          <a:bodyPr wrap="none" anchor="ctr"/>
          <a:lstStyle/>
          <a:p>
            <a:pPr algn="ctr">
              <a:defRPr/>
            </a:pPr>
            <a:endParaRPr lang="en-US">
              <a:solidFill>
                <a:srgbClr val="000066"/>
              </a:solidFill>
            </a:endParaRPr>
          </a:p>
        </p:txBody>
      </p:sp>
      <p:pic>
        <p:nvPicPr>
          <p:cNvPr id="1032" name="Picture 16" descr="color state seal"/>
          <p:cNvPicPr>
            <a:picLocks noChangeAspect="1" noChangeArrowheads="1"/>
          </p:cNvPicPr>
          <p:nvPr/>
        </p:nvPicPr>
        <p:blipFill>
          <a:blip r:embed="rId15" cstate="print"/>
          <a:srcRect/>
          <a:stretch>
            <a:fillRect/>
          </a:stretch>
        </p:blipFill>
        <p:spPr bwMode="auto">
          <a:xfrm>
            <a:off x="8534400" y="6410325"/>
            <a:ext cx="457200" cy="447675"/>
          </a:xfrm>
          <a:prstGeom prst="rect">
            <a:avLst/>
          </a:prstGeom>
          <a:noFill/>
          <a:ln w="9525">
            <a:noFill/>
            <a:miter lim="800000"/>
            <a:headEnd/>
            <a:tailEnd/>
          </a:ln>
        </p:spPr>
      </p:pic>
      <p:sp>
        <p:nvSpPr>
          <p:cNvPr id="1029" name="Rectangle 5"/>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3366CC"/>
                </a:solidFill>
              </a:defRPr>
            </a:lvl1pPr>
          </a:lstStyle>
          <a:p>
            <a:pPr>
              <a:defRPr/>
            </a:pPr>
            <a:r>
              <a:rPr lang="en-US"/>
              <a:t>2</a:t>
            </a:r>
          </a:p>
        </p:txBody>
      </p:sp>
      <p:sp>
        <p:nvSpPr>
          <p:cNvPr id="2" name="Rectangle 6"/>
          <p:cNvSpPr>
            <a:spLocks noGrp="1" noChangeArrowheads="1"/>
          </p:cNvSpPr>
          <p:nvPr>
            <p:ph type="sldNum" sz="quarter" idx="4"/>
          </p:nvPr>
        </p:nvSpPr>
        <p:spPr bwMode="auto">
          <a:xfrm>
            <a:off x="228600" y="6381750"/>
            <a:ext cx="68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3366CC"/>
                </a:solidFill>
              </a:defRPr>
            </a:lvl1pPr>
          </a:lstStyle>
          <a:p>
            <a:pPr>
              <a:defRPr/>
            </a:pPr>
            <a:fld id="{2B90D4F0-D295-4397-85D7-7C8D16ACEF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8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Lst>
  <p:hf hdr="0" dt="0"/>
  <p:txStyles>
    <p:titleStyle>
      <a:lvl1pPr algn="r" rtl="0" eaLnBrk="1" fontAlgn="base" hangingPunct="1">
        <a:spcBef>
          <a:spcPct val="0"/>
        </a:spcBef>
        <a:spcAft>
          <a:spcPct val="0"/>
        </a:spcAft>
        <a:defRPr sz="3600" b="0" i="0" u="none">
          <a:solidFill>
            <a:schemeClr val="tx2"/>
          </a:solidFill>
          <a:latin typeface="+mj-lt"/>
          <a:ea typeface="+mj-ea"/>
          <a:cs typeface="+mj-cs"/>
        </a:defRPr>
      </a:lvl1pPr>
      <a:lvl2pPr algn="r" rtl="0" eaLnBrk="1" fontAlgn="base" hangingPunct="1">
        <a:spcBef>
          <a:spcPct val="0"/>
        </a:spcBef>
        <a:spcAft>
          <a:spcPct val="0"/>
        </a:spcAft>
        <a:defRPr sz="3600">
          <a:solidFill>
            <a:schemeClr val="tx2"/>
          </a:solidFill>
          <a:latin typeface="Arial" charset="0"/>
        </a:defRPr>
      </a:lvl2pPr>
      <a:lvl3pPr algn="r" rtl="0" eaLnBrk="1" fontAlgn="base" hangingPunct="1">
        <a:spcBef>
          <a:spcPct val="0"/>
        </a:spcBef>
        <a:spcAft>
          <a:spcPct val="0"/>
        </a:spcAft>
        <a:defRPr sz="3600">
          <a:solidFill>
            <a:schemeClr val="tx2"/>
          </a:solidFill>
          <a:latin typeface="Arial" charset="0"/>
        </a:defRPr>
      </a:lvl3pPr>
      <a:lvl4pPr algn="r" rtl="0" eaLnBrk="1" fontAlgn="base" hangingPunct="1">
        <a:spcBef>
          <a:spcPct val="0"/>
        </a:spcBef>
        <a:spcAft>
          <a:spcPct val="0"/>
        </a:spcAft>
        <a:defRPr sz="3600">
          <a:solidFill>
            <a:schemeClr val="tx2"/>
          </a:solidFill>
          <a:latin typeface="Arial" charset="0"/>
        </a:defRPr>
      </a:lvl4pPr>
      <a:lvl5pPr algn="r" rtl="0" eaLnBrk="1" fontAlgn="base" hangingPunct="1">
        <a:spcBef>
          <a:spcPct val="0"/>
        </a:spcBef>
        <a:spcAft>
          <a:spcPct val="0"/>
        </a:spcAft>
        <a:defRPr sz="3600">
          <a:solidFill>
            <a:schemeClr val="tx2"/>
          </a:solidFill>
          <a:latin typeface="Arial" charset="0"/>
        </a:defRPr>
      </a:lvl5pPr>
      <a:lvl6pPr marL="457200" algn="r" rtl="0" eaLnBrk="1" fontAlgn="base" hangingPunct="1">
        <a:spcBef>
          <a:spcPct val="0"/>
        </a:spcBef>
        <a:spcAft>
          <a:spcPct val="0"/>
        </a:spcAft>
        <a:defRPr sz="3600">
          <a:solidFill>
            <a:schemeClr val="tx2"/>
          </a:solidFill>
          <a:latin typeface="Arial" charset="0"/>
        </a:defRPr>
      </a:lvl6pPr>
      <a:lvl7pPr marL="914400" algn="r" rtl="0" eaLnBrk="1" fontAlgn="base" hangingPunct="1">
        <a:spcBef>
          <a:spcPct val="0"/>
        </a:spcBef>
        <a:spcAft>
          <a:spcPct val="0"/>
        </a:spcAft>
        <a:defRPr sz="3600">
          <a:solidFill>
            <a:schemeClr val="tx2"/>
          </a:solidFill>
          <a:latin typeface="Arial" charset="0"/>
        </a:defRPr>
      </a:lvl7pPr>
      <a:lvl8pPr marL="1371600" algn="r" rtl="0" eaLnBrk="1" fontAlgn="base" hangingPunct="1">
        <a:spcBef>
          <a:spcPct val="0"/>
        </a:spcBef>
        <a:spcAft>
          <a:spcPct val="0"/>
        </a:spcAft>
        <a:defRPr sz="3600">
          <a:solidFill>
            <a:schemeClr val="tx2"/>
          </a:solidFill>
          <a:latin typeface="Arial" charset="0"/>
        </a:defRPr>
      </a:lvl8pPr>
      <a:lvl9pPr marL="1828800" algn="r"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0" i="0" u="none">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technet.microsoft.com/en-us/library/jj871004(v=office.15).asp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slideLayout" Target="../slideLayouts/slideLayout6.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image" Target="../media/image11.jp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image" Target="../media/image10.jpg"/></Relationships>
</file>

<file path=ppt/slides/_rels/slide1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tags" Target="../tags/tag29.xml"/><Relationship Id="rId7" Type="http://schemas.openxmlformats.org/officeDocument/2006/relationships/image" Target="../media/image13.jp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2.jpg"/><Relationship Id="rId5" Type="http://schemas.openxmlformats.org/officeDocument/2006/relationships/slideLayout" Target="../slideLayouts/slideLayout6.xml"/><Relationship Id="rId4" Type="http://schemas.openxmlformats.org/officeDocument/2006/relationships/tags" Target="../tags/tag30.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outlook.com/owa/nc.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pport.microsoft.com/kb/2759052" TargetMode="External"/><Relationship Id="rId2" Type="http://schemas.openxmlformats.org/officeDocument/2006/relationships/hyperlink" Target="http://office.microsoft.com/en-us/outlook-help/change-how-much-mail-to-keep-offline-HA102821311.aspx"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technet.microsoft.com/en-us/library/exchange-online-limits.aspx"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rchive.nc.gov/nearpoint/client/default.aspx"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file:///C:\Users\mdepiet\Desktop\Dashboard.xlsx!Program%20Metrics!%5bDashboard.xlsx%5dProgram%20Metrics%20Chart%202" TargetMode="External"/><Relationship Id="rId7" Type="http://schemas.openxmlformats.org/officeDocument/2006/relationships/image" Target="../media/image4.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oleObject" Target="../embeddings/oleObject1.bin"/><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oleObject" Target="file:///C:\Users\mdepiet\Desktop\Dashboard.xlsx!Program%20Metrics!%5bDashboard.xlsx%5dProgram%20Metrics%20Chart%206" TargetMode="Externa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a:r>
              <a:rPr lang="en-US" dirty="0" smtClean="0">
                <a:solidFill>
                  <a:schemeClr val="tx1"/>
                </a:solidFill>
              </a:rPr>
              <a:t>Exchange User’s Group </a:t>
            </a:r>
            <a:br>
              <a:rPr lang="en-US" dirty="0" smtClean="0">
                <a:solidFill>
                  <a:schemeClr val="tx1"/>
                </a:solidFill>
              </a:rPr>
            </a:br>
            <a:r>
              <a:rPr lang="en-US" dirty="0" smtClean="0">
                <a:solidFill>
                  <a:schemeClr val="tx1"/>
                </a:solidFill>
              </a:rPr>
              <a:t>January 2015</a:t>
            </a:r>
            <a:r>
              <a:rPr lang="en-US" dirty="0">
                <a:solidFill>
                  <a:srgbClr val="3366CC"/>
                </a:solidFill>
              </a:rPr>
              <a:t/>
            </a:r>
            <a:br>
              <a:rPr lang="en-US" dirty="0">
                <a:solidFill>
                  <a:srgbClr val="3366CC"/>
                </a:solidFill>
              </a:rPr>
            </a:br>
            <a:endParaRPr lang="en-US" dirty="0" smtClean="0">
              <a:solidFill>
                <a:srgbClr val="3366CC"/>
              </a:solidFill>
            </a:endParaRPr>
          </a:p>
        </p:txBody>
      </p:sp>
      <p:sp>
        <p:nvSpPr>
          <p:cNvPr id="3075" name="Rectangle 3"/>
          <p:cNvSpPr>
            <a:spLocks noGrp="1" noChangeArrowheads="1"/>
          </p:cNvSpPr>
          <p:nvPr>
            <p:ph type="subTitle" idx="1"/>
          </p:nvPr>
        </p:nvSpPr>
        <p:spPr>
          <a:xfrm>
            <a:off x="1371600" y="3829623"/>
            <a:ext cx="6400800" cy="1752600"/>
          </a:xfrm>
        </p:spPr>
        <p:txBody>
          <a:bodyPr/>
          <a:lstStyle/>
          <a:p>
            <a:r>
              <a:rPr lang="en-US" sz="2400" dirty="0" smtClean="0"/>
              <a:t>Unified Communication / Email &amp; Archive</a:t>
            </a:r>
          </a:p>
          <a:p>
            <a:endParaRPr lang="en-US" sz="2400" dirty="0">
              <a:solidFill>
                <a:srgbClr val="3366CC"/>
              </a:solidFill>
            </a:endParaRPr>
          </a:p>
        </p:txBody>
      </p:sp>
      <p:sp>
        <p:nvSpPr>
          <p:cNvPr id="3076" name="Rectangle 4"/>
          <p:cNvSpPr>
            <a:spLocks noChangeArrowheads="1"/>
          </p:cNvSpPr>
          <p:nvPr/>
        </p:nvSpPr>
        <p:spPr bwMode="auto">
          <a:xfrm>
            <a:off x="0" y="0"/>
            <a:ext cx="9144000" cy="152400"/>
          </a:xfrm>
          <a:prstGeom prst="rect">
            <a:avLst/>
          </a:prstGeom>
          <a:solidFill>
            <a:srgbClr val="021B52"/>
          </a:solidFill>
          <a:ln w="9525">
            <a:noFill/>
            <a:miter lim="800000"/>
            <a:headEnd/>
            <a:tailEnd/>
          </a:ln>
        </p:spPr>
        <p:txBody>
          <a:bodyPr wrap="none" anchor="ctr"/>
          <a:lstStyle/>
          <a:p>
            <a:pPr algn="ctr"/>
            <a:endParaRPr lang="en-US">
              <a:solidFill>
                <a:srgbClr val="000066"/>
              </a:solidFill>
            </a:endParaRPr>
          </a:p>
        </p:txBody>
      </p:sp>
      <p:pic>
        <p:nvPicPr>
          <p:cNvPr id="3077" name="Picture 5" descr="itsLogo"/>
          <p:cNvPicPr>
            <a:picLocks noChangeAspect="1" noChangeArrowheads="1"/>
          </p:cNvPicPr>
          <p:nvPr/>
        </p:nvPicPr>
        <p:blipFill>
          <a:blip r:embed="rId2" cstate="print"/>
          <a:srcRect/>
          <a:stretch>
            <a:fillRect/>
          </a:stretch>
        </p:blipFill>
        <p:spPr bwMode="auto">
          <a:xfrm>
            <a:off x="0" y="152400"/>
            <a:ext cx="1371600" cy="942975"/>
          </a:xfrm>
          <a:prstGeom prst="rect">
            <a:avLst/>
          </a:prstGeom>
          <a:noFill/>
          <a:ln w="9525">
            <a:noFill/>
            <a:miter lim="800000"/>
            <a:headEnd/>
            <a:tailEnd/>
          </a:ln>
        </p:spPr>
      </p:pic>
      <p:sp>
        <p:nvSpPr>
          <p:cNvPr id="3078" name="Rectangle 6"/>
          <p:cNvSpPr>
            <a:spLocks noChangeArrowheads="1"/>
          </p:cNvSpPr>
          <p:nvPr/>
        </p:nvSpPr>
        <p:spPr bwMode="auto">
          <a:xfrm>
            <a:off x="0" y="6400800"/>
            <a:ext cx="9144000" cy="457200"/>
          </a:xfrm>
          <a:prstGeom prst="rect">
            <a:avLst/>
          </a:prstGeom>
          <a:solidFill>
            <a:srgbClr val="021B52"/>
          </a:solidFill>
          <a:ln w="9525">
            <a:noFill/>
            <a:miter lim="800000"/>
            <a:headEnd/>
            <a:tailEnd/>
          </a:ln>
        </p:spPr>
        <p:txBody>
          <a:bodyPr wrap="none" anchor="ctr"/>
          <a:lstStyle/>
          <a:p>
            <a:pPr algn="ctr"/>
            <a:endParaRPr lang="en-US">
              <a:solidFill>
                <a:srgbClr val="000066"/>
              </a:solidFill>
            </a:endParaRPr>
          </a:p>
        </p:txBody>
      </p:sp>
      <p:pic>
        <p:nvPicPr>
          <p:cNvPr id="3080" name="Picture 9" descr="color state seal"/>
          <p:cNvPicPr>
            <a:picLocks noChangeAspect="1" noChangeArrowheads="1"/>
          </p:cNvPicPr>
          <p:nvPr/>
        </p:nvPicPr>
        <p:blipFill>
          <a:blip r:embed="rId3" cstate="print"/>
          <a:srcRect/>
          <a:stretch>
            <a:fillRect/>
          </a:stretch>
        </p:blipFill>
        <p:spPr bwMode="auto">
          <a:xfrm>
            <a:off x="8534400" y="6410325"/>
            <a:ext cx="457200" cy="447675"/>
          </a:xfrm>
          <a:prstGeom prst="rect">
            <a:avLst/>
          </a:prstGeom>
          <a:noFill/>
          <a:ln w="9525">
            <a:noFill/>
            <a:miter lim="800000"/>
            <a:headEnd/>
            <a:tailEnd/>
          </a:ln>
        </p:spPr>
      </p:pic>
      <p:sp>
        <p:nvSpPr>
          <p:cNvPr id="3081" name="Line 10"/>
          <p:cNvSpPr>
            <a:spLocks noChangeShapeType="1"/>
          </p:cNvSpPr>
          <p:nvPr/>
        </p:nvSpPr>
        <p:spPr bwMode="auto">
          <a:xfrm>
            <a:off x="2514600" y="3581400"/>
            <a:ext cx="42672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82000" cy="830997"/>
          </a:xfrm>
        </p:spPr>
        <p:txBody>
          <a:bodyPr/>
          <a:lstStyle/>
          <a:p>
            <a:r>
              <a:rPr lang="en-US" sz="3200" dirty="0">
                <a:solidFill>
                  <a:schemeClr val="tx1"/>
                </a:solidFill>
              </a:rPr>
              <a:t>What needs to be done before Migration?</a:t>
            </a:r>
            <a:endParaRPr lang="en-US" sz="3200" spc="0" dirty="0">
              <a:solidFill>
                <a:schemeClr val="tx1"/>
              </a:solidFill>
            </a:endParaRPr>
          </a:p>
        </p:txBody>
      </p:sp>
      <p:sp>
        <p:nvSpPr>
          <p:cNvPr id="4" name="Content Placeholder 3"/>
          <p:cNvSpPr>
            <a:spLocks noGrp="1"/>
          </p:cNvSpPr>
          <p:nvPr>
            <p:ph idx="1"/>
          </p:nvPr>
        </p:nvSpPr>
        <p:spPr>
          <a:xfrm>
            <a:off x="762001" y="846939"/>
            <a:ext cx="8192394" cy="5325262"/>
          </a:xfrm>
        </p:spPr>
        <p:txBody>
          <a:bodyPr anchor="ctr">
            <a:noAutofit/>
          </a:bodyPr>
          <a:lstStyle/>
          <a:p>
            <a:r>
              <a:rPr lang="en-US" sz="2400" spc="0" dirty="0"/>
              <a:t>Client operating system and applications</a:t>
            </a:r>
          </a:p>
          <a:p>
            <a:pPr lvl="1"/>
            <a:r>
              <a:rPr lang="en-US" sz="2400" spc="0" dirty="0" smtClean="0"/>
              <a:t>Office </a:t>
            </a:r>
            <a:r>
              <a:rPr lang="en-US" sz="2400" dirty="0" smtClean="0"/>
              <a:t>and </a:t>
            </a:r>
            <a:r>
              <a:rPr lang="en-US" sz="2400" spc="0" dirty="0" smtClean="0"/>
              <a:t>Browser, Sign in assistant if 2010.</a:t>
            </a:r>
            <a:endParaRPr lang="en-US" sz="2400" spc="0" dirty="0">
              <a:solidFill>
                <a:srgbClr val="00B050"/>
              </a:solidFill>
            </a:endParaRPr>
          </a:p>
          <a:p>
            <a:r>
              <a:rPr lang="en-US" sz="2400" spc="0" dirty="0" smtClean="0"/>
              <a:t>Outlook and IE configuration updates</a:t>
            </a:r>
          </a:p>
          <a:p>
            <a:r>
              <a:rPr lang="en-US" sz="2400" spc="0" dirty="0" smtClean="0"/>
              <a:t>Application testing </a:t>
            </a:r>
          </a:p>
          <a:p>
            <a:r>
              <a:rPr lang="en-US" sz="2400" spc="0" dirty="0" smtClean="0"/>
              <a:t>User communications </a:t>
            </a:r>
          </a:p>
          <a:p>
            <a:r>
              <a:rPr lang="en-US" sz="2400" spc="0" dirty="0" smtClean="0"/>
              <a:t>Provide batches of users (with dependencies) </a:t>
            </a:r>
          </a:p>
          <a:p>
            <a:r>
              <a:rPr lang="en-US" sz="2400" spc="0" dirty="0" smtClean="0"/>
              <a:t>Training (User and Admin)</a:t>
            </a:r>
          </a:p>
          <a:p>
            <a:r>
              <a:rPr lang="en-US" sz="2400" spc="0" dirty="0" smtClean="0"/>
              <a:t>Mailbox size reduction &lt;20GB</a:t>
            </a:r>
          </a:p>
          <a:p>
            <a:r>
              <a:rPr lang="en-US" sz="2400" spc="0" dirty="0" smtClean="0"/>
              <a:t>Migration Schedule Planning</a:t>
            </a:r>
          </a:p>
          <a:p>
            <a:r>
              <a:rPr lang="en-US" sz="2400" dirty="0" smtClean="0"/>
              <a:t>Mitigate issues with departed users</a:t>
            </a:r>
          </a:p>
          <a:p>
            <a:pPr lvl="1"/>
            <a:r>
              <a:rPr lang="en-US" sz="2000" spc="0" dirty="0" smtClean="0"/>
              <a:t>Make into service account, add as proxy, or delete account</a:t>
            </a:r>
          </a:p>
        </p:txBody>
      </p:sp>
    </p:spTree>
    <p:extLst>
      <p:ext uri="{BB962C8B-B14F-4D97-AF65-F5344CB8AC3E}">
        <p14:creationId xmlns:p14="http://schemas.microsoft.com/office/powerpoint/2010/main" val="198880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Client </a:t>
            </a:r>
            <a:r>
              <a:rPr lang="en-US" dirty="0"/>
              <a:t>readiness and support </a:t>
            </a: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rgbClr val="787878">
                    <a:lumMod val="60000"/>
                    <a:lumOff val="40000"/>
                  </a:srgbClr>
                </a:solidFill>
              </a:rPr>
              <a:pPr/>
              <a:t>11</a:t>
            </a:fld>
            <a:endParaRPr lang="en-US" dirty="0">
              <a:solidFill>
                <a:srgbClr val="787878">
                  <a:lumMod val="60000"/>
                  <a:lumOff val="40000"/>
                </a:srgbClr>
              </a:solidFill>
            </a:endParaRPr>
          </a:p>
        </p:txBody>
      </p:sp>
      <p:sp>
        <p:nvSpPr>
          <p:cNvPr id="4" name="TextBox 3"/>
          <p:cNvSpPr txBox="1"/>
          <p:nvPr/>
        </p:nvSpPr>
        <p:spPr>
          <a:xfrm>
            <a:off x="533400" y="1309624"/>
            <a:ext cx="8209081" cy="1200329"/>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US" dirty="0" smtClean="0"/>
              <a:t>Readiness</a:t>
            </a:r>
          </a:p>
          <a:p>
            <a:pPr marL="742950" lvl="1" indent="-285750">
              <a:buFont typeface="Arial" panose="020B0604020202020204" pitchFamily="34" charset="0"/>
              <a:buChar char="•"/>
            </a:pPr>
            <a:r>
              <a:rPr lang="en-US" dirty="0" smtClean="0"/>
              <a:t>Office 365 </a:t>
            </a:r>
            <a:r>
              <a:rPr lang="en-US" b="1" u="sng" dirty="0" err="1" smtClean="0"/>
              <a:t>ProPlus</a:t>
            </a:r>
            <a:r>
              <a:rPr lang="en-US" dirty="0" smtClean="0"/>
              <a:t> installed </a:t>
            </a:r>
          </a:p>
          <a:p>
            <a:pPr marL="742950" lvl="1" indent="-285750">
              <a:buFont typeface="Arial" panose="020B0604020202020204" pitchFamily="34" charset="0"/>
              <a:buChar char="•"/>
            </a:pPr>
            <a:r>
              <a:rPr lang="en-US" dirty="0" smtClean="0"/>
              <a:t>Outlook User </a:t>
            </a:r>
            <a:r>
              <a:rPr lang="en-US" dirty="0"/>
              <a:t>Account </a:t>
            </a:r>
            <a:r>
              <a:rPr lang="en-US" dirty="0" smtClean="0"/>
              <a:t>settings validated</a:t>
            </a:r>
          </a:p>
          <a:p>
            <a:pPr marL="742950" lvl="1" indent="-285750">
              <a:buFont typeface="Arial" panose="020B0604020202020204" pitchFamily="34" charset="0"/>
              <a:buChar char="•"/>
            </a:pPr>
            <a:r>
              <a:rPr lang="en-US" dirty="0" smtClean="0"/>
              <a:t>IE, Office and Windows version n or n-1 for full support</a:t>
            </a:r>
          </a:p>
        </p:txBody>
      </p:sp>
      <p:graphicFrame>
        <p:nvGraphicFramePr>
          <p:cNvPr id="5" name="Table 4"/>
          <p:cNvGraphicFramePr>
            <a:graphicFrameLocks noGrp="1"/>
          </p:cNvGraphicFramePr>
          <p:nvPr>
            <p:extLst>
              <p:ext uri="{D42A27DB-BD31-4B8C-83A1-F6EECF244321}">
                <p14:modId xmlns:p14="http://schemas.microsoft.com/office/powerpoint/2010/main" val="1349577526"/>
              </p:ext>
            </p:extLst>
          </p:nvPr>
        </p:nvGraphicFramePr>
        <p:xfrm>
          <a:off x="551880" y="2975433"/>
          <a:ext cx="8211120" cy="2927225"/>
        </p:xfrm>
        <a:graphic>
          <a:graphicData uri="http://schemas.openxmlformats.org/drawingml/2006/table">
            <a:tbl>
              <a:tblPr firstRow="1" bandRow="1">
                <a:tableStyleId>{7DF18680-E054-41AD-8BC1-D1AEF772440D}</a:tableStyleId>
              </a:tblPr>
              <a:tblGrid>
                <a:gridCol w="2724720">
                  <a:extLst>
                    <a:ext uri="{9D8B030D-6E8A-4147-A177-3AD203B41FA5}">
                      <a16:colId xmlns="" xmlns:a16="http://schemas.microsoft.com/office/drawing/2014/main" val="1616544837"/>
                    </a:ext>
                  </a:extLst>
                </a:gridCol>
                <a:gridCol w="1752600">
                  <a:extLst>
                    <a:ext uri="{9D8B030D-6E8A-4147-A177-3AD203B41FA5}">
                      <a16:colId xmlns="" xmlns:a16="http://schemas.microsoft.com/office/drawing/2014/main" val="1482425078"/>
                    </a:ext>
                  </a:extLst>
                </a:gridCol>
                <a:gridCol w="2024887">
                  <a:extLst>
                    <a:ext uri="{9D8B030D-6E8A-4147-A177-3AD203B41FA5}">
                      <a16:colId xmlns="" xmlns:a16="http://schemas.microsoft.com/office/drawing/2014/main" val="2169402973"/>
                    </a:ext>
                  </a:extLst>
                </a:gridCol>
                <a:gridCol w="1708913">
                  <a:extLst>
                    <a:ext uri="{9D8B030D-6E8A-4147-A177-3AD203B41FA5}">
                      <a16:colId xmlns="" xmlns:a16="http://schemas.microsoft.com/office/drawing/2014/main" val="3014131055"/>
                    </a:ext>
                  </a:extLst>
                </a:gridCol>
              </a:tblGrid>
              <a:tr h="1274595">
                <a:tc>
                  <a:txBody>
                    <a:bodyPr/>
                    <a:lstStyle/>
                    <a:p>
                      <a:pPr algn="ctr"/>
                      <a:endParaRPr lang="en-US" dirty="0"/>
                    </a:p>
                  </a:txBody>
                  <a:tcPr marL="121920" marR="121920">
                    <a:solidFill>
                      <a:srgbClr val="0070C0"/>
                    </a:solidFill>
                  </a:tcPr>
                </a:tc>
                <a:tc>
                  <a:txBody>
                    <a:bodyPr/>
                    <a:lstStyle/>
                    <a:p>
                      <a:pPr algn="ctr"/>
                      <a:r>
                        <a:rPr lang="en-US" dirty="0" smtClean="0"/>
                        <a:t>Fully supported</a:t>
                      </a:r>
                      <a:endParaRPr lang="en-US" dirty="0"/>
                    </a:p>
                  </a:txBody>
                  <a:tcPr marL="121920" marR="121920">
                    <a:solidFill>
                      <a:srgbClr val="0070C0"/>
                    </a:solidFill>
                  </a:tcPr>
                </a:tc>
                <a:tc>
                  <a:txBody>
                    <a:bodyPr/>
                    <a:lstStyle/>
                    <a:p>
                      <a:pPr algn="ctr"/>
                      <a:r>
                        <a:rPr lang="en-US" dirty="0" smtClean="0"/>
                        <a:t>Limited support with diminished user experience</a:t>
                      </a:r>
                      <a:endParaRPr lang="en-US" dirty="0"/>
                    </a:p>
                  </a:txBody>
                  <a:tcPr marL="121920" marR="121920">
                    <a:solidFill>
                      <a:srgbClr val="0070C0"/>
                    </a:solidFill>
                  </a:tcPr>
                </a:tc>
                <a:tc>
                  <a:txBody>
                    <a:bodyPr/>
                    <a:lstStyle/>
                    <a:p>
                      <a:pPr algn="ctr"/>
                      <a:r>
                        <a:rPr lang="en-US" dirty="0" smtClean="0"/>
                        <a:t>Unsupported</a:t>
                      </a:r>
                      <a:endParaRPr lang="en-US" dirty="0"/>
                    </a:p>
                  </a:txBody>
                  <a:tcPr marL="121920" marR="121920">
                    <a:solidFill>
                      <a:srgbClr val="0070C0"/>
                    </a:solidFill>
                  </a:tcPr>
                </a:tc>
                <a:extLst>
                  <a:ext uri="{0D108BD9-81ED-4DB2-BD59-A6C34878D82A}">
                    <a16:rowId xmlns="" xmlns:a16="http://schemas.microsoft.com/office/drawing/2014/main" val="2916284847"/>
                  </a:ext>
                </a:extLst>
              </a:tr>
              <a:tr h="484876">
                <a:tc>
                  <a:txBody>
                    <a:bodyPr/>
                    <a:lstStyle/>
                    <a:p>
                      <a:pPr algn="ctr"/>
                      <a:r>
                        <a:rPr lang="en-US" dirty="0" smtClean="0"/>
                        <a:t>Internet Explorer</a:t>
                      </a:r>
                      <a:endParaRPr lang="en-US" dirty="0"/>
                    </a:p>
                  </a:txBody>
                  <a:tcPr marL="121920" marR="121920"/>
                </a:tc>
                <a:tc>
                  <a:txBody>
                    <a:bodyPr/>
                    <a:lstStyle/>
                    <a:p>
                      <a:pPr algn="ctr"/>
                      <a:r>
                        <a:rPr lang="en-US" dirty="0" smtClean="0"/>
                        <a:t>IE10 &amp; above</a:t>
                      </a:r>
                      <a:endParaRPr lang="en-US" dirty="0"/>
                    </a:p>
                  </a:txBody>
                  <a:tcPr marL="121920" marR="121920"/>
                </a:tc>
                <a:tc>
                  <a:txBody>
                    <a:bodyPr/>
                    <a:lstStyle/>
                    <a:p>
                      <a:pPr algn="ctr"/>
                      <a:r>
                        <a:rPr lang="en-US" dirty="0" smtClean="0"/>
                        <a:t>IE8* &amp; IE9</a:t>
                      </a:r>
                      <a:endParaRPr lang="en-US" dirty="0"/>
                    </a:p>
                  </a:txBody>
                  <a:tcPr marL="121920" marR="121920"/>
                </a:tc>
                <a:tc>
                  <a:txBody>
                    <a:bodyPr/>
                    <a:lstStyle/>
                    <a:p>
                      <a:pPr algn="ctr"/>
                      <a:r>
                        <a:rPr lang="en-US" dirty="0" smtClean="0"/>
                        <a:t>IE7 &amp; Lower</a:t>
                      </a:r>
                      <a:endParaRPr lang="en-US" dirty="0"/>
                    </a:p>
                  </a:txBody>
                  <a:tcPr marL="121920" marR="121920"/>
                </a:tc>
                <a:extLst>
                  <a:ext uri="{0D108BD9-81ED-4DB2-BD59-A6C34878D82A}">
                    <a16:rowId xmlns="" xmlns:a16="http://schemas.microsoft.com/office/drawing/2014/main" val="4282447049"/>
                  </a:ext>
                </a:extLst>
              </a:tr>
              <a:tr h="682878">
                <a:tc>
                  <a:txBody>
                    <a:bodyPr/>
                    <a:lstStyle/>
                    <a:p>
                      <a:pPr algn="ctr"/>
                      <a:r>
                        <a:rPr lang="en-US" dirty="0" smtClean="0"/>
                        <a:t>Office</a:t>
                      </a:r>
                    </a:p>
                    <a:p>
                      <a:pPr algn="ctr"/>
                      <a:r>
                        <a:rPr lang="en-US" sz="900" dirty="0" smtClean="0"/>
                        <a:t>All Office</a:t>
                      </a:r>
                      <a:r>
                        <a:rPr lang="en-US" sz="900" baseline="0" dirty="0" smtClean="0"/>
                        <a:t> updates need to be installed</a:t>
                      </a:r>
                      <a:endParaRPr lang="en-US" sz="900" dirty="0"/>
                    </a:p>
                  </a:txBody>
                  <a:tcPr marL="121920" marR="121920"/>
                </a:tc>
                <a:tc>
                  <a:txBody>
                    <a:bodyPr/>
                    <a:lstStyle/>
                    <a:p>
                      <a:pPr algn="ctr"/>
                      <a:r>
                        <a:rPr lang="en-US" dirty="0" smtClean="0"/>
                        <a:t>Office 2010 &amp; above</a:t>
                      </a:r>
                      <a:endParaRPr lang="en-US" dirty="0"/>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Office 2007 SP3</a:t>
                      </a:r>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Office 2003</a:t>
                      </a:r>
                    </a:p>
                  </a:txBody>
                  <a:tcPr marL="121920" marR="121920"/>
                </a:tc>
                <a:extLst>
                  <a:ext uri="{0D108BD9-81ED-4DB2-BD59-A6C34878D82A}">
                    <a16:rowId xmlns="" xmlns:a16="http://schemas.microsoft.com/office/drawing/2014/main" val="696004705"/>
                  </a:ext>
                </a:extLst>
              </a:tr>
              <a:tr h="484876">
                <a:tc>
                  <a:txBody>
                    <a:bodyPr/>
                    <a:lstStyle/>
                    <a:p>
                      <a:pPr algn="ctr"/>
                      <a:r>
                        <a:rPr lang="en-US" dirty="0" smtClean="0"/>
                        <a:t>Windows OS</a:t>
                      </a:r>
                      <a:endParaRPr lang="en-US" dirty="0"/>
                    </a:p>
                  </a:txBody>
                  <a:tcPr marL="121920" marR="121920"/>
                </a:tc>
                <a:tc>
                  <a:txBody>
                    <a:bodyPr/>
                    <a:lstStyle/>
                    <a:p>
                      <a:pPr algn="ctr"/>
                      <a:r>
                        <a:rPr lang="en-US" dirty="0" smtClean="0"/>
                        <a:t>W7 &amp; above</a:t>
                      </a:r>
                      <a:endParaRPr lang="en-US" dirty="0"/>
                    </a:p>
                  </a:txBody>
                  <a:tcPr marL="121920" marR="121920"/>
                </a:tc>
                <a:tc>
                  <a:txBody>
                    <a:bodyPr/>
                    <a:lstStyle/>
                    <a:p>
                      <a:pPr algn="ctr"/>
                      <a:r>
                        <a:rPr lang="en-US" dirty="0" smtClean="0"/>
                        <a:t>XP</a:t>
                      </a:r>
                      <a:r>
                        <a:rPr lang="en-US" baseline="0" dirty="0" smtClean="0"/>
                        <a:t> SP3</a:t>
                      </a:r>
                      <a:endParaRPr lang="en-US" dirty="0"/>
                    </a:p>
                  </a:txBody>
                  <a:tcPr marL="121920" marR="121920"/>
                </a:tc>
                <a:tc>
                  <a:txBody>
                    <a:bodyPr/>
                    <a:lstStyle/>
                    <a:p>
                      <a:pPr algn="ctr"/>
                      <a:r>
                        <a:rPr lang="en-US" dirty="0" smtClean="0"/>
                        <a:t>XP SP</a:t>
                      </a:r>
                      <a:r>
                        <a:rPr lang="en-US" baseline="0" dirty="0" smtClean="0"/>
                        <a:t>2</a:t>
                      </a:r>
                      <a:endParaRPr lang="en-US" dirty="0"/>
                    </a:p>
                  </a:txBody>
                  <a:tcPr marL="121920" marR="121920"/>
                </a:tc>
                <a:extLst>
                  <a:ext uri="{0D108BD9-81ED-4DB2-BD59-A6C34878D82A}">
                    <a16:rowId xmlns="" xmlns:a16="http://schemas.microsoft.com/office/drawing/2014/main" val="523778585"/>
                  </a:ext>
                </a:extLst>
              </a:tr>
            </a:tbl>
          </a:graphicData>
        </a:graphic>
      </p:graphicFrame>
      <p:sp>
        <p:nvSpPr>
          <p:cNvPr id="6" name="Rectangle 5"/>
          <p:cNvSpPr/>
          <p:nvPr/>
        </p:nvSpPr>
        <p:spPr>
          <a:xfrm>
            <a:off x="2340791" y="2590019"/>
            <a:ext cx="4462418" cy="369332"/>
          </a:xfrm>
          <a:prstGeom prst="rect">
            <a:avLst/>
          </a:prstGeom>
        </p:spPr>
        <p:txBody>
          <a:bodyPr wrap="square">
            <a:spAutoFit/>
          </a:bodyPr>
          <a:lstStyle/>
          <a:p>
            <a:r>
              <a:rPr lang="en-US" b="1" u="sng" dirty="0" smtClean="0"/>
              <a:t>Microsoft supported client software</a:t>
            </a:r>
          </a:p>
        </p:txBody>
      </p:sp>
      <p:sp>
        <p:nvSpPr>
          <p:cNvPr id="7" name="Rectangle 6"/>
          <p:cNvSpPr/>
          <p:nvPr/>
        </p:nvSpPr>
        <p:spPr>
          <a:xfrm>
            <a:off x="914400" y="6073973"/>
            <a:ext cx="6153465" cy="307777"/>
          </a:xfrm>
          <a:prstGeom prst="rect">
            <a:avLst/>
          </a:prstGeom>
        </p:spPr>
        <p:txBody>
          <a:bodyPr wrap="square">
            <a:spAutoFit/>
          </a:bodyPr>
          <a:lstStyle/>
          <a:p>
            <a:r>
              <a:rPr lang="en-US" sz="1400" b="1" dirty="0" smtClean="0"/>
              <a:t>* IE 8 will offer only OWA Lite Mode, OL Cached Mode</a:t>
            </a:r>
          </a:p>
        </p:txBody>
      </p:sp>
    </p:spTree>
    <p:extLst>
      <p:ext uri="{BB962C8B-B14F-4D97-AF65-F5344CB8AC3E}">
        <p14:creationId xmlns:p14="http://schemas.microsoft.com/office/powerpoint/2010/main" val="3306795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22"/>
            <a:ext cx="8382000" cy="646331"/>
          </a:xfrm>
        </p:spPr>
        <p:txBody>
          <a:bodyPr/>
          <a:lstStyle/>
          <a:p>
            <a:r>
              <a:rPr lang="en-US" sz="3600" dirty="0" smtClean="0"/>
              <a:t>Web Experience </a:t>
            </a:r>
            <a:r>
              <a:rPr lang="en-US" sz="3600" dirty="0"/>
              <a:t>C</a:t>
            </a:r>
            <a:r>
              <a:rPr lang="en-US" sz="3600" dirty="0" smtClean="0"/>
              <a:t>lients</a:t>
            </a:r>
            <a:endParaRPr lang="en-US" sz="3600" dirty="0"/>
          </a:p>
        </p:txBody>
      </p:sp>
      <p:sp>
        <p:nvSpPr>
          <p:cNvPr id="3" name="Slide Number Placeholder 2"/>
          <p:cNvSpPr>
            <a:spLocks noGrp="1"/>
          </p:cNvSpPr>
          <p:nvPr>
            <p:ph type="sldNum" sz="quarter" idx="12"/>
          </p:nvPr>
        </p:nvSpPr>
        <p:spPr>
          <a:xfrm>
            <a:off x="381000" y="6428746"/>
            <a:ext cx="381000" cy="246221"/>
          </a:xfrm>
        </p:spPr>
        <p:txBody>
          <a:bodyPr/>
          <a:lstStyle/>
          <a:p>
            <a:fld id="{B6F15528-21DE-4FAA-801E-634DDDAF4B2B}" type="slidenum">
              <a:rPr lang="en-US" smtClean="0">
                <a:solidFill>
                  <a:srgbClr val="787878">
                    <a:lumMod val="60000"/>
                    <a:lumOff val="40000"/>
                  </a:srgbClr>
                </a:solidFill>
              </a:rPr>
              <a:pPr/>
              <a:t>12</a:t>
            </a:fld>
            <a:endParaRPr lang="en-US" dirty="0">
              <a:solidFill>
                <a:srgbClr val="787878">
                  <a:lumMod val="60000"/>
                  <a:lumOff val="40000"/>
                </a:srgbClr>
              </a:solidFill>
            </a:endParaRPr>
          </a:p>
        </p:txBody>
      </p:sp>
      <p:sp>
        <p:nvSpPr>
          <p:cNvPr id="15" name="Rectangle 14"/>
          <p:cNvSpPr/>
          <p:nvPr/>
        </p:nvSpPr>
        <p:spPr>
          <a:xfrm>
            <a:off x="475600" y="1119854"/>
            <a:ext cx="8299275" cy="14348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chorCtr="0"/>
          <a:lstStyle/>
          <a:p>
            <a:r>
              <a:rPr lang="en-US" dirty="0" smtClean="0">
                <a:solidFill>
                  <a:srgbClr val="FFFFFF"/>
                </a:solidFill>
              </a:rPr>
              <a:t>Requires a recent version of the following browsers:</a:t>
            </a:r>
          </a:p>
          <a:p>
            <a:pPr marL="285750" indent="-285750">
              <a:buFont typeface="Wingdings" pitchFamily="2" charset="2"/>
              <a:buChar char="§"/>
            </a:pPr>
            <a:r>
              <a:rPr lang="en-US" dirty="0">
                <a:solidFill>
                  <a:srgbClr val="FFFFFF"/>
                </a:solidFill>
              </a:rPr>
              <a:t>Internet Explorer </a:t>
            </a:r>
            <a:r>
              <a:rPr lang="en-US" dirty="0" smtClean="0">
                <a:solidFill>
                  <a:srgbClr val="FFFFFF"/>
                </a:solidFill>
              </a:rPr>
              <a:t>9,10 or higher, </a:t>
            </a:r>
            <a:r>
              <a:rPr lang="en-US" b="1" dirty="0" smtClean="0">
                <a:solidFill>
                  <a:srgbClr val="FFFFFF"/>
                </a:solidFill>
              </a:rPr>
              <a:t>IE8 goes Lite in April 2014</a:t>
            </a:r>
            <a:endParaRPr lang="en-US" b="1" dirty="0">
              <a:solidFill>
                <a:srgbClr val="FFFFFF"/>
              </a:solidFill>
            </a:endParaRPr>
          </a:p>
          <a:p>
            <a:pPr marL="285750" indent="-285750">
              <a:buFont typeface="Wingdings" pitchFamily="2" charset="2"/>
              <a:buChar char="§"/>
            </a:pPr>
            <a:r>
              <a:rPr lang="en-US" dirty="0" smtClean="0">
                <a:solidFill>
                  <a:srgbClr val="FFFFFF"/>
                </a:solidFill>
              </a:rPr>
              <a:t>Firefox </a:t>
            </a:r>
            <a:r>
              <a:rPr lang="en-US" dirty="0">
                <a:solidFill>
                  <a:srgbClr val="FFFFFF"/>
                </a:solidFill>
              </a:rPr>
              <a:t>3 or later</a:t>
            </a:r>
          </a:p>
          <a:p>
            <a:pPr marL="285750" indent="-285750">
              <a:buFont typeface="Wingdings" pitchFamily="2" charset="2"/>
              <a:buChar char="§"/>
            </a:pPr>
            <a:r>
              <a:rPr lang="en-US" dirty="0" smtClean="0">
                <a:solidFill>
                  <a:srgbClr val="FFFFFF"/>
                </a:solidFill>
              </a:rPr>
              <a:t>Chrome </a:t>
            </a:r>
            <a:r>
              <a:rPr lang="en-US" dirty="0">
                <a:solidFill>
                  <a:srgbClr val="FFFFFF"/>
                </a:solidFill>
              </a:rPr>
              <a:t>3.0.195.27 </a:t>
            </a:r>
            <a:r>
              <a:rPr lang="en-US" dirty="0" smtClean="0">
                <a:solidFill>
                  <a:srgbClr val="FFFFFF"/>
                </a:solidFill>
              </a:rPr>
              <a:t>or later</a:t>
            </a:r>
            <a:endParaRPr lang="en-US" dirty="0">
              <a:solidFill>
                <a:srgbClr val="FFFFFF"/>
              </a:solidFill>
            </a:endParaRPr>
          </a:p>
          <a:p>
            <a:pPr marL="285750" indent="-285750">
              <a:buFont typeface="Wingdings" pitchFamily="2" charset="2"/>
              <a:buChar char="§"/>
            </a:pPr>
            <a:r>
              <a:rPr lang="en-US" dirty="0" smtClean="0">
                <a:solidFill>
                  <a:srgbClr val="FFFFFF"/>
                </a:solidFill>
              </a:rPr>
              <a:t>Safari </a:t>
            </a:r>
            <a:r>
              <a:rPr lang="en-US" dirty="0">
                <a:solidFill>
                  <a:srgbClr val="FFFFFF"/>
                </a:solidFill>
              </a:rPr>
              <a:t>3 or later on Macintosh OS 10.5</a:t>
            </a:r>
          </a:p>
        </p:txBody>
      </p:sp>
      <p:sp>
        <p:nvSpPr>
          <p:cNvPr id="16" name="Rectangle 15"/>
          <p:cNvSpPr/>
          <p:nvPr/>
        </p:nvSpPr>
        <p:spPr>
          <a:xfrm>
            <a:off x="475599" y="4249576"/>
            <a:ext cx="8299275" cy="18071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chorCtr="0"/>
          <a:lstStyle/>
          <a:p>
            <a:r>
              <a:rPr lang="en-US" dirty="0">
                <a:solidFill>
                  <a:srgbClr val="FFFFFF"/>
                </a:solidFill>
              </a:rPr>
              <a:t>Outlook Web App is a powerful web-based version of the Outlook client that provides most of the same features and </a:t>
            </a:r>
            <a:r>
              <a:rPr lang="en-US" dirty="0" smtClean="0">
                <a:solidFill>
                  <a:srgbClr val="FFFFFF"/>
                </a:solidFill>
              </a:rPr>
              <a:t>functionality of the Outlook client.</a:t>
            </a:r>
            <a:endParaRPr lang="en-US" dirty="0">
              <a:solidFill>
                <a:srgbClr val="FFFFFF"/>
              </a:solidFill>
            </a:endParaRPr>
          </a:p>
        </p:txBody>
      </p:sp>
      <p:sp>
        <p:nvSpPr>
          <p:cNvPr id="25" name="Content Placeholder 34"/>
          <p:cNvSpPr txBox="1">
            <a:spLocks/>
          </p:cNvSpPr>
          <p:nvPr/>
        </p:nvSpPr>
        <p:spPr>
          <a:xfrm>
            <a:off x="475600" y="4270980"/>
            <a:ext cx="7731773" cy="478029"/>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600"/>
              </a:spcBef>
              <a:buClr>
                <a:schemeClr val="accent3"/>
              </a:buClr>
              <a:buSzPct val="80000"/>
              <a:buFont typeface="Wingdings" pitchFamily="2" charset="2"/>
              <a:buChar char="§"/>
              <a:defRPr sz="2800" kern="1200" spc="-150" baseline="0">
                <a:solidFill>
                  <a:schemeClr val="tx1"/>
                </a:solidFill>
                <a:latin typeface="+mn-lt"/>
                <a:ea typeface="+mn-ea"/>
                <a:cs typeface="+mn-cs"/>
              </a:defRPr>
            </a:lvl1pPr>
            <a:lvl2pPr marL="742950" indent="-285750" algn="l" defTabSz="914400" rtl="0" eaLnBrk="1" latinLnBrk="0" hangingPunct="1">
              <a:lnSpc>
                <a:spcPct val="90000"/>
              </a:lnSpc>
              <a:spcBef>
                <a:spcPts val="600"/>
              </a:spcBef>
              <a:buClr>
                <a:schemeClr val="accent3"/>
              </a:buClr>
              <a:buSzPct val="80000"/>
              <a:buFont typeface="Wingdings" pitchFamily="2" charset="2"/>
              <a:buChar char="§"/>
              <a:defRPr sz="2800" kern="1200" spc="-150" baseline="0">
                <a:solidFill>
                  <a:schemeClr val="tx1">
                    <a:lumMod val="60000"/>
                    <a:lumOff val="40000"/>
                  </a:schemeClr>
                </a:solidFill>
                <a:latin typeface="+mn-lt"/>
                <a:ea typeface="+mn-ea"/>
                <a:cs typeface="+mn-cs"/>
              </a:defRPr>
            </a:lvl2pPr>
            <a:lvl3pPr marL="1143000" indent="-228600" algn="l" defTabSz="914400" rtl="0" eaLnBrk="1" latinLnBrk="0" hangingPunct="1">
              <a:lnSpc>
                <a:spcPct val="90000"/>
              </a:lnSpc>
              <a:spcBef>
                <a:spcPts val="600"/>
              </a:spcBef>
              <a:buClr>
                <a:schemeClr val="accent3"/>
              </a:buClr>
              <a:buSzPct val="80000"/>
              <a:buFont typeface="Wingdings" pitchFamily="2" charset="2"/>
              <a:buChar char="§"/>
              <a:defRPr sz="2800" kern="1200" spc="-150" baseline="0">
                <a:solidFill>
                  <a:schemeClr val="tx1">
                    <a:lumMod val="60000"/>
                    <a:lumOff val="40000"/>
                  </a:schemeClr>
                </a:solidFill>
                <a:latin typeface="+mn-lt"/>
                <a:ea typeface="+mn-ea"/>
                <a:cs typeface="+mn-cs"/>
              </a:defRPr>
            </a:lvl3pPr>
            <a:lvl4pPr marL="1600200" indent="-228600" algn="l" defTabSz="914400" rtl="0" eaLnBrk="1" latinLnBrk="0" hangingPunct="1">
              <a:lnSpc>
                <a:spcPct val="90000"/>
              </a:lnSpc>
              <a:spcBef>
                <a:spcPts val="600"/>
              </a:spcBef>
              <a:buClr>
                <a:schemeClr val="accent3"/>
              </a:buClr>
              <a:buSzPct val="80000"/>
              <a:buFont typeface="Wingdings" pitchFamily="2" charset="2"/>
              <a:buChar char="§"/>
              <a:defRPr sz="2800" kern="1200" spc="-150" baseline="0">
                <a:solidFill>
                  <a:schemeClr val="tx1">
                    <a:lumMod val="60000"/>
                    <a:lumOff val="40000"/>
                  </a:schemeClr>
                </a:solidFill>
                <a:latin typeface="+mn-lt"/>
                <a:ea typeface="+mn-ea"/>
                <a:cs typeface="+mn-cs"/>
              </a:defRPr>
            </a:lvl4pPr>
            <a:lvl5pPr marL="2057400" indent="-228600" algn="l" defTabSz="914400" rtl="0" eaLnBrk="1" latinLnBrk="0" hangingPunct="1">
              <a:lnSpc>
                <a:spcPct val="90000"/>
              </a:lnSpc>
              <a:spcBef>
                <a:spcPts val="600"/>
              </a:spcBef>
              <a:buClr>
                <a:schemeClr val="accent3"/>
              </a:buClr>
              <a:buSzPct val="80000"/>
              <a:buFont typeface="Wingdings" pitchFamily="2" charset="2"/>
              <a:buChar char="§"/>
              <a:defRPr sz="2800" kern="1200" spc="-150" baseline="0">
                <a:solidFill>
                  <a:schemeClr val="tx1">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6BBD46"/>
              </a:buClr>
              <a:buFont typeface="Wingdings" pitchFamily="2" charset="2"/>
              <a:buNone/>
            </a:pPr>
            <a:endParaRPr lang="en-US" sz="2400" dirty="0">
              <a:solidFill>
                <a:srgbClr val="787878"/>
              </a:solidFill>
            </a:endParaRPr>
          </a:p>
        </p:txBody>
      </p:sp>
      <p:sp>
        <p:nvSpPr>
          <p:cNvPr id="18" name="Rectangle 17"/>
          <p:cNvSpPr/>
          <p:nvPr/>
        </p:nvSpPr>
        <p:spPr>
          <a:xfrm>
            <a:off x="503474" y="2712126"/>
            <a:ext cx="8259526" cy="14253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chorCtr="0"/>
          <a:lstStyle/>
          <a:p>
            <a:r>
              <a:rPr lang="en-US" dirty="0" smtClean="0">
                <a:solidFill>
                  <a:srgbClr val="FFFFFF"/>
                </a:solidFill>
              </a:rPr>
              <a:t>Internet Explorer, Firefox, Chrome, and Safari are all tested simultaneously and there should be no or little feature lag between browsers.  HTML 5 may start being integrated in the near future</a:t>
            </a:r>
            <a:endParaRPr lang="en-US" dirty="0">
              <a:solidFill>
                <a:srgbClr val="FFFFFF"/>
              </a:solidFill>
            </a:endParaRPr>
          </a:p>
        </p:txBody>
      </p:sp>
    </p:spTree>
    <p:extLst>
      <p:ext uri="{BB962C8B-B14F-4D97-AF65-F5344CB8AC3E}">
        <p14:creationId xmlns:p14="http://schemas.microsoft.com/office/powerpoint/2010/main" val="1754671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3638551" y="1311250"/>
            <a:ext cx="5133974" cy="4978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2900" indent="-342900">
              <a:lnSpc>
                <a:spcPct val="90000"/>
              </a:lnSpc>
              <a:spcBef>
                <a:spcPts val="900"/>
              </a:spcBef>
              <a:buClr>
                <a:srgbClr val="6BBD46"/>
              </a:buClr>
              <a:buSzPct val="80000"/>
              <a:buFont typeface="Wingdings" pitchFamily="2" charset="2"/>
              <a:buChar char="§"/>
            </a:pPr>
            <a:endParaRPr lang="en-US" sz="2800" spc="-150" dirty="0">
              <a:solidFill>
                <a:srgbClr val="737373"/>
              </a:solidFill>
            </a:endParaRPr>
          </a:p>
        </p:txBody>
      </p:sp>
      <p:sp>
        <p:nvSpPr>
          <p:cNvPr id="2" name="Title 1"/>
          <p:cNvSpPr>
            <a:spLocks noGrp="1"/>
          </p:cNvSpPr>
          <p:nvPr>
            <p:ph type="title"/>
          </p:nvPr>
        </p:nvSpPr>
        <p:spPr/>
        <p:txBody>
          <a:bodyPr/>
          <a:lstStyle/>
          <a:p>
            <a:r>
              <a:rPr lang="en-US" dirty="0" smtClean="0"/>
              <a:t>Training Content</a:t>
            </a:r>
            <a:endParaRPr lang="en-US" dirty="0"/>
          </a:p>
        </p:txBody>
      </p:sp>
      <p:sp>
        <p:nvSpPr>
          <p:cNvPr id="3" name="Slide Number Placeholder 2"/>
          <p:cNvSpPr>
            <a:spLocks noGrp="1"/>
          </p:cNvSpPr>
          <p:nvPr>
            <p:ph type="sldNum" sz="quarter" idx="12"/>
          </p:nvPr>
        </p:nvSpPr>
        <p:spPr>
          <a:xfrm>
            <a:off x="457200" y="6400800"/>
            <a:ext cx="381000" cy="246221"/>
          </a:xfrm>
        </p:spPr>
        <p:txBody>
          <a:bodyPr/>
          <a:lstStyle/>
          <a:p>
            <a:fld id="{B6F15528-21DE-4FAA-801E-634DDDAF4B2B}" type="slidenum">
              <a:rPr lang="en-US" smtClean="0">
                <a:solidFill>
                  <a:srgbClr val="787878">
                    <a:lumMod val="60000"/>
                    <a:lumOff val="40000"/>
                  </a:srgbClr>
                </a:solidFill>
              </a:rPr>
              <a:pPr/>
              <a:t>13</a:t>
            </a:fld>
            <a:endParaRPr lang="en-US" dirty="0">
              <a:solidFill>
                <a:srgbClr val="787878">
                  <a:lumMod val="60000"/>
                  <a:lumOff val="40000"/>
                </a:srgbClr>
              </a:solidFill>
            </a:endParaRPr>
          </a:p>
        </p:txBody>
      </p:sp>
      <p:sp>
        <p:nvSpPr>
          <p:cNvPr id="14" name="Rectangle 13"/>
          <p:cNvSpPr/>
          <p:nvPr/>
        </p:nvSpPr>
        <p:spPr>
          <a:xfrm>
            <a:off x="381000" y="1324189"/>
            <a:ext cx="3200400" cy="2749863"/>
          </a:xfrm>
          <a:prstGeom prst="rect">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chorCtr="0"/>
          <a:lstStyle/>
          <a:p>
            <a:pPr>
              <a:lnSpc>
                <a:spcPct val="90000"/>
              </a:lnSpc>
            </a:pPr>
            <a:r>
              <a:rPr lang="en-US" sz="2000" dirty="0">
                <a:solidFill>
                  <a:srgbClr val="FFFFFF"/>
                </a:solidFill>
              </a:rPr>
              <a:t>Review existing </a:t>
            </a:r>
            <a:r>
              <a:rPr lang="en-US" sz="2000" dirty="0" smtClean="0">
                <a:solidFill>
                  <a:srgbClr val="FFFFFF"/>
                </a:solidFill>
              </a:rPr>
              <a:t>end user </a:t>
            </a:r>
            <a:r>
              <a:rPr lang="en-US" sz="2000" dirty="0">
                <a:solidFill>
                  <a:srgbClr val="FFFFFF"/>
                </a:solidFill>
              </a:rPr>
              <a:t>training materials </a:t>
            </a:r>
            <a:r>
              <a:rPr lang="en-US" sz="2000" dirty="0" smtClean="0">
                <a:solidFill>
                  <a:srgbClr val="FFFFFF"/>
                </a:solidFill>
              </a:rPr>
              <a:t>available for Office 365</a:t>
            </a:r>
          </a:p>
          <a:p>
            <a:pPr>
              <a:lnSpc>
                <a:spcPct val="90000"/>
              </a:lnSpc>
            </a:pPr>
            <a:endParaRPr lang="en-US" sz="2000" dirty="0">
              <a:solidFill>
                <a:srgbClr val="FFFFFF"/>
              </a:solidFill>
              <a:ea typeface="Segoe UI Symbol"/>
            </a:endParaRPr>
          </a:p>
          <a:p>
            <a:pPr>
              <a:lnSpc>
                <a:spcPct val="90000"/>
              </a:lnSpc>
            </a:pPr>
            <a:r>
              <a:rPr lang="en-US" sz="2000" dirty="0" smtClean="0">
                <a:solidFill>
                  <a:srgbClr val="FFFFFF"/>
                </a:solidFill>
                <a:ea typeface="Segoe UI Symbol"/>
              </a:rPr>
              <a:t>ITS Provided Training</a:t>
            </a:r>
            <a:endParaRPr lang="en-US" sz="2000" dirty="0">
              <a:solidFill>
                <a:srgbClr val="FFFFFF"/>
              </a:solidFill>
              <a:ea typeface="Segoe UI Symbol"/>
            </a:endParaRPr>
          </a:p>
        </p:txBody>
      </p:sp>
      <p:sp>
        <p:nvSpPr>
          <p:cNvPr id="25" name="TextBox 24"/>
          <p:cNvSpPr txBox="1"/>
          <p:nvPr/>
        </p:nvSpPr>
        <p:spPr>
          <a:xfrm>
            <a:off x="3650438" y="1324189"/>
            <a:ext cx="5122099" cy="2790633"/>
          </a:xfrm>
          <a:prstGeom prst="rect">
            <a:avLst/>
          </a:prstGeom>
          <a:solidFill>
            <a:schemeClr val="accent1"/>
          </a:solidFill>
        </p:spPr>
        <p:txBody>
          <a:bodyPr wrap="square" rtlCol="0">
            <a:noAutofit/>
          </a:bodyPr>
          <a:lstStyle/>
          <a:p>
            <a:pPr marL="285750" indent="-285750">
              <a:buFont typeface="Wingdings"/>
              <a:buChar char="à"/>
            </a:pPr>
            <a:r>
              <a:rPr lang="en-US" dirty="0" smtClean="0">
                <a:solidFill>
                  <a:schemeClr val="bg1"/>
                </a:solidFill>
                <a:ea typeface="Tahoma" pitchFamily="34" charset="0"/>
                <a:cs typeface="Tahoma" pitchFamily="34" charset="0"/>
                <a:sym typeface="Wingdings" pitchFamily="2" charset="2"/>
              </a:rPr>
              <a:t>Microsoft Office readiness content</a:t>
            </a:r>
          </a:p>
          <a:p>
            <a:pPr marL="742950" lvl="1" indent="-285750">
              <a:spcBef>
                <a:spcPts val="600"/>
              </a:spcBef>
              <a:buFont typeface="Wingdings"/>
              <a:buChar char="à"/>
            </a:pPr>
            <a:r>
              <a:rPr lang="en-US" dirty="0">
                <a:solidFill>
                  <a:schemeClr val="bg1"/>
                </a:solidFill>
                <a:ea typeface="Tahoma" pitchFamily="34" charset="0"/>
                <a:cs typeface="Tahoma" pitchFamily="34" charset="0"/>
                <a:sym typeface="Wingdings" pitchFamily="2" charset="2"/>
                <a:hlinkClick r:id="rId3"/>
              </a:rPr>
              <a:t>Microsoft Office 2013 End User Training </a:t>
            </a:r>
            <a:r>
              <a:rPr lang="en-US" dirty="0" smtClean="0">
                <a:solidFill>
                  <a:schemeClr val="bg1"/>
                </a:solidFill>
                <a:ea typeface="Tahoma" pitchFamily="34" charset="0"/>
                <a:cs typeface="Tahoma" pitchFamily="34" charset="0"/>
                <a:sym typeface="Wingdings" pitchFamily="2" charset="2"/>
                <a:hlinkClick r:id="rId3"/>
              </a:rPr>
              <a:t>Resources</a:t>
            </a:r>
            <a:endParaRPr lang="en-US" dirty="0" smtClean="0">
              <a:solidFill>
                <a:schemeClr val="bg1"/>
              </a:solidFill>
              <a:ea typeface="Tahoma" pitchFamily="34" charset="0"/>
              <a:cs typeface="Tahoma" pitchFamily="34" charset="0"/>
              <a:sym typeface="Wingdings" pitchFamily="2" charset="2"/>
            </a:endParaRPr>
          </a:p>
          <a:p>
            <a:pPr lvl="1">
              <a:spcBef>
                <a:spcPts val="600"/>
              </a:spcBef>
            </a:pPr>
            <a:r>
              <a:rPr lang="en-US" dirty="0">
                <a:solidFill>
                  <a:schemeClr val="bg1"/>
                </a:solidFill>
                <a:ea typeface="Tahoma" pitchFamily="34" charset="0"/>
                <a:cs typeface="Tahoma" pitchFamily="34" charset="0"/>
                <a:sym typeface="Wingdings" pitchFamily="2" charset="2"/>
                <a:hlinkClick r:id=""/>
              </a:rPr>
              <a:t>http://technet.microsoft.com/en-us/library/jj871004(v=office.15).aspx</a:t>
            </a:r>
          </a:p>
          <a:p>
            <a:pPr marL="742950" lvl="1" indent="-285750">
              <a:buFont typeface="Wingdings"/>
              <a:buChar char="à"/>
            </a:pPr>
            <a:endParaRPr lang="en-US" dirty="0" smtClean="0">
              <a:solidFill>
                <a:schemeClr val="bg1"/>
              </a:solidFill>
              <a:ea typeface="Tahoma" pitchFamily="34" charset="0"/>
              <a:cs typeface="Tahoma" pitchFamily="34" charset="0"/>
              <a:sym typeface="Wingdings" pitchFamily="2" charset="2"/>
              <a:hlinkClick r:id=""/>
            </a:endParaRPr>
          </a:p>
          <a:p>
            <a:pPr marL="742950" lvl="1" indent="-285750">
              <a:buFont typeface="Wingdings"/>
              <a:buChar char="à"/>
            </a:pPr>
            <a:endParaRPr lang="en-US" dirty="0">
              <a:solidFill>
                <a:srgbClr val="787878"/>
              </a:solidFill>
              <a:ea typeface="Tahoma" pitchFamily="34" charset="0"/>
              <a:cs typeface="Tahoma" pitchFamily="34" charset="0"/>
              <a:sym typeface="Wingdings" pitchFamily="2" charset="2"/>
            </a:endParaRPr>
          </a:p>
          <a:p>
            <a:endParaRPr lang="en-US" dirty="0">
              <a:solidFill>
                <a:srgbClr val="787878"/>
              </a:solidFill>
              <a:ea typeface="Tahoma" pitchFamily="34" charset="0"/>
              <a:cs typeface="Tahoma" pitchFamily="34" charset="0"/>
              <a:sym typeface="Wingdings" pitchFamily="2" charset="2"/>
            </a:endParaRPr>
          </a:p>
        </p:txBody>
      </p:sp>
      <p:pic>
        <p:nvPicPr>
          <p:cNvPr id="1026" name="Picture 2" descr="C:\Users\cstevens\Pictures\DVD Art\Artwork_Imagery\Other Photos\Microsoft Employees\IMG_602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1" y="4147607"/>
            <a:ext cx="3200400" cy="213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725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82000" cy="830997"/>
          </a:xfrm>
        </p:spPr>
        <p:txBody>
          <a:bodyPr/>
          <a:lstStyle/>
          <a:p>
            <a:r>
              <a:rPr lang="en-US" sz="3200" dirty="0" smtClean="0">
                <a:solidFill>
                  <a:schemeClr val="tx1"/>
                </a:solidFill>
              </a:rPr>
              <a:t>NC LMS</a:t>
            </a:r>
            <a:endParaRPr lang="en-US" sz="3200" spc="0" dirty="0">
              <a:solidFill>
                <a:schemeClr val="tx1"/>
              </a:solidFill>
            </a:endParaRPr>
          </a:p>
        </p:txBody>
      </p:sp>
      <p:sp>
        <p:nvSpPr>
          <p:cNvPr id="4" name="Content Placeholder 3"/>
          <p:cNvSpPr>
            <a:spLocks noGrp="1"/>
          </p:cNvSpPr>
          <p:nvPr>
            <p:ph idx="1"/>
          </p:nvPr>
        </p:nvSpPr>
        <p:spPr>
          <a:xfrm>
            <a:off x="762001" y="846939"/>
            <a:ext cx="8192394" cy="5325262"/>
          </a:xfrm>
        </p:spPr>
        <p:txBody>
          <a:bodyPr anchor="ctr">
            <a:noAutofit/>
          </a:bodyPr>
          <a:lstStyle/>
          <a:p>
            <a:r>
              <a:rPr lang="en-US" sz="2400" spc="0" dirty="0" smtClean="0"/>
              <a:t>Email Training</a:t>
            </a:r>
          </a:p>
          <a:p>
            <a:pPr lvl="1"/>
            <a:r>
              <a:rPr lang="en-US" sz="2400" dirty="0" smtClean="0"/>
              <a:t>Email Admin Training and Videos</a:t>
            </a:r>
            <a:endParaRPr lang="en-US" sz="2400" dirty="0"/>
          </a:p>
          <a:p>
            <a:pPr lvl="1"/>
            <a:r>
              <a:rPr lang="en-US" sz="2400" dirty="0" smtClean="0"/>
              <a:t>End user Office Training</a:t>
            </a:r>
          </a:p>
          <a:p>
            <a:pPr lvl="1"/>
            <a:r>
              <a:rPr lang="en-US" sz="2400" dirty="0" smtClean="0"/>
              <a:t>Post Email Migration Info and What’s going to Change?</a:t>
            </a:r>
          </a:p>
          <a:p>
            <a:pPr lvl="1"/>
            <a:endParaRPr lang="en-US" sz="2400" dirty="0"/>
          </a:p>
          <a:p>
            <a:r>
              <a:rPr lang="en-US" sz="2400" dirty="0" smtClean="0"/>
              <a:t>Holiday Import Directions and PST</a:t>
            </a:r>
          </a:p>
        </p:txBody>
      </p:sp>
    </p:spTree>
    <p:extLst>
      <p:ext uri="{BB962C8B-B14F-4D97-AF65-F5344CB8AC3E}">
        <p14:creationId xmlns:p14="http://schemas.microsoft.com/office/powerpoint/2010/main" val="210960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NC LMS Training Available</a:t>
            </a:r>
            <a:endParaRPr lang="en-US" b="1" dirty="0"/>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rgbClr val="787878">
                    <a:lumMod val="60000"/>
                    <a:lumOff val="40000"/>
                  </a:srgbClr>
                </a:solidFill>
              </a:rPr>
              <a:pPr/>
              <a:t>15</a:t>
            </a:fld>
            <a:endParaRPr lang="en-US" dirty="0">
              <a:solidFill>
                <a:srgbClr val="787878">
                  <a:lumMod val="60000"/>
                  <a:lumOff val="40000"/>
                </a:srgbClr>
              </a:solidFill>
            </a:endParaRPr>
          </a:p>
        </p:txBody>
      </p:sp>
      <p:pic>
        <p:nvPicPr>
          <p:cNvPr id="614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80" y="1424852"/>
            <a:ext cx="7838415" cy="46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381000" y="4267200"/>
            <a:ext cx="859325" cy="3900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296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21"/>
            <a:ext cx="8382000" cy="1200329"/>
          </a:xfrm>
        </p:spPr>
        <p:txBody>
          <a:bodyPr/>
          <a:lstStyle/>
          <a:p>
            <a:r>
              <a:rPr lang="en-US" sz="2800" b="1" dirty="0" smtClean="0">
                <a:solidFill>
                  <a:schemeClr val="tx1"/>
                </a:solidFill>
              </a:rPr>
              <a:t>100’s of Courses Available in Office </a:t>
            </a:r>
            <a:br>
              <a:rPr lang="en-US" sz="2800" b="1" dirty="0" smtClean="0">
                <a:solidFill>
                  <a:schemeClr val="tx1"/>
                </a:solidFill>
              </a:rPr>
            </a:br>
            <a:r>
              <a:rPr lang="en-US" sz="2800" b="1" dirty="0" smtClean="0">
                <a:solidFill>
                  <a:schemeClr val="tx1"/>
                </a:solidFill>
              </a:rPr>
              <a:t>2010, 2013 and Office 365</a:t>
            </a:r>
            <a:endParaRPr lang="en-US" sz="2800" b="1" dirty="0">
              <a:solidFill>
                <a:schemeClr val="tx1"/>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rgbClr val="787878">
                    <a:lumMod val="60000"/>
                    <a:lumOff val="40000"/>
                  </a:srgbClr>
                </a:solidFill>
              </a:rPr>
              <a:pPr/>
              <a:t>16</a:t>
            </a:fld>
            <a:endParaRPr lang="en-US" dirty="0">
              <a:solidFill>
                <a:srgbClr val="787878">
                  <a:lumMod val="60000"/>
                  <a:lumOff val="40000"/>
                </a:srgbClr>
              </a:solidFill>
            </a:endParaRPr>
          </a:p>
        </p:txBody>
      </p:sp>
      <p:pic>
        <p:nvPicPr>
          <p:cNvPr id="7170"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80" y="1344455"/>
            <a:ext cx="7220520" cy="496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342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Admin Portal</a:t>
            </a:r>
            <a:endParaRPr lang="en-US" dirty="0"/>
          </a:p>
        </p:txBody>
      </p:sp>
      <p:sp>
        <p:nvSpPr>
          <p:cNvPr id="3" name="Footer Placeholder 2"/>
          <p:cNvSpPr>
            <a:spLocks noGrp="1"/>
          </p:cNvSpPr>
          <p:nvPr>
            <p:ph type="ftr" sz="quarter" idx="11"/>
          </p:nvPr>
        </p:nvSpPr>
        <p:spPr/>
        <p:txBody>
          <a:bodyPr/>
          <a:lstStyle/>
          <a:p>
            <a:pPr>
              <a:defRPr/>
            </a:pPr>
            <a:r>
              <a:rPr lang="en-US" smtClean="0"/>
              <a:t>2</a:t>
            </a:r>
            <a:endParaRPr lang="en-US"/>
          </a:p>
        </p:txBody>
      </p:sp>
      <p:sp>
        <p:nvSpPr>
          <p:cNvPr id="4" name="Slide Number Placeholder 3"/>
          <p:cNvSpPr>
            <a:spLocks noGrp="1"/>
          </p:cNvSpPr>
          <p:nvPr>
            <p:ph type="sldNum" sz="quarter" idx="12"/>
          </p:nvPr>
        </p:nvSpPr>
        <p:spPr/>
        <p:txBody>
          <a:bodyPr/>
          <a:lstStyle/>
          <a:p>
            <a:pPr>
              <a:defRPr/>
            </a:pPr>
            <a:fld id="{AC2FB239-55CA-448B-8DA7-415393EFB03C}" type="slidenum">
              <a:rPr lang="en-US" smtClean="0"/>
              <a:pPr>
                <a:defRPr/>
              </a:pPr>
              <a:t>17</a:t>
            </a:fld>
            <a:endParaRPr lang="en-US"/>
          </a:p>
        </p:txBody>
      </p:sp>
      <p:sp>
        <p:nvSpPr>
          <p:cNvPr id="5" name="TextBox 4"/>
          <p:cNvSpPr txBox="1"/>
          <p:nvPr/>
        </p:nvSpPr>
        <p:spPr>
          <a:xfrm>
            <a:off x="1014936" y="1371600"/>
            <a:ext cx="7114127" cy="4524315"/>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Will be released to all Admins by 3/9</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Service Accounts can now be created by Admins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Licenses need to be assigned to new users</a:t>
            </a:r>
          </a:p>
          <a:p>
            <a:r>
              <a:rPr lang="en-US" sz="2400" dirty="0"/>
              <a:t>	</a:t>
            </a:r>
            <a:r>
              <a:rPr lang="en-US" sz="2400" dirty="0" smtClean="0"/>
              <a:t>Currently only G3 Licenses</a:t>
            </a:r>
          </a:p>
          <a:p>
            <a:endParaRPr lang="en-US" sz="2400" dirty="0" smtClean="0"/>
          </a:p>
          <a:p>
            <a:pPr marL="285750" indent="-285750">
              <a:buFont typeface="Arial" panose="020B0604020202020204" pitchFamily="34" charset="0"/>
              <a:buChar char="•"/>
            </a:pPr>
            <a:r>
              <a:rPr lang="en-US" sz="2400" dirty="0"/>
              <a:t>Outstanding Issue-  Adding a calendar resource</a:t>
            </a:r>
          </a:p>
          <a:p>
            <a:r>
              <a:rPr lang="en-US" sz="2400" dirty="0"/>
              <a:t>	Must be done manually until </a:t>
            </a:r>
            <a:r>
              <a:rPr lang="en-US" sz="2400" dirty="0" smtClean="0"/>
              <a:t>resolved</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If you see issues please let us know</a:t>
            </a:r>
            <a:endParaRPr lang="en-US" sz="2400" dirty="0"/>
          </a:p>
        </p:txBody>
      </p:sp>
    </p:spTree>
    <p:extLst>
      <p:ext uri="{BB962C8B-B14F-4D97-AF65-F5344CB8AC3E}">
        <p14:creationId xmlns:p14="http://schemas.microsoft.com/office/powerpoint/2010/main" val="2869563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custDataLst>
              <p:tags r:id="rId1"/>
            </p:custDataLst>
          </p:nvPr>
        </p:nvSpPr>
        <p:spPr/>
        <p:txBody>
          <a:bodyPr/>
          <a:lstStyle/>
          <a:p>
            <a:fld id="{6B1E52F3-3D46-4E3E-AA29-6E3C33598A9E}" type="slidenum">
              <a:rPr lang="en-US" smtClean="0"/>
              <a:t>18</a:t>
            </a:fld>
            <a:endParaRPr lang="en-US"/>
          </a:p>
        </p:txBody>
      </p:sp>
      <p:pic>
        <p:nvPicPr>
          <p:cNvPr id="40" name="Picture 39"/>
          <p:cNvPicPr>
            <a:picLocks noChangeAspect="1"/>
          </p:cNvPicPr>
          <p:nvPr/>
        </p:nvPicPr>
        <p:blipFill rotWithShape="1">
          <a:blip r:embed="rId27">
            <a:extLst>
              <a:ext uri="{28A0092B-C50C-407E-A947-70E740481C1C}">
                <a14:useLocalDpi xmlns:a14="http://schemas.microsoft.com/office/drawing/2010/main" val="0"/>
              </a:ext>
            </a:extLst>
          </a:blip>
          <a:srcRect t="2898" b="34600"/>
          <a:stretch/>
        </p:blipFill>
        <p:spPr>
          <a:xfrm>
            <a:off x="-3828" y="841664"/>
            <a:ext cx="9147828" cy="3733036"/>
          </a:xfrm>
          <a:prstGeom prst="rect">
            <a:avLst/>
          </a:prstGeom>
        </p:spPr>
      </p:pic>
      <p:sp>
        <p:nvSpPr>
          <p:cNvPr id="41" name="Rectangle 40"/>
          <p:cNvSpPr/>
          <p:nvPr>
            <p:custDataLst>
              <p:tags r:id="rId2"/>
            </p:custDataLst>
          </p:nvPr>
        </p:nvSpPr>
        <p:spPr>
          <a:xfrm>
            <a:off x="135460" y="2561636"/>
            <a:ext cx="1067250" cy="15613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9"/>
          </a:p>
        </p:txBody>
      </p:sp>
      <p:sp>
        <p:nvSpPr>
          <p:cNvPr id="7" name="TextBox 6"/>
          <p:cNvSpPr txBox="1"/>
          <p:nvPr>
            <p:custDataLst>
              <p:tags r:id="rId3"/>
            </p:custDataLst>
          </p:nvPr>
        </p:nvSpPr>
        <p:spPr>
          <a:xfrm>
            <a:off x="171741" y="3390624"/>
            <a:ext cx="1151277" cy="194669"/>
          </a:xfrm>
          <a:prstGeom prst="rect">
            <a:avLst/>
          </a:prstGeom>
          <a:solidFill>
            <a:schemeClr val="bg1">
              <a:lumMod val="85000"/>
            </a:schemeClr>
          </a:solidFill>
        </p:spPr>
        <p:txBody>
          <a:bodyPr wrap="none" rtlCol="0">
            <a:spAutoFit/>
          </a:bodyPr>
          <a:lstStyle/>
          <a:p>
            <a:r>
              <a:rPr lang="en-US" sz="665" b="1" dirty="0">
                <a:solidFill>
                  <a:schemeClr val="accent1">
                    <a:lumMod val="50000"/>
                  </a:schemeClr>
                </a:solidFill>
              </a:rPr>
              <a:t>Add Calendar Resource</a:t>
            </a:r>
          </a:p>
        </p:txBody>
      </p:sp>
      <p:sp>
        <p:nvSpPr>
          <p:cNvPr id="8" name="TextBox 7"/>
          <p:cNvSpPr txBox="1"/>
          <p:nvPr>
            <p:custDataLst>
              <p:tags r:id="rId4"/>
            </p:custDataLst>
          </p:nvPr>
        </p:nvSpPr>
        <p:spPr>
          <a:xfrm>
            <a:off x="171962" y="2816817"/>
            <a:ext cx="562975" cy="194669"/>
          </a:xfrm>
          <a:prstGeom prst="rect">
            <a:avLst/>
          </a:prstGeom>
          <a:noFill/>
        </p:spPr>
        <p:txBody>
          <a:bodyPr wrap="none" rtlCol="0">
            <a:spAutoFit/>
          </a:bodyPr>
          <a:lstStyle/>
          <a:p>
            <a:r>
              <a:rPr lang="en-US" sz="665" b="1" dirty="0">
                <a:solidFill>
                  <a:schemeClr val="accent1">
                    <a:lumMod val="50000"/>
                  </a:schemeClr>
                </a:solidFill>
              </a:rPr>
              <a:t>Add User</a:t>
            </a:r>
          </a:p>
        </p:txBody>
      </p:sp>
      <p:sp>
        <p:nvSpPr>
          <p:cNvPr id="9" name="TextBox 8"/>
          <p:cNvSpPr txBox="1"/>
          <p:nvPr>
            <p:custDataLst>
              <p:tags r:id="rId5"/>
            </p:custDataLst>
          </p:nvPr>
        </p:nvSpPr>
        <p:spPr>
          <a:xfrm>
            <a:off x="179032" y="3731687"/>
            <a:ext cx="1148071" cy="194669"/>
          </a:xfrm>
          <a:prstGeom prst="rect">
            <a:avLst/>
          </a:prstGeom>
          <a:noFill/>
        </p:spPr>
        <p:txBody>
          <a:bodyPr wrap="none" rtlCol="0">
            <a:spAutoFit/>
          </a:bodyPr>
          <a:lstStyle/>
          <a:p>
            <a:r>
              <a:rPr lang="en-US" sz="665" b="1" dirty="0">
                <a:solidFill>
                  <a:schemeClr val="accent1">
                    <a:lumMod val="50000"/>
                  </a:schemeClr>
                </a:solidFill>
              </a:rPr>
              <a:t>Distribution Group (DG)</a:t>
            </a:r>
          </a:p>
        </p:txBody>
      </p:sp>
      <p:sp>
        <p:nvSpPr>
          <p:cNvPr id="10" name="TextBox 9"/>
          <p:cNvSpPr txBox="1"/>
          <p:nvPr>
            <p:custDataLst>
              <p:tags r:id="rId6"/>
            </p:custDataLst>
          </p:nvPr>
        </p:nvSpPr>
        <p:spPr>
          <a:xfrm>
            <a:off x="175072" y="3959266"/>
            <a:ext cx="784189" cy="194669"/>
          </a:xfrm>
          <a:prstGeom prst="rect">
            <a:avLst/>
          </a:prstGeom>
          <a:noFill/>
        </p:spPr>
        <p:txBody>
          <a:bodyPr wrap="none" rtlCol="0">
            <a:spAutoFit/>
          </a:bodyPr>
          <a:lstStyle/>
          <a:p>
            <a:r>
              <a:rPr lang="en-US" sz="665" b="1" dirty="0">
                <a:solidFill>
                  <a:schemeClr val="accent1">
                    <a:lumMod val="50000"/>
                  </a:schemeClr>
                </a:solidFill>
              </a:rPr>
              <a:t>Group Reports</a:t>
            </a:r>
          </a:p>
        </p:txBody>
      </p:sp>
      <p:sp>
        <p:nvSpPr>
          <p:cNvPr id="11" name="TextBox 10"/>
          <p:cNvSpPr txBox="1"/>
          <p:nvPr>
            <p:custDataLst>
              <p:tags r:id="rId7"/>
            </p:custDataLst>
          </p:nvPr>
        </p:nvSpPr>
        <p:spPr>
          <a:xfrm>
            <a:off x="174057" y="3507795"/>
            <a:ext cx="1305165" cy="194669"/>
          </a:xfrm>
          <a:prstGeom prst="rect">
            <a:avLst/>
          </a:prstGeom>
          <a:noFill/>
        </p:spPr>
        <p:txBody>
          <a:bodyPr wrap="none" rtlCol="0">
            <a:spAutoFit/>
          </a:bodyPr>
          <a:lstStyle/>
          <a:p>
            <a:r>
              <a:rPr lang="en-US" sz="665" b="1" dirty="0">
                <a:solidFill>
                  <a:schemeClr val="accent1">
                    <a:lumMod val="50000"/>
                  </a:schemeClr>
                </a:solidFill>
              </a:rPr>
              <a:t>Manage Calendar Resource</a:t>
            </a:r>
          </a:p>
        </p:txBody>
      </p:sp>
      <p:sp>
        <p:nvSpPr>
          <p:cNvPr id="12" name="TextBox 11"/>
          <p:cNvSpPr txBox="1"/>
          <p:nvPr>
            <p:custDataLst>
              <p:tags r:id="rId8"/>
            </p:custDataLst>
          </p:nvPr>
        </p:nvSpPr>
        <p:spPr>
          <a:xfrm>
            <a:off x="162120" y="3277940"/>
            <a:ext cx="1196161" cy="194669"/>
          </a:xfrm>
          <a:prstGeom prst="rect">
            <a:avLst/>
          </a:prstGeom>
          <a:noFill/>
        </p:spPr>
        <p:txBody>
          <a:bodyPr wrap="none" rtlCol="0">
            <a:spAutoFit/>
          </a:bodyPr>
          <a:lstStyle/>
          <a:p>
            <a:r>
              <a:rPr lang="en-US" sz="665" b="1" dirty="0">
                <a:solidFill>
                  <a:schemeClr val="accent1">
                    <a:lumMod val="50000"/>
                  </a:schemeClr>
                </a:solidFill>
              </a:rPr>
              <a:t>Manage Service Account</a:t>
            </a:r>
          </a:p>
        </p:txBody>
      </p:sp>
      <p:sp>
        <p:nvSpPr>
          <p:cNvPr id="13" name="TextBox 12"/>
          <p:cNvSpPr txBox="1"/>
          <p:nvPr>
            <p:custDataLst>
              <p:tags r:id="rId9"/>
            </p:custDataLst>
          </p:nvPr>
        </p:nvSpPr>
        <p:spPr>
          <a:xfrm>
            <a:off x="168872" y="2932559"/>
            <a:ext cx="716863" cy="194669"/>
          </a:xfrm>
          <a:prstGeom prst="rect">
            <a:avLst/>
          </a:prstGeom>
          <a:noFill/>
        </p:spPr>
        <p:txBody>
          <a:bodyPr wrap="none" rtlCol="0">
            <a:spAutoFit/>
          </a:bodyPr>
          <a:lstStyle/>
          <a:p>
            <a:r>
              <a:rPr lang="en-US" sz="665" b="1" dirty="0">
                <a:solidFill>
                  <a:schemeClr val="accent1">
                    <a:lumMod val="50000"/>
                  </a:schemeClr>
                </a:solidFill>
              </a:rPr>
              <a:t>Manage User</a:t>
            </a:r>
          </a:p>
        </p:txBody>
      </p:sp>
      <p:sp>
        <p:nvSpPr>
          <p:cNvPr id="14" name="TextBox 13"/>
          <p:cNvSpPr txBox="1"/>
          <p:nvPr>
            <p:custDataLst>
              <p:tags r:id="rId10"/>
            </p:custDataLst>
          </p:nvPr>
        </p:nvSpPr>
        <p:spPr>
          <a:xfrm>
            <a:off x="170999" y="3041166"/>
            <a:ext cx="1124026" cy="194669"/>
          </a:xfrm>
          <a:prstGeom prst="rect">
            <a:avLst/>
          </a:prstGeom>
          <a:noFill/>
        </p:spPr>
        <p:txBody>
          <a:bodyPr wrap="none" rtlCol="0">
            <a:spAutoFit/>
          </a:bodyPr>
          <a:lstStyle/>
          <a:p>
            <a:r>
              <a:rPr lang="en-US" sz="665" b="1" dirty="0">
                <a:solidFill>
                  <a:schemeClr val="accent1">
                    <a:lumMod val="50000"/>
                  </a:schemeClr>
                </a:solidFill>
              </a:rPr>
              <a:t>Submit Acct For Delete</a:t>
            </a:r>
          </a:p>
        </p:txBody>
      </p:sp>
      <p:sp>
        <p:nvSpPr>
          <p:cNvPr id="15" name="TextBox 14"/>
          <p:cNvSpPr txBox="1"/>
          <p:nvPr>
            <p:custDataLst>
              <p:tags r:id="rId11"/>
            </p:custDataLst>
          </p:nvPr>
        </p:nvSpPr>
        <p:spPr>
          <a:xfrm>
            <a:off x="175038" y="3842739"/>
            <a:ext cx="1210588" cy="194669"/>
          </a:xfrm>
          <a:prstGeom prst="rect">
            <a:avLst/>
          </a:prstGeom>
          <a:noFill/>
        </p:spPr>
        <p:txBody>
          <a:bodyPr wrap="none" rtlCol="0">
            <a:spAutoFit/>
          </a:bodyPr>
          <a:lstStyle/>
          <a:p>
            <a:r>
              <a:rPr lang="en-US" sz="665" b="1" dirty="0">
                <a:solidFill>
                  <a:schemeClr val="accent1">
                    <a:lumMod val="50000"/>
                  </a:schemeClr>
                </a:solidFill>
              </a:rPr>
              <a:t>Universal Security Group</a:t>
            </a:r>
          </a:p>
        </p:txBody>
      </p:sp>
      <p:sp>
        <p:nvSpPr>
          <p:cNvPr id="16" name="TextBox 15"/>
          <p:cNvSpPr txBox="1"/>
          <p:nvPr>
            <p:custDataLst>
              <p:tags r:id="rId12"/>
            </p:custDataLst>
          </p:nvPr>
        </p:nvSpPr>
        <p:spPr>
          <a:xfrm>
            <a:off x="169186" y="3155411"/>
            <a:ext cx="1194558" cy="194669"/>
          </a:xfrm>
          <a:prstGeom prst="rect">
            <a:avLst/>
          </a:prstGeom>
          <a:noFill/>
        </p:spPr>
        <p:txBody>
          <a:bodyPr wrap="none" rtlCol="0">
            <a:spAutoFit/>
          </a:bodyPr>
          <a:lstStyle/>
          <a:p>
            <a:r>
              <a:rPr lang="en-US" sz="665" b="1" dirty="0">
                <a:solidFill>
                  <a:schemeClr val="accent1">
                    <a:lumMod val="50000"/>
                  </a:schemeClr>
                </a:solidFill>
              </a:rPr>
              <a:t>View Accts in Delete List</a:t>
            </a:r>
          </a:p>
        </p:txBody>
      </p:sp>
      <p:sp>
        <p:nvSpPr>
          <p:cNvPr id="17" name="TextBox 16"/>
          <p:cNvSpPr txBox="1"/>
          <p:nvPr>
            <p:custDataLst>
              <p:tags r:id="rId13"/>
            </p:custDataLst>
          </p:nvPr>
        </p:nvSpPr>
        <p:spPr>
          <a:xfrm rot="10800000" flipV="1">
            <a:off x="183766" y="3588933"/>
            <a:ext cx="981589" cy="194669"/>
          </a:xfrm>
          <a:prstGeom prst="rect">
            <a:avLst/>
          </a:prstGeom>
          <a:noFill/>
        </p:spPr>
        <p:txBody>
          <a:bodyPr wrap="square" rtlCol="0">
            <a:spAutoFit/>
          </a:bodyPr>
          <a:lstStyle/>
          <a:p>
            <a:r>
              <a:rPr lang="en-US" sz="665" b="1" dirty="0">
                <a:solidFill>
                  <a:schemeClr val="accent1">
                    <a:lumMod val="50000"/>
                  </a:schemeClr>
                </a:solidFill>
              </a:rPr>
              <a:t>Mail Contact</a:t>
            </a:r>
          </a:p>
        </p:txBody>
      </p:sp>
      <p:sp>
        <p:nvSpPr>
          <p:cNvPr id="18" name="Rectangle 17"/>
          <p:cNvSpPr/>
          <p:nvPr>
            <p:custDataLst>
              <p:tags r:id="rId14"/>
            </p:custDataLst>
          </p:nvPr>
        </p:nvSpPr>
        <p:spPr>
          <a:xfrm>
            <a:off x="-5954" y="4159538"/>
            <a:ext cx="1201278" cy="1104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9"/>
          </a:p>
        </p:txBody>
      </p:sp>
      <p:pic>
        <p:nvPicPr>
          <p:cNvPr id="19" name="Picture 18"/>
          <p:cNvPicPr>
            <a:picLocks noChangeAspect="1"/>
          </p:cNvPicPr>
          <p:nvPr/>
        </p:nvPicPr>
        <p:blipFill rotWithShape="1">
          <a:blip r:embed="rId28">
            <a:extLst>
              <a:ext uri="{28A0092B-C50C-407E-A947-70E740481C1C}">
                <a14:useLocalDpi xmlns:a14="http://schemas.microsoft.com/office/drawing/2010/main" val="0"/>
              </a:ext>
            </a:extLst>
          </a:blip>
          <a:srcRect l="2723" t="226" r="61007" b="93970"/>
          <a:stretch/>
        </p:blipFill>
        <p:spPr>
          <a:xfrm>
            <a:off x="4262915" y="1966725"/>
            <a:ext cx="1431041" cy="333389"/>
          </a:xfrm>
          <a:prstGeom prst="rect">
            <a:avLst/>
          </a:prstGeom>
        </p:spPr>
      </p:pic>
      <p:sp>
        <p:nvSpPr>
          <p:cNvPr id="20" name="TextBox 19"/>
          <p:cNvSpPr txBox="1"/>
          <p:nvPr>
            <p:custDataLst>
              <p:tags r:id="rId15"/>
            </p:custDataLst>
          </p:nvPr>
        </p:nvSpPr>
        <p:spPr>
          <a:xfrm>
            <a:off x="3848535" y="1706993"/>
            <a:ext cx="2727029" cy="267637"/>
          </a:xfrm>
          <a:prstGeom prst="rect">
            <a:avLst/>
          </a:prstGeom>
          <a:noFill/>
        </p:spPr>
        <p:txBody>
          <a:bodyPr wrap="none" rtlCol="0">
            <a:spAutoFit/>
          </a:bodyPr>
          <a:lstStyle/>
          <a:p>
            <a:r>
              <a:rPr lang="en-US" sz="1139" b="1" i="1" u="sng" dirty="0">
                <a:solidFill>
                  <a:srgbClr val="FF0000"/>
                </a:solidFill>
              </a:rPr>
              <a:t>New</a:t>
            </a:r>
            <a:r>
              <a:rPr lang="en-US" sz="1139" b="1" i="1" dirty="0">
                <a:solidFill>
                  <a:srgbClr val="FF0000"/>
                </a:solidFill>
              </a:rPr>
              <a:t> O365/On-</a:t>
            </a:r>
            <a:r>
              <a:rPr lang="en-US" sz="1139" b="1" i="1" dirty="0" err="1">
                <a:solidFill>
                  <a:srgbClr val="FF0000"/>
                </a:solidFill>
              </a:rPr>
              <a:t>Prem</a:t>
            </a:r>
            <a:r>
              <a:rPr lang="en-US" sz="1139" b="1" i="1" dirty="0">
                <a:solidFill>
                  <a:srgbClr val="FF0000"/>
                </a:solidFill>
              </a:rPr>
              <a:t> Admin Interface </a:t>
            </a:r>
          </a:p>
        </p:txBody>
      </p:sp>
      <p:sp>
        <p:nvSpPr>
          <p:cNvPr id="21" name="TextBox 20"/>
          <p:cNvSpPr txBox="1"/>
          <p:nvPr>
            <p:custDataLst>
              <p:tags r:id="rId16"/>
            </p:custDataLst>
          </p:nvPr>
        </p:nvSpPr>
        <p:spPr>
          <a:xfrm>
            <a:off x="43650" y="1665837"/>
            <a:ext cx="1066425" cy="481927"/>
          </a:xfrm>
          <a:prstGeom prst="rect">
            <a:avLst/>
          </a:prstGeom>
          <a:solidFill>
            <a:schemeClr val="bg1">
              <a:lumMod val="85000"/>
            </a:schemeClr>
          </a:solidFill>
        </p:spPr>
        <p:txBody>
          <a:bodyPr wrap="square" rtlCol="0">
            <a:spAutoFit/>
          </a:bodyPr>
          <a:lstStyle/>
          <a:p>
            <a:r>
              <a:rPr lang="en-US" sz="1266" b="1" i="1" u="sng" dirty="0">
                <a:solidFill>
                  <a:srgbClr val="FF0000"/>
                </a:solidFill>
              </a:rPr>
              <a:t>Old</a:t>
            </a:r>
            <a:r>
              <a:rPr lang="en-US" sz="1266" b="1" i="1" dirty="0">
                <a:solidFill>
                  <a:srgbClr val="FF0000"/>
                </a:solidFill>
              </a:rPr>
              <a:t> Interface</a:t>
            </a:r>
          </a:p>
        </p:txBody>
      </p:sp>
      <p:sp>
        <p:nvSpPr>
          <p:cNvPr id="22" name="TextBox 21"/>
          <p:cNvSpPr txBox="1"/>
          <p:nvPr>
            <p:custDataLst>
              <p:tags r:id="rId17"/>
            </p:custDataLst>
          </p:nvPr>
        </p:nvSpPr>
        <p:spPr>
          <a:xfrm>
            <a:off x="4386371" y="2538071"/>
            <a:ext cx="1525094" cy="209288"/>
          </a:xfrm>
          <a:prstGeom prst="rect">
            <a:avLst/>
          </a:prstGeom>
          <a:solidFill>
            <a:schemeClr val="bg1">
              <a:lumMod val="85000"/>
            </a:schemeClr>
          </a:solidFill>
        </p:spPr>
        <p:txBody>
          <a:bodyPr wrap="square" rtlCol="0">
            <a:spAutoFit/>
          </a:bodyPr>
          <a:lstStyle/>
          <a:p>
            <a:r>
              <a:rPr lang="en-US" sz="760" b="1" dirty="0">
                <a:solidFill>
                  <a:schemeClr val="accent1">
                    <a:lumMod val="75000"/>
                  </a:schemeClr>
                </a:solidFill>
              </a:rPr>
              <a:t>Manage User Mailbox               </a:t>
            </a:r>
          </a:p>
        </p:txBody>
      </p:sp>
      <p:sp>
        <p:nvSpPr>
          <p:cNvPr id="23" name="TextBox 22"/>
          <p:cNvSpPr txBox="1"/>
          <p:nvPr>
            <p:custDataLst>
              <p:tags r:id="rId18"/>
            </p:custDataLst>
          </p:nvPr>
        </p:nvSpPr>
        <p:spPr>
          <a:xfrm>
            <a:off x="4386373" y="2837228"/>
            <a:ext cx="1525093" cy="209288"/>
          </a:xfrm>
          <a:prstGeom prst="rect">
            <a:avLst/>
          </a:prstGeom>
          <a:solidFill>
            <a:schemeClr val="bg1">
              <a:lumMod val="85000"/>
            </a:schemeClr>
          </a:solidFill>
        </p:spPr>
        <p:txBody>
          <a:bodyPr wrap="square" rtlCol="0">
            <a:spAutoFit/>
          </a:bodyPr>
          <a:lstStyle/>
          <a:p>
            <a:r>
              <a:rPr lang="en-US" sz="760" b="1" dirty="0">
                <a:solidFill>
                  <a:schemeClr val="accent1">
                    <a:lumMod val="75000"/>
                  </a:schemeClr>
                </a:solidFill>
              </a:rPr>
              <a:t>Manage Service Account             </a:t>
            </a:r>
          </a:p>
        </p:txBody>
      </p:sp>
      <p:sp>
        <p:nvSpPr>
          <p:cNvPr id="24" name="TextBox 23"/>
          <p:cNvSpPr txBox="1"/>
          <p:nvPr>
            <p:custDataLst>
              <p:tags r:id="rId19"/>
            </p:custDataLst>
          </p:nvPr>
        </p:nvSpPr>
        <p:spPr>
          <a:xfrm>
            <a:off x="4386371" y="3145706"/>
            <a:ext cx="1525094" cy="209288"/>
          </a:xfrm>
          <a:prstGeom prst="rect">
            <a:avLst/>
          </a:prstGeom>
          <a:solidFill>
            <a:schemeClr val="bg1">
              <a:lumMod val="85000"/>
            </a:schemeClr>
          </a:solidFill>
        </p:spPr>
        <p:txBody>
          <a:bodyPr wrap="square" rtlCol="0">
            <a:spAutoFit/>
          </a:bodyPr>
          <a:lstStyle/>
          <a:p>
            <a:r>
              <a:rPr lang="en-US" sz="760" b="1" dirty="0">
                <a:solidFill>
                  <a:schemeClr val="accent1">
                    <a:lumMod val="75000"/>
                  </a:schemeClr>
                </a:solidFill>
              </a:rPr>
              <a:t>Manage Calendar Resource      </a:t>
            </a:r>
          </a:p>
        </p:txBody>
      </p:sp>
      <p:sp>
        <p:nvSpPr>
          <p:cNvPr id="25" name="TextBox 24"/>
          <p:cNvSpPr txBox="1"/>
          <p:nvPr>
            <p:custDataLst>
              <p:tags r:id="rId20"/>
            </p:custDataLst>
          </p:nvPr>
        </p:nvSpPr>
        <p:spPr>
          <a:xfrm>
            <a:off x="4386371" y="3436271"/>
            <a:ext cx="1525094" cy="209288"/>
          </a:xfrm>
          <a:prstGeom prst="rect">
            <a:avLst/>
          </a:prstGeom>
          <a:solidFill>
            <a:schemeClr val="bg1">
              <a:lumMod val="85000"/>
            </a:schemeClr>
          </a:solidFill>
        </p:spPr>
        <p:txBody>
          <a:bodyPr wrap="square" rtlCol="0">
            <a:spAutoFit/>
          </a:bodyPr>
          <a:lstStyle/>
          <a:p>
            <a:r>
              <a:rPr lang="en-US" sz="760" b="1" dirty="0">
                <a:solidFill>
                  <a:schemeClr val="accent1">
                    <a:lumMod val="75000"/>
                  </a:schemeClr>
                </a:solidFill>
              </a:rPr>
              <a:t>Manage Mail Contact                  </a:t>
            </a:r>
          </a:p>
        </p:txBody>
      </p:sp>
      <p:sp>
        <p:nvSpPr>
          <p:cNvPr id="26" name="TextBox 25"/>
          <p:cNvSpPr txBox="1"/>
          <p:nvPr>
            <p:custDataLst>
              <p:tags r:id="rId21"/>
            </p:custDataLst>
          </p:nvPr>
        </p:nvSpPr>
        <p:spPr>
          <a:xfrm>
            <a:off x="4386373" y="3704571"/>
            <a:ext cx="1525093" cy="209288"/>
          </a:xfrm>
          <a:prstGeom prst="rect">
            <a:avLst/>
          </a:prstGeom>
          <a:solidFill>
            <a:schemeClr val="bg1">
              <a:lumMod val="85000"/>
            </a:schemeClr>
          </a:solidFill>
        </p:spPr>
        <p:txBody>
          <a:bodyPr wrap="square" rtlCol="0">
            <a:spAutoFit/>
          </a:bodyPr>
          <a:lstStyle/>
          <a:p>
            <a:r>
              <a:rPr lang="en-US" sz="760" b="1" dirty="0">
                <a:solidFill>
                  <a:schemeClr val="accent1">
                    <a:lumMod val="75000"/>
                  </a:schemeClr>
                </a:solidFill>
              </a:rPr>
              <a:t>Manage Distribution Group        </a:t>
            </a:r>
          </a:p>
        </p:txBody>
      </p:sp>
      <p:sp>
        <p:nvSpPr>
          <p:cNvPr id="27" name="TextBox 26"/>
          <p:cNvSpPr txBox="1"/>
          <p:nvPr>
            <p:custDataLst>
              <p:tags r:id="rId22"/>
            </p:custDataLst>
          </p:nvPr>
        </p:nvSpPr>
        <p:spPr>
          <a:xfrm>
            <a:off x="4390353" y="4022816"/>
            <a:ext cx="1521113" cy="326243"/>
          </a:xfrm>
          <a:prstGeom prst="rect">
            <a:avLst/>
          </a:prstGeom>
          <a:solidFill>
            <a:schemeClr val="bg1">
              <a:lumMod val="85000"/>
            </a:schemeClr>
          </a:solidFill>
        </p:spPr>
        <p:txBody>
          <a:bodyPr wrap="square" rtlCol="0">
            <a:spAutoFit/>
          </a:bodyPr>
          <a:lstStyle/>
          <a:p>
            <a:r>
              <a:rPr lang="en-US" sz="760" b="1" dirty="0">
                <a:solidFill>
                  <a:schemeClr val="accent1">
                    <a:lumMod val="75000"/>
                  </a:schemeClr>
                </a:solidFill>
              </a:rPr>
              <a:t>Manage Universal Security  Group</a:t>
            </a:r>
          </a:p>
        </p:txBody>
      </p:sp>
      <p:cxnSp>
        <p:nvCxnSpPr>
          <p:cNvPr id="28" name="Straight Arrow Connector 27"/>
          <p:cNvCxnSpPr>
            <a:stCxn id="8" idx="3"/>
          </p:cNvCxnSpPr>
          <p:nvPr/>
        </p:nvCxnSpPr>
        <p:spPr>
          <a:xfrm flipV="1">
            <a:off x="734937" y="2546380"/>
            <a:ext cx="3636179" cy="367772"/>
          </a:xfrm>
          <a:prstGeom prst="straightConnector1">
            <a:avLst/>
          </a:prstGeom>
          <a:ln w="28575">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9" idx="3"/>
            <a:endCxn id="26" idx="1"/>
          </p:cNvCxnSpPr>
          <p:nvPr/>
        </p:nvCxnSpPr>
        <p:spPr>
          <a:xfrm flipV="1">
            <a:off x="1327103" y="3809215"/>
            <a:ext cx="3059270" cy="19807"/>
          </a:xfrm>
          <a:prstGeom prst="straightConnector1">
            <a:avLst/>
          </a:prstGeom>
          <a:ln w="28575" cap="rnd" cmpd="sng">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5" idx="1"/>
          </p:cNvCxnSpPr>
          <p:nvPr/>
        </p:nvCxnSpPr>
        <p:spPr>
          <a:xfrm flipV="1">
            <a:off x="777452" y="3540915"/>
            <a:ext cx="3608919" cy="143071"/>
          </a:xfrm>
          <a:prstGeom prst="straightConnector1">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280369" y="3256699"/>
            <a:ext cx="3107592" cy="332321"/>
          </a:xfrm>
          <a:prstGeom prst="straightConnector1">
            <a:avLst/>
          </a:prstGeom>
          <a:ln w="285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3" idx="1"/>
          </p:cNvCxnSpPr>
          <p:nvPr/>
        </p:nvCxnSpPr>
        <p:spPr>
          <a:xfrm flipV="1">
            <a:off x="1176545" y="2941872"/>
            <a:ext cx="3209828" cy="419709"/>
          </a:xfrm>
          <a:prstGeom prst="straightConnector1">
            <a:avLst/>
          </a:prstGeom>
          <a:ln w="28575">
            <a:solidFill>
              <a:srgbClr val="11E9B6"/>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807445" y="2584029"/>
            <a:ext cx="3563671" cy="423895"/>
          </a:xfrm>
          <a:prstGeom prst="straightConnector1">
            <a:avLst/>
          </a:prstGeom>
          <a:ln w="28575">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4" idx="3"/>
          </p:cNvCxnSpPr>
          <p:nvPr/>
        </p:nvCxnSpPr>
        <p:spPr>
          <a:xfrm flipV="1">
            <a:off x="1295025" y="2623987"/>
            <a:ext cx="3078488" cy="514514"/>
          </a:xfrm>
          <a:prstGeom prst="straightConnector1">
            <a:avLst/>
          </a:prstGeom>
          <a:ln w="28575">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a:endCxn id="27" idx="1"/>
          </p:cNvCxnSpPr>
          <p:nvPr/>
        </p:nvCxnSpPr>
        <p:spPr>
          <a:xfrm>
            <a:off x="1385626" y="3940074"/>
            <a:ext cx="3004727" cy="245864"/>
          </a:xfrm>
          <a:prstGeom prst="straightConnector1">
            <a:avLst/>
          </a:prstGeom>
          <a:ln w="28575">
            <a:solidFill>
              <a:srgbClr val="F1923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38" idx="1"/>
          </p:cNvCxnSpPr>
          <p:nvPr/>
        </p:nvCxnSpPr>
        <p:spPr>
          <a:xfrm>
            <a:off x="830540" y="4051983"/>
            <a:ext cx="3553877" cy="441204"/>
          </a:xfrm>
          <a:prstGeom prst="straightConnector1">
            <a:avLst/>
          </a:prstGeom>
          <a:ln w="28575">
            <a:solidFill>
              <a:srgbClr val="C616D4"/>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129066" y="3195284"/>
            <a:ext cx="3257306" cy="278941"/>
          </a:xfrm>
          <a:prstGeom prst="straightConnector1">
            <a:avLst/>
          </a:prstGeom>
          <a:ln w="285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custDataLst>
              <p:tags r:id="rId23"/>
            </p:custDataLst>
          </p:nvPr>
        </p:nvSpPr>
        <p:spPr>
          <a:xfrm>
            <a:off x="4384417" y="4388543"/>
            <a:ext cx="1527048" cy="209288"/>
          </a:xfrm>
          <a:prstGeom prst="rect">
            <a:avLst/>
          </a:prstGeom>
          <a:solidFill>
            <a:srgbClr val="FFFF00"/>
          </a:solidFill>
        </p:spPr>
        <p:txBody>
          <a:bodyPr wrap="square" rtlCol="0">
            <a:spAutoFit/>
          </a:bodyPr>
          <a:lstStyle/>
          <a:p>
            <a:r>
              <a:rPr lang="en-US" sz="760" b="1" dirty="0">
                <a:solidFill>
                  <a:schemeClr val="accent1">
                    <a:lumMod val="75000"/>
                  </a:schemeClr>
                </a:solidFill>
              </a:rPr>
              <a:t>Coming With Future Update</a:t>
            </a:r>
          </a:p>
        </p:txBody>
      </p:sp>
      <p:cxnSp>
        <p:nvCxnSpPr>
          <p:cNvPr id="39" name="Straight Arrow Connector 38"/>
          <p:cNvCxnSpPr>
            <a:stCxn id="16" idx="3"/>
          </p:cNvCxnSpPr>
          <p:nvPr/>
        </p:nvCxnSpPr>
        <p:spPr>
          <a:xfrm flipV="1">
            <a:off x="1363744" y="2664900"/>
            <a:ext cx="3013801" cy="587846"/>
          </a:xfrm>
          <a:prstGeom prst="straightConnector1">
            <a:avLst/>
          </a:prstGeom>
          <a:ln w="28575">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4" name="Title 5"/>
          <p:cNvSpPr>
            <a:spLocks noGrp="1"/>
          </p:cNvSpPr>
          <p:nvPr>
            <p:ph type="title"/>
            <p:custDataLst>
              <p:tags r:id="rId24"/>
            </p:custDataLst>
          </p:nvPr>
        </p:nvSpPr>
        <p:spPr>
          <a:xfrm>
            <a:off x="1676400" y="159675"/>
            <a:ext cx="6477000" cy="731477"/>
          </a:xfrm>
        </p:spPr>
        <p:txBody>
          <a:bodyPr>
            <a:normAutofit fontScale="90000"/>
          </a:bodyPr>
          <a:lstStyle/>
          <a:p>
            <a:pPr algn="ctr"/>
            <a:r>
              <a:rPr lang="en-US" sz="2400" b="1" i="1" dirty="0" err="1"/>
              <a:t>NCMail’s</a:t>
            </a:r>
            <a:r>
              <a:rPr lang="en-US" sz="2400" b="1" i="1" dirty="0"/>
              <a:t>  Administrative Interface Changes.</a:t>
            </a:r>
          </a:p>
        </p:txBody>
      </p:sp>
      <p:sp>
        <p:nvSpPr>
          <p:cNvPr id="42" name="TextBox 41"/>
          <p:cNvSpPr txBox="1"/>
          <p:nvPr>
            <p:custDataLst>
              <p:tags r:id="rId25"/>
            </p:custDataLst>
          </p:nvPr>
        </p:nvSpPr>
        <p:spPr>
          <a:xfrm>
            <a:off x="710517" y="5200651"/>
            <a:ext cx="7655011" cy="923330"/>
          </a:xfrm>
          <a:prstGeom prst="rect">
            <a:avLst/>
          </a:prstGeom>
          <a:noFill/>
        </p:spPr>
        <p:txBody>
          <a:bodyPr wrap="square" rtlCol="0">
            <a:spAutoFit/>
          </a:bodyPr>
          <a:lstStyle/>
          <a:p>
            <a:r>
              <a:rPr lang="en-US" dirty="0" smtClean="0"/>
              <a:t>Existing Administrators will see changes to the Administrative Interface as shown above. </a:t>
            </a:r>
            <a:r>
              <a:rPr lang="en-US" dirty="0"/>
              <a:t> </a:t>
            </a:r>
            <a:r>
              <a:rPr lang="en-US" dirty="0" smtClean="0"/>
              <a:t>Note some of the Function tab names have changed but the functions still exist in a more consolidated grouping.</a:t>
            </a:r>
            <a:endParaRPr lang="en-US" dirty="0"/>
          </a:p>
        </p:txBody>
      </p:sp>
    </p:spTree>
    <p:extLst>
      <p:ext uri="{BB962C8B-B14F-4D97-AF65-F5344CB8AC3E}">
        <p14:creationId xmlns:p14="http://schemas.microsoft.com/office/powerpoint/2010/main" val="13313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anim calcmode="lin" valueType="num">
                                      <p:cBhvr>
                                        <p:cTn id="62" dur="1000" fill="hold"/>
                                        <p:tgtEl>
                                          <p:spTgt spid="35"/>
                                        </p:tgtEl>
                                        <p:attrNameLst>
                                          <p:attrName>ppt_x</p:attrName>
                                        </p:attrNameLst>
                                      </p:cBhvr>
                                      <p:tavLst>
                                        <p:tav tm="0">
                                          <p:val>
                                            <p:strVal val="#ppt_x"/>
                                          </p:val>
                                        </p:tav>
                                        <p:tav tm="100000">
                                          <p:val>
                                            <p:strVal val="#ppt_x"/>
                                          </p:val>
                                        </p:tav>
                                      </p:tavLst>
                                    </p:anim>
                                    <p:anim calcmode="lin" valueType="num">
                                      <p:cBhvr>
                                        <p:cTn id="63" dur="1000" fill="hold"/>
                                        <p:tgtEl>
                                          <p:spTgt spid="35"/>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1000"/>
                                        <p:tgtEl>
                                          <p:spTgt spid="38"/>
                                        </p:tgtEl>
                                      </p:cBhvr>
                                    </p:animEffect>
                                    <p:anim calcmode="lin" valueType="num">
                                      <p:cBhvr>
                                        <p:cTn id="74" dur="1000" fill="hold"/>
                                        <p:tgtEl>
                                          <p:spTgt spid="38"/>
                                        </p:tgtEl>
                                        <p:attrNameLst>
                                          <p:attrName>ppt_x</p:attrName>
                                        </p:attrNameLst>
                                      </p:cBhvr>
                                      <p:tavLst>
                                        <p:tav tm="0">
                                          <p:val>
                                            <p:strVal val="#ppt_x"/>
                                          </p:val>
                                        </p:tav>
                                        <p:tav tm="100000">
                                          <p:val>
                                            <p:strVal val="#ppt_x"/>
                                          </p:val>
                                        </p:tav>
                                      </p:tavLst>
                                    </p:anim>
                                    <p:anim calcmode="lin" valueType="num">
                                      <p:cBhvr>
                                        <p:cTn id="7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172995" y="4638418"/>
            <a:ext cx="8674443" cy="646331"/>
          </a:xfrm>
          <a:prstGeom prst="rect">
            <a:avLst/>
          </a:prstGeom>
          <a:noFill/>
        </p:spPr>
        <p:txBody>
          <a:bodyPr wrap="square" rtlCol="0">
            <a:spAutoFit/>
          </a:bodyPr>
          <a:lstStyle/>
          <a:p>
            <a:endParaRPr lang="en-US" b="1" dirty="0" smtClean="0">
              <a:solidFill>
                <a:srgbClr val="FF0000"/>
              </a:solidFill>
            </a:endParaRPr>
          </a:p>
          <a:p>
            <a:r>
              <a:rPr lang="en-US" b="1" dirty="0" smtClean="0">
                <a:solidFill>
                  <a:srgbClr val="FF0000"/>
                </a:solidFill>
              </a:rPr>
              <a:t>Training is available in the NCLMS under the O365 Curriculum.</a:t>
            </a:r>
            <a:endParaRPr lang="en-US" b="1" dirty="0">
              <a:solidFill>
                <a:srgbClr val="FF0000"/>
              </a:solidFill>
            </a:endParaRPr>
          </a:p>
        </p:txBody>
      </p:sp>
      <p:grpSp>
        <p:nvGrpSpPr>
          <p:cNvPr id="10" name="Group 9"/>
          <p:cNvGrpSpPr/>
          <p:nvPr/>
        </p:nvGrpSpPr>
        <p:grpSpPr>
          <a:xfrm>
            <a:off x="-6179" y="855599"/>
            <a:ext cx="9144000" cy="3632126"/>
            <a:chOff x="-16476" y="-2197"/>
            <a:chExt cx="12192000" cy="4842834"/>
          </a:xfrm>
        </p:grpSpPr>
        <p:grpSp>
          <p:nvGrpSpPr>
            <p:cNvPr id="9" name="Group 8"/>
            <p:cNvGrpSpPr/>
            <p:nvPr/>
          </p:nvGrpSpPr>
          <p:grpSpPr>
            <a:xfrm>
              <a:off x="-16476" y="-2197"/>
              <a:ext cx="12192000" cy="4842834"/>
              <a:chOff x="0" y="1249967"/>
              <a:chExt cx="12192000" cy="4842834"/>
            </a:xfrm>
          </p:grpSpPr>
          <p:sp>
            <p:nvSpPr>
              <p:cNvPr id="8" name="TextBox 7"/>
              <p:cNvSpPr txBox="1"/>
              <p:nvPr>
                <p:custDataLst>
                  <p:tags r:id="rId4"/>
                </p:custDataLst>
              </p:nvPr>
            </p:nvSpPr>
            <p:spPr>
              <a:xfrm>
                <a:off x="164759" y="5231026"/>
                <a:ext cx="11565924" cy="861775"/>
              </a:xfrm>
              <a:prstGeom prst="rect">
                <a:avLst/>
              </a:prstGeom>
              <a:noFill/>
            </p:spPr>
            <p:txBody>
              <a:bodyPr wrap="square" rtlCol="0">
                <a:spAutoFit/>
              </a:bodyPr>
              <a:lstStyle/>
              <a:p>
                <a:r>
                  <a:rPr lang="en-US" dirty="0" smtClean="0"/>
                  <a:t>After you have been assigned Exchange Admin rights, you will sign into the Exchange Admin portal.  It will open to this Administrative interface window.</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9967"/>
                <a:ext cx="12192000" cy="3286897"/>
              </a:xfrm>
              <a:prstGeom prst="rect">
                <a:avLst/>
              </a:prstGeom>
            </p:spPr>
          </p:pic>
        </p:gr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38913" r="86149" b="54643"/>
            <a:stretch/>
          </p:blipFill>
          <p:spPr>
            <a:xfrm>
              <a:off x="-8238" y="1641251"/>
              <a:ext cx="1688757" cy="403659"/>
            </a:xfrm>
            <a:prstGeom prst="rect">
              <a:avLst/>
            </a:prstGeom>
          </p:spPr>
        </p:pic>
      </p:grpSp>
      <p:sp>
        <p:nvSpPr>
          <p:cNvPr id="6" name="Title 5"/>
          <p:cNvSpPr>
            <a:spLocks noGrp="1"/>
          </p:cNvSpPr>
          <p:nvPr>
            <p:ph type="title"/>
            <p:custDataLst>
              <p:tags r:id="rId2"/>
            </p:custDataLst>
          </p:nvPr>
        </p:nvSpPr>
        <p:spPr>
          <a:xfrm>
            <a:off x="2786453" y="840707"/>
            <a:ext cx="4917987" cy="368709"/>
          </a:xfrm>
        </p:spPr>
        <p:txBody>
          <a:bodyPr>
            <a:normAutofit fontScale="90000"/>
          </a:bodyPr>
          <a:lstStyle/>
          <a:p>
            <a:r>
              <a:rPr lang="en-US" sz="2400" b="1" i="1" dirty="0" err="1"/>
              <a:t>NCMail’s</a:t>
            </a:r>
            <a:r>
              <a:rPr lang="en-US" sz="2400" b="1" i="1" dirty="0"/>
              <a:t>  Administrative Interface</a:t>
            </a:r>
          </a:p>
        </p:txBody>
      </p:sp>
      <p:sp>
        <p:nvSpPr>
          <p:cNvPr id="2" name="Slide Number Placeholder 1"/>
          <p:cNvSpPr>
            <a:spLocks noGrp="1"/>
          </p:cNvSpPr>
          <p:nvPr>
            <p:ph type="sldNum" sz="quarter" idx="12"/>
            <p:custDataLst>
              <p:tags r:id="rId3"/>
            </p:custDataLst>
          </p:nvPr>
        </p:nvSpPr>
        <p:spPr/>
        <p:txBody>
          <a:bodyPr/>
          <a:lstStyle/>
          <a:p>
            <a:fld id="{6B1E52F3-3D46-4E3E-AA29-6E3C33598A9E}" type="slidenum">
              <a:rPr lang="en-US" smtClean="0"/>
              <a:t>19</a:t>
            </a:fld>
            <a:endParaRPr lang="en-US"/>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70" t="14174" r="85879" b="52793"/>
          <a:stretch/>
        </p:blipFill>
        <p:spPr>
          <a:xfrm>
            <a:off x="6179" y="1197059"/>
            <a:ext cx="1266568" cy="1699055"/>
          </a:xfrm>
          <a:prstGeom prst="rect">
            <a:avLst/>
          </a:prstGeom>
        </p:spPr>
      </p:pic>
      <p:pic>
        <p:nvPicPr>
          <p:cNvPr id="4" name="Picture 3"/>
          <p:cNvPicPr>
            <a:picLocks noChangeAspect="1"/>
          </p:cNvPicPr>
          <p:nvPr/>
        </p:nvPicPr>
        <p:blipFill>
          <a:blip r:embed="rId9"/>
          <a:stretch>
            <a:fillRect/>
          </a:stretch>
        </p:blipFill>
        <p:spPr>
          <a:xfrm>
            <a:off x="1" y="2140232"/>
            <a:ext cx="1137383" cy="240051"/>
          </a:xfrm>
          <a:prstGeom prst="rect">
            <a:avLst/>
          </a:prstGeom>
        </p:spPr>
      </p:pic>
    </p:spTree>
    <p:extLst>
      <p:ext uri="{BB962C8B-B14F-4D97-AF65-F5344CB8AC3E}">
        <p14:creationId xmlns:p14="http://schemas.microsoft.com/office/powerpoint/2010/main" val="2363408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Agenda</a:t>
            </a:r>
            <a:endParaRPr lang="en-US" dirty="0">
              <a:solidFill>
                <a:schemeClr val="tx1"/>
              </a:solidFill>
            </a:endParaRPr>
          </a:p>
        </p:txBody>
      </p:sp>
      <p:sp>
        <p:nvSpPr>
          <p:cNvPr id="3" name="Content Placeholder 2"/>
          <p:cNvSpPr>
            <a:spLocks noGrp="1"/>
          </p:cNvSpPr>
          <p:nvPr>
            <p:ph idx="1"/>
          </p:nvPr>
        </p:nvSpPr>
        <p:spPr>
          <a:xfrm>
            <a:off x="457200" y="1371600"/>
            <a:ext cx="8229600" cy="3810000"/>
          </a:xfrm>
        </p:spPr>
        <p:txBody>
          <a:bodyPr/>
          <a:lstStyle/>
          <a:p>
            <a:pPr lvl="1"/>
            <a:endParaRPr lang="en-US" sz="1800" dirty="0" smtClean="0"/>
          </a:p>
          <a:p>
            <a:pPr lvl="1"/>
            <a:r>
              <a:rPr lang="en-US" sz="1800" dirty="0" smtClean="0"/>
              <a:t>Overview</a:t>
            </a:r>
          </a:p>
          <a:p>
            <a:pPr lvl="1"/>
            <a:r>
              <a:rPr lang="en-US" sz="1800" dirty="0" smtClean="0"/>
              <a:t>Accomplishments to date</a:t>
            </a:r>
          </a:p>
          <a:p>
            <a:pPr lvl="1"/>
            <a:r>
              <a:rPr lang="en-US" sz="1800" dirty="0" smtClean="0"/>
              <a:t>Timeline</a:t>
            </a:r>
          </a:p>
          <a:p>
            <a:pPr lvl="1"/>
            <a:r>
              <a:rPr lang="en-US" sz="1800" dirty="0"/>
              <a:t>Migration Readiness </a:t>
            </a:r>
          </a:p>
          <a:p>
            <a:pPr lvl="1"/>
            <a:r>
              <a:rPr lang="en-US" sz="1800" dirty="0" smtClean="0"/>
              <a:t>Training End Users</a:t>
            </a:r>
            <a:endParaRPr lang="en-US" sz="1800" dirty="0"/>
          </a:p>
          <a:p>
            <a:pPr lvl="1"/>
            <a:r>
              <a:rPr lang="en-US" sz="1800" dirty="0" smtClean="0"/>
              <a:t>New Admin Portal Overview and Training</a:t>
            </a:r>
            <a:endParaRPr lang="en-US" sz="1800" dirty="0"/>
          </a:p>
          <a:p>
            <a:pPr lvl="1"/>
            <a:r>
              <a:rPr lang="en-US" sz="1800" dirty="0" smtClean="0"/>
              <a:t>EDiscovery update</a:t>
            </a:r>
          </a:p>
          <a:p>
            <a:pPr lvl="1"/>
            <a:r>
              <a:rPr lang="en-US" sz="1800" dirty="0" smtClean="0"/>
              <a:t>Retention</a:t>
            </a:r>
          </a:p>
          <a:p>
            <a:pPr lvl="1"/>
            <a:r>
              <a:rPr lang="en-US" sz="1800" dirty="0" smtClean="0"/>
              <a:t>NCID transfers </a:t>
            </a:r>
          </a:p>
          <a:p>
            <a:pPr lvl="1"/>
            <a:r>
              <a:rPr lang="en-US" sz="1800" dirty="0" smtClean="0"/>
              <a:t>New account workflow changes on 12/21</a:t>
            </a:r>
          </a:p>
          <a:p>
            <a:pPr lvl="1"/>
            <a:r>
              <a:rPr lang="en-US" sz="1800" dirty="0"/>
              <a:t>Billing </a:t>
            </a:r>
            <a:r>
              <a:rPr lang="en-US" sz="1800" dirty="0" smtClean="0"/>
              <a:t>Info</a:t>
            </a:r>
          </a:p>
          <a:p>
            <a:pPr lvl="1"/>
            <a:endParaRPr lang="en-US" sz="1600" dirty="0"/>
          </a:p>
          <a:p>
            <a:pPr lvl="1"/>
            <a:endParaRPr lang="en-US" sz="1600" dirty="0"/>
          </a:p>
        </p:txBody>
      </p:sp>
      <p:sp>
        <p:nvSpPr>
          <p:cNvPr id="4" name="Slide Number Placeholder 3"/>
          <p:cNvSpPr>
            <a:spLocks noGrp="1"/>
          </p:cNvSpPr>
          <p:nvPr>
            <p:ph type="sldNum" sz="quarter" idx="12"/>
          </p:nvPr>
        </p:nvSpPr>
        <p:spPr/>
        <p:txBody>
          <a:bodyPr/>
          <a:lstStyle/>
          <a:p>
            <a:pPr>
              <a:defRPr/>
            </a:pPr>
            <a:fld id="{CA444815-3D2C-428D-A0F6-B352053553D0}" type="slidenum">
              <a:rPr lang="en-US" smtClean="0"/>
              <a:pPr>
                <a:defRPr/>
              </a:pPr>
              <a:t>2</a:t>
            </a:fld>
            <a:endParaRPr lang="en-US" dirty="0"/>
          </a:p>
        </p:txBody>
      </p:sp>
    </p:spTree>
    <p:extLst>
      <p:ext uri="{BB962C8B-B14F-4D97-AF65-F5344CB8AC3E}">
        <p14:creationId xmlns:p14="http://schemas.microsoft.com/office/powerpoint/2010/main" val="2759619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73" r="-1" b="9742"/>
          <a:stretch/>
        </p:blipFill>
        <p:spPr>
          <a:xfrm>
            <a:off x="1" y="857250"/>
            <a:ext cx="9100751" cy="3033579"/>
          </a:xfrm>
          <a:prstGeom prst="rect">
            <a:avLst/>
          </a:prstGeom>
        </p:spPr>
      </p:pic>
      <p:sp>
        <p:nvSpPr>
          <p:cNvPr id="7" name="Title 6"/>
          <p:cNvSpPr>
            <a:spLocks noGrp="1"/>
          </p:cNvSpPr>
          <p:nvPr>
            <p:ph type="title"/>
            <p:custDataLst>
              <p:tags r:id="rId1"/>
            </p:custDataLst>
          </p:nvPr>
        </p:nvSpPr>
        <p:spPr>
          <a:xfrm>
            <a:off x="2883764" y="857251"/>
            <a:ext cx="3164871" cy="376881"/>
          </a:xfrm>
        </p:spPr>
        <p:txBody>
          <a:bodyPr>
            <a:normAutofit fontScale="90000"/>
          </a:bodyPr>
          <a:lstStyle/>
          <a:p>
            <a:r>
              <a:rPr lang="en-US" sz="2400" b="1" i="1" dirty="0"/>
              <a:t>Manage User Mailbox</a:t>
            </a:r>
          </a:p>
        </p:txBody>
      </p:sp>
      <p:sp>
        <p:nvSpPr>
          <p:cNvPr id="3" name="Slide Number Placeholder 2"/>
          <p:cNvSpPr>
            <a:spLocks noGrp="1"/>
          </p:cNvSpPr>
          <p:nvPr>
            <p:ph type="sldNum" sz="quarter" idx="12"/>
            <p:custDataLst>
              <p:tags r:id="rId2"/>
            </p:custDataLst>
          </p:nvPr>
        </p:nvSpPr>
        <p:spPr/>
        <p:txBody>
          <a:bodyPr/>
          <a:lstStyle/>
          <a:p>
            <a:fld id="{6B1E52F3-3D46-4E3E-AA29-6E3C33598A9E}" type="slidenum">
              <a:rPr lang="en-US" smtClean="0"/>
              <a:t>20</a:t>
            </a:fld>
            <a:endParaRPr lang="en-US"/>
          </a:p>
        </p:txBody>
      </p:sp>
      <p:sp>
        <p:nvSpPr>
          <p:cNvPr id="5" name="TextBox 4"/>
          <p:cNvSpPr txBox="1"/>
          <p:nvPr>
            <p:custDataLst>
              <p:tags r:id="rId3"/>
            </p:custDataLst>
          </p:nvPr>
        </p:nvSpPr>
        <p:spPr>
          <a:xfrm>
            <a:off x="1371600" y="4090394"/>
            <a:ext cx="6814751" cy="2585323"/>
          </a:xfrm>
          <a:prstGeom prst="rect">
            <a:avLst/>
          </a:prstGeom>
          <a:noFill/>
        </p:spPr>
        <p:txBody>
          <a:bodyPr wrap="square" rtlCol="0">
            <a:spAutoFit/>
          </a:bodyPr>
          <a:lstStyle/>
          <a:p>
            <a:r>
              <a:rPr lang="en-US" dirty="0" smtClean="0"/>
              <a:t>The Manage User Mailbox section will cover Managing On-Premise and Office 365 User Mailboxes. </a:t>
            </a:r>
          </a:p>
          <a:p>
            <a:pPr marL="214313" indent="-214313">
              <a:buFont typeface="Wingdings" panose="05000000000000000000" pitchFamily="2" charset="2"/>
              <a:buChar char="§"/>
            </a:pPr>
            <a:r>
              <a:rPr lang="en-US" dirty="0" smtClean="0"/>
              <a:t>It will cover Adding an 0365 User Mailbox.</a:t>
            </a:r>
          </a:p>
          <a:p>
            <a:pPr marL="214313" indent="-214313">
              <a:buFont typeface="Wingdings" panose="05000000000000000000" pitchFamily="2" charset="2"/>
              <a:buChar char="§"/>
            </a:pPr>
            <a:r>
              <a:rPr lang="en-US" dirty="0" smtClean="0"/>
              <a:t>Adding an On-Premise User Mailbox.</a:t>
            </a:r>
          </a:p>
          <a:p>
            <a:pPr marL="214313" indent="-214313">
              <a:buFont typeface="Wingdings" panose="05000000000000000000" pitchFamily="2" charset="2"/>
              <a:buChar char="§"/>
            </a:pPr>
            <a:r>
              <a:rPr lang="en-US" dirty="0" smtClean="0"/>
              <a:t>Editing either an On-Premise or 0365 User Mailbox.</a:t>
            </a:r>
          </a:p>
          <a:p>
            <a:pPr marL="214313" indent="-214313">
              <a:buFont typeface="Wingdings" panose="05000000000000000000" pitchFamily="2" charset="2"/>
              <a:buChar char="§"/>
            </a:pPr>
            <a:r>
              <a:rPr lang="en-US" dirty="0" smtClean="0"/>
              <a:t>Submitting On-</a:t>
            </a:r>
            <a:r>
              <a:rPr lang="en-US" dirty="0" err="1" smtClean="0"/>
              <a:t>Prem</a:t>
            </a:r>
            <a:r>
              <a:rPr lang="en-US" dirty="0" smtClean="0"/>
              <a:t>/O365 Mailbox for Delete</a:t>
            </a:r>
          </a:p>
          <a:p>
            <a:pPr marL="214313" indent="-214313">
              <a:buFont typeface="Wingdings" panose="05000000000000000000" pitchFamily="2" charset="2"/>
              <a:buChar char="§"/>
            </a:pPr>
            <a:r>
              <a:rPr lang="en-US" dirty="0" smtClean="0"/>
              <a:t>Allows you to View On-</a:t>
            </a:r>
            <a:r>
              <a:rPr lang="en-US" dirty="0" err="1" smtClean="0"/>
              <a:t>Prem</a:t>
            </a:r>
            <a:r>
              <a:rPr lang="en-US" dirty="0" smtClean="0"/>
              <a:t>/O365 Mailbox in the Delete list. </a:t>
            </a:r>
            <a:r>
              <a:rPr lang="en-US" u="sng" dirty="0" smtClean="0"/>
              <a:t>(View Only)</a:t>
            </a:r>
          </a:p>
          <a:p>
            <a:r>
              <a:rPr lang="en-US" dirty="0"/>
              <a:t> </a:t>
            </a:r>
            <a:r>
              <a:rPr lang="en-US" dirty="0" smtClean="0"/>
              <a:t>    </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21576"/>
            <a:ext cx="1160145" cy="228600"/>
          </a:xfrm>
          <a:prstGeom prst="rect">
            <a:avLst/>
          </a:prstGeom>
        </p:spPr>
      </p:pic>
      <p:pic>
        <p:nvPicPr>
          <p:cNvPr id="6" name="Picture 5"/>
          <p:cNvPicPr>
            <a:picLocks noChangeAspect="1"/>
          </p:cNvPicPr>
          <p:nvPr/>
        </p:nvPicPr>
        <p:blipFill rotWithShape="1">
          <a:blip r:embed="rId7"/>
          <a:srcRect l="-1" t="-26267" r="-14573" b="35017"/>
          <a:stretch/>
        </p:blipFill>
        <p:spPr>
          <a:xfrm>
            <a:off x="0" y="492726"/>
            <a:ext cx="10476503" cy="3256005"/>
          </a:xfrm>
          <a:prstGeom prst="rect">
            <a:avLst/>
          </a:prstGeom>
        </p:spPr>
      </p:pic>
      <p:pic>
        <p:nvPicPr>
          <p:cNvPr id="9" name="Picture 8"/>
          <p:cNvPicPr>
            <a:picLocks noChangeAspect="1"/>
          </p:cNvPicPr>
          <p:nvPr/>
        </p:nvPicPr>
        <p:blipFill rotWithShape="1">
          <a:blip r:embed="rId7"/>
          <a:srcRect b="8176"/>
          <a:stretch/>
        </p:blipFill>
        <p:spPr>
          <a:xfrm>
            <a:off x="-9723" y="1234132"/>
            <a:ext cx="9153723" cy="2823518"/>
          </a:xfrm>
          <a:prstGeom prst="rect">
            <a:avLst/>
          </a:prstGeom>
        </p:spPr>
      </p:pic>
    </p:spTree>
    <p:extLst>
      <p:ext uri="{BB962C8B-B14F-4D97-AF65-F5344CB8AC3E}">
        <p14:creationId xmlns:p14="http://schemas.microsoft.com/office/powerpoint/2010/main" val="133383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3200" dirty="0" smtClean="0">
                <a:solidFill>
                  <a:schemeClr val="tx1"/>
                </a:solidFill>
              </a:rPr>
              <a:t>What needs to be done after migration?</a:t>
            </a:r>
          </a:p>
        </p:txBody>
      </p:sp>
      <p:sp>
        <p:nvSpPr>
          <p:cNvPr id="4099" name="Content Placeholder 2"/>
          <p:cNvSpPr>
            <a:spLocks noGrp="1"/>
          </p:cNvSpPr>
          <p:nvPr>
            <p:ph idx="1"/>
          </p:nvPr>
        </p:nvSpPr>
        <p:spPr>
          <a:xfrm>
            <a:off x="457200" y="1066800"/>
            <a:ext cx="8229600" cy="4876800"/>
          </a:xfrm>
        </p:spPr>
        <p:txBody>
          <a:bodyPr/>
          <a:lstStyle/>
          <a:p>
            <a:endParaRPr lang="en-US" sz="2400" dirty="0"/>
          </a:p>
          <a:p>
            <a:endParaRPr lang="en-US" sz="2400" dirty="0"/>
          </a:p>
          <a:p>
            <a:pPr lvl="1"/>
            <a:endParaRPr lang="en-US" sz="1800" dirty="0" smtClean="0"/>
          </a:p>
          <a:p>
            <a:pPr marL="457200" lvl="1" indent="0">
              <a:buNone/>
            </a:pPr>
            <a:endParaRPr lang="en-US" sz="1800" dirty="0" smtClean="0"/>
          </a:p>
        </p:txBody>
      </p:sp>
      <p:sp>
        <p:nvSpPr>
          <p:cNvPr id="4100" name="Slide Number Placeholder 4"/>
          <p:cNvSpPr>
            <a:spLocks noGrp="1"/>
          </p:cNvSpPr>
          <p:nvPr>
            <p:ph type="sldNum" sz="quarter" idx="12"/>
          </p:nvPr>
        </p:nvSpPr>
        <p:spPr>
          <a:noFill/>
        </p:spPr>
        <p:txBody>
          <a:bodyPr/>
          <a:lstStyle/>
          <a:p>
            <a:fld id="{A86F9735-5A5B-48C9-B2D4-54C5724D5D71}" type="slidenum">
              <a:rPr lang="en-US" smtClean="0"/>
              <a:pPr/>
              <a:t>21</a:t>
            </a:fld>
            <a:endParaRPr lang="en-US" smtClean="0"/>
          </a:p>
        </p:txBody>
      </p:sp>
      <p:sp>
        <p:nvSpPr>
          <p:cNvPr id="2" name="Rectangle 1"/>
          <p:cNvSpPr/>
          <p:nvPr/>
        </p:nvSpPr>
        <p:spPr>
          <a:xfrm>
            <a:off x="678756" y="1160929"/>
            <a:ext cx="8001000" cy="7048083"/>
          </a:xfrm>
          <a:prstGeom prst="rect">
            <a:avLst/>
          </a:prstGeom>
        </p:spPr>
        <p:txBody>
          <a:bodyPr wrap="square">
            <a:spAutoFit/>
          </a:bodyPr>
          <a:lstStyle/>
          <a:p>
            <a:pPr marL="285750" lvl="0" indent="-285750">
              <a:buFont typeface="Arial" panose="020B0604020202020204" pitchFamily="34" charset="0"/>
              <a:buChar char="•"/>
            </a:pPr>
            <a:r>
              <a:rPr lang="en-US" sz="2400" dirty="0"/>
              <a:t>If in Outlook, close and reopen 1 or 2 times</a:t>
            </a:r>
          </a:p>
          <a:p>
            <a:pPr lvl="0"/>
            <a:endParaRPr lang="en-US" sz="1400" dirty="0"/>
          </a:p>
          <a:p>
            <a:pPr marL="285750" lvl="0" indent="-285750">
              <a:buFont typeface="Arial" panose="020B0604020202020204" pitchFamily="34" charset="0"/>
              <a:buChar char="•"/>
            </a:pPr>
            <a:r>
              <a:rPr lang="en-US" sz="2400" dirty="0"/>
              <a:t>Set up OWA</a:t>
            </a:r>
          </a:p>
          <a:p>
            <a:pPr marL="742950" lvl="1" indent="-285750">
              <a:buFont typeface="Arial" panose="020B0604020202020204" pitchFamily="34" charset="0"/>
              <a:buChar char="•"/>
            </a:pPr>
            <a:r>
              <a:rPr lang="en-US" sz="2400" dirty="0"/>
              <a:t>Change your bookmark </a:t>
            </a:r>
            <a:r>
              <a:rPr lang="en-US" sz="1200" dirty="0"/>
              <a:t>(Will be redirected until bookmarked)</a:t>
            </a:r>
          </a:p>
          <a:p>
            <a:pPr marL="742950" lvl="1" indent="-285750">
              <a:buFont typeface="Arial" panose="020B0604020202020204" pitchFamily="34" charset="0"/>
              <a:buChar char="•"/>
            </a:pPr>
            <a:r>
              <a:rPr lang="en-US" sz="2400" dirty="0">
                <a:hlinkClick r:id="rId3"/>
              </a:rPr>
              <a:t>http://outlook.com/owa/nc.gov</a:t>
            </a:r>
            <a:endParaRPr lang="en-US" sz="2400" dirty="0"/>
          </a:p>
          <a:p>
            <a:pPr lvl="0"/>
            <a:endParaRPr lang="en-US" sz="1400" dirty="0"/>
          </a:p>
          <a:p>
            <a:pPr marL="285750" lvl="0" indent="-285750">
              <a:buFont typeface="Arial" panose="020B0604020202020204" pitchFamily="34" charset="0"/>
              <a:buChar char="•"/>
            </a:pPr>
            <a:r>
              <a:rPr lang="en-US" sz="2000" dirty="0" smtClean="0"/>
              <a:t>Point your </a:t>
            </a:r>
            <a:r>
              <a:rPr lang="en-US" sz="2000" dirty="0"/>
              <a:t>Smartphone Active Sync Profile </a:t>
            </a:r>
            <a:r>
              <a:rPr lang="en-US" sz="2000" dirty="0" smtClean="0"/>
              <a:t>to </a:t>
            </a:r>
            <a:r>
              <a:rPr lang="en-US" sz="2000" b="1" dirty="0">
                <a:solidFill>
                  <a:srgbClr val="FF0000"/>
                </a:solidFill>
              </a:rPr>
              <a:t>outlook.office365.com</a:t>
            </a:r>
            <a:endParaRPr lang="en-US" sz="2000" dirty="0">
              <a:solidFill>
                <a:srgbClr val="FF0000"/>
              </a:solidFill>
            </a:endParaRPr>
          </a:p>
          <a:p>
            <a:pPr marL="285750" lvl="0" indent="-285750">
              <a:buFont typeface="Arial" panose="020B0604020202020204" pitchFamily="34" charset="0"/>
              <a:buChar char="•"/>
            </a:pPr>
            <a:endParaRPr lang="en-US" sz="1200" dirty="0"/>
          </a:p>
          <a:p>
            <a:pPr marL="285750" lvl="0" indent="-285750">
              <a:buFont typeface="Arial" panose="020B0604020202020204" pitchFamily="34" charset="0"/>
              <a:buChar char="•"/>
            </a:pPr>
            <a:r>
              <a:rPr lang="en-US" sz="2400" dirty="0"/>
              <a:t>Continue to review Office 2013 training especially Outlook </a:t>
            </a:r>
            <a:r>
              <a:rPr lang="en-US" sz="2400" dirty="0" smtClean="0"/>
              <a:t>2013 </a:t>
            </a:r>
            <a:r>
              <a:rPr lang="en-US" sz="1200" dirty="0" smtClean="0"/>
              <a:t>(Located in the NC LMS)</a:t>
            </a:r>
          </a:p>
          <a:p>
            <a:pPr marL="285750" lvl="0" indent="-285750">
              <a:buFont typeface="Arial" panose="020B0604020202020204" pitchFamily="34" charset="0"/>
              <a:buChar char="•"/>
            </a:pPr>
            <a:endParaRPr lang="en-US" sz="1200" dirty="0"/>
          </a:p>
          <a:p>
            <a:pPr marL="285750" lvl="0" indent="-285750">
              <a:buFont typeface="Arial" panose="020B0604020202020204" pitchFamily="34" charset="0"/>
              <a:buChar char="•"/>
            </a:pPr>
            <a:r>
              <a:rPr lang="en-US" sz="2400" dirty="0" smtClean="0"/>
              <a:t>Use the New Email Admin Portal to manage users in both environments</a:t>
            </a:r>
          </a:p>
          <a:p>
            <a:pPr marL="742950" lvl="1" indent="-285750">
              <a:buFont typeface="Arial" panose="020B0604020202020204" pitchFamily="34" charset="0"/>
              <a:buChar char="•"/>
            </a:pPr>
            <a:r>
              <a:rPr lang="en-US" sz="2000" dirty="0" smtClean="0">
                <a:solidFill>
                  <a:srgbClr val="FF0000"/>
                </a:solidFill>
              </a:rPr>
              <a:t>After migration new users should be created in O365 not on prem.</a:t>
            </a:r>
          </a:p>
          <a:p>
            <a:pPr marL="285750" lvl="0" indent="-285750">
              <a:buFont typeface="Arial" panose="020B0604020202020204" pitchFamily="34" charset="0"/>
              <a:buChar char="•"/>
            </a:pPr>
            <a:endParaRPr lang="en-US" sz="2400" dirty="0"/>
          </a:p>
          <a:p>
            <a:pPr lvl="0"/>
            <a:endParaRPr lang="en-US" sz="2800" dirty="0"/>
          </a:p>
          <a:p>
            <a:pPr marL="285750" lvl="0" indent="-285750">
              <a:buFont typeface="Arial" panose="020B0604020202020204" pitchFamily="34" charset="0"/>
              <a:buChar char="•"/>
            </a:pPr>
            <a:endParaRPr lang="en-US" dirty="0"/>
          </a:p>
          <a:p>
            <a:endParaRPr lang="en-US" dirty="0"/>
          </a:p>
          <a:p>
            <a:pPr marL="285750" indent="-285750">
              <a:buFont typeface="Arial" pitchFamily="34" charset="0"/>
              <a:buChar char="•"/>
            </a:pPr>
            <a:endParaRPr lang="en-US" dirty="0"/>
          </a:p>
          <a:p>
            <a:pPr eaLnBrk="1" hangingPunct="1"/>
            <a:endParaRPr lang="en-US" sz="2000" dirty="0"/>
          </a:p>
        </p:txBody>
      </p:sp>
    </p:spTree>
    <p:extLst>
      <p:ext uri="{BB962C8B-B14F-4D97-AF65-F5344CB8AC3E}">
        <p14:creationId xmlns:p14="http://schemas.microsoft.com/office/powerpoint/2010/main" val="4293555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Offline and Cache Settings</a:t>
            </a:r>
            <a:endParaRPr lang="en-US" dirty="0"/>
          </a:p>
        </p:txBody>
      </p:sp>
      <p:sp>
        <p:nvSpPr>
          <p:cNvPr id="4" name="Slide Number Placeholder 3"/>
          <p:cNvSpPr>
            <a:spLocks noGrp="1"/>
          </p:cNvSpPr>
          <p:nvPr>
            <p:ph type="sldNum" sz="quarter" idx="12"/>
          </p:nvPr>
        </p:nvSpPr>
        <p:spPr/>
        <p:txBody>
          <a:bodyPr/>
          <a:lstStyle/>
          <a:p>
            <a:pPr>
              <a:defRPr/>
            </a:pPr>
            <a:fld id="{AC2FB239-55CA-448B-8DA7-415393EFB03C}" type="slidenum">
              <a:rPr lang="en-US" smtClean="0"/>
              <a:pPr>
                <a:defRPr/>
              </a:pPr>
              <a:t>22</a:t>
            </a:fld>
            <a:endParaRPr lang="en-US"/>
          </a:p>
        </p:txBody>
      </p:sp>
      <p:sp>
        <p:nvSpPr>
          <p:cNvPr id="6" name="Rectangle 1"/>
          <p:cNvSpPr>
            <a:spLocks noChangeArrowheads="1"/>
          </p:cNvSpPr>
          <p:nvPr/>
        </p:nvSpPr>
        <p:spPr bwMode="auto">
          <a:xfrm>
            <a:off x="989966" y="3402583"/>
            <a:ext cx="68480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1F497D"/>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914400" y="1295400"/>
            <a:ext cx="7848600" cy="5170646"/>
          </a:xfrm>
          <a:prstGeom prst="rect">
            <a:avLst/>
          </a:prstGeom>
        </p:spPr>
        <p:txBody>
          <a:bodyPr wrap="square">
            <a:spAutoFit/>
          </a:bodyPr>
          <a:lstStyle/>
          <a:p>
            <a:pPr lvl="0" indent="457200" eaLnBrk="0" hangingPunct="0"/>
            <a:r>
              <a:rPr lang="en-US" altLang="en-US" sz="14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The </a:t>
            </a:r>
            <a:r>
              <a:rPr lang="en-US" altLang="en-US" sz="1400" dirty="0">
                <a:solidFill>
                  <a:srgbClr val="1F497D"/>
                </a:solidFill>
                <a:latin typeface="Arial" panose="020B0604020202020204" pitchFamily="34" charset="0"/>
                <a:ea typeface="Calibri" panose="020F0502020204030204" pitchFamily="34" charset="0"/>
                <a:cs typeface="Times New Roman" panose="02020603050405020304" pitchFamily="18" charset="0"/>
              </a:rPr>
              <a:t>following URL will allow you to adjust the amount of mail you keep off line.</a:t>
            </a:r>
            <a:endParaRPr lang="en-US" altLang="en-US" sz="1400" dirty="0">
              <a:latin typeface="Arial" panose="020B0604020202020204" pitchFamily="34" charset="0"/>
            </a:endParaRPr>
          </a:p>
          <a:p>
            <a:pPr lvl="0" indent="457200" eaLnBrk="0" hangingPunct="0"/>
            <a:r>
              <a:rPr lang="en-US" altLang="en-US" sz="1200" dirty="0">
                <a:latin typeface="Arial" panose="020B0604020202020204" pitchFamily="34" charset="0"/>
                <a:ea typeface="Calibri" panose="020F0502020204030204" pitchFamily="34" charset="0"/>
                <a:cs typeface="Times New Roman" panose="02020603050405020304" pitchFamily="18" charset="0"/>
                <a:hlinkClick r:id="rId2"/>
              </a:rPr>
              <a:t>http://</a:t>
            </a:r>
            <a:r>
              <a:rPr lang="en-US" altLang="en-US" sz="1200" dirty="0" smtClean="0">
                <a:latin typeface="Arial" panose="020B0604020202020204" pitchFamily="34" charset="0"/>
                <a:ea typeface="Calibri" panose="020F0502020204030204" pitchFamily="34" charset="0"/>
                <a:cs typeface="Times New Roman" panose="02020603050405020304" pitchFamily="18" charset="0"/>
                <a:hlinkClick r:id="rId2"/>
              </a:rPr>
              <a:t>office.microsoft.com/en-us/outlook-help/change-how-much-mail-to-keep-offline-HA102821311.aspx</a:t>
            </a:r>
            <a:endParaRPr lang="en-US" altLang="en-US" sz="1200" dirty="0">
              <a:latin typeface="Arial" panose="020B0604020202020204" pitchFamily="34" charset="0"/>
              <a:ea typeface="Calibri" panose="020F0502020204030204" pitchFamily="34" charset="0"/>
              <a:cs typeface="Times New Roman" panose="02020603050405020304" pitchFamily="18" charset="0"/>
            </a:endParaRPr>
          </a:p>
          <a:p>
            <a:pPr lvl="0" indent="457200" eaLnBrk="0" hangingPunct="0"/>
            <a:endParaRPr lang="en-US" altLang="en-US" sz="14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endParaRPr>
          </a:p>
          <a:p>
            <a:pPr lvl="1"/>
            <a:r>
              <a:rPr lang="en-US" sz="1400" dirty="0"/>
              <a:t>Outlook 2013 now has the ability to support 50GB OST files.  </a:t>
            </a:r>
          </a:p>
          <a:p>
            <a:pPr lvl="1"/>
            <a:r>
              <a:rPr lang="en-US" sz="1400" dirty="0"/>
              <a:t>However, The following URL explains some issues including application pauses with large OST files above 10GB.</a:t>
            </a:r>
          </a:p>
          <a:p>
            <a:pPr lvl="0" indent="457200" eaLnBrk="0" hangingPunct="0"/>
            <a:endParaRPr lang="en-US" altLang="en-US" sz="1400" dirty="0">
              <a:solidFill>
                <a:srgbClr val="1F497D"/>
              </a:solidFill>
              <a:latin typeface="Arial" panose="020B0604020202020204" pitchFamily="34" charset="0"/>
              <a:ea typeface="Calibri" panose="020F0502020204030204" pitchFamily="34" charset="0"/>
              <a:cs typeface="Times New Roman" panose="02020603050405020304" pitchFamily="18" charset="0"/>
              <a:hlinkClick r:id="rId3"/>
            </a:endParaRPr>
          </a:p>
          <a:p>
            <a:pPr lvl="0" indent="457200" eaLnBrk="0" hangingPunct="0"/>
            <a:r>
              <a:rPr lang="en-US" altLang="en-US" sz="14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hlinkClick r:id="rId3"/>
              </a:rPr>
              <a:t>http</a:t>
            </a:r>
            <a:r>
              <a:rPr lang="en-US" altLang="en-US" sz="1400" dirty="0">
                <a:solidFill>
                  <a:srgbClr val="1F497D"/>
                </a:solidFill>
                <a:latin typeface="Arial" panose="020B0604020202020204" pitchFamily="34" charset="0"/>
                <a:ea typeface="Calibri" panose="020F0502020204030204" pitchFamily="34" charset="0"/>
                <a:cs typeface="Times New Roman" panose="02020603050405020304" pitchFamily="18" charset="0"/>
                <a:hlinkClick r:id="rId3"/>
              </a:rPr>
              <a:t>://</a:t>
            </a:r>
            <a:r>
              <a:rPr lang="en-US" altLang="en-US" sz="14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hlinkClick r:id="rId3"/>
              </a:rPr>
              <a:t>support.microsoft.com/kb/2759052</a:t>
            </a:r>
            <a:endParaRPr lang="en-US" altLang="en-US" sz="14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endParaRPr>
          </a:p>
          <a:p>
            <a:pPr lvl="0" indent="457200" eaLnBrk="0" hangingPunct="0"/>
            <a:endParaRPr lang="en-US" altLang="en-US" sz="1400" dirty="0">
              <a:latin typeface="Arial" panose="020B0604020202020204" pitchFamily="34" charset="0"/>
            </a:endParaRPr>
          </a:p>
          <a:p>
            <a:pPr lvl="0" indent="457200" eaLnBrk="0" hangingPunct="0"/>
            <a:r>
              <a:rPr lang="en-US" altLang="en-US" sz="1400" b="1" dirty="0">
                <a:solidFill>
                  <a:srgbClr val="1F497D"/>
                </a:solidFill>
                <a:latin typeface="Arial" panose="020B0604020202020204" pitchFamily="34" charset="0"/>
                <a:ea typeface="Calibri" panose="020F0502020204030204" pitchFamily="34" charset="0"/>
                <a:cs typeface="Times New Roman" panose="02020603050405020304" pitchFamily="18" charset="0"/>
              </a:rPr>
              <a:t>Ideally </a:t>
            </a:r>
            <a:r>
              <a:rPr lang="en-US" altLang="en-US" sz="1400" b="1"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you will </a:t>
            </a:r>
            <a:r>
              <a:rPr lang="en-US" altLang="en-US" sz="1400" b="1" dirty="0">
                <a:solidFill>
                  <a:srgbClr val="1F497D"/>
                </a:solidFill>
                <a:latin typeface="Arial" panose="020B0604020202020204" pitchFamily="34" charset="0"/>
                <a:ea typeface="Calibri" panose="020F0502020204030204" pitchFamily="34" charset="0"/>
                <a:cs typeface="Times New Roman" panose="02020603050405020304" pitchFamily="18" charset="0"/>
              </a:rPr>
              <a:t>want to keep the OST file under 5GB</a:t>
            </a:r>
            <a:r>
              <a:rPr lang="en-US" altLang="en-US" sz="1400" b="1"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a:t>
            </a:r>
          </a:p>
          <a:p>
            <a:pPr lvl="0" indent="457200" eaLnBrk="0" hangingPunct="0"/>
            <a:endParaRPr lang="en-US" altLang="en-US" sz="1400" dirty="0" smtClean="0">
              <a:latin typeface="Arial" panose="020B0604020202020204" pitchFamily="34" charset="0"/>
            </a:endParaRPr>
          </a:p>
          <a:p>
            <a:pPr lvl="0" indent="457200" eaLnBrk="0" hangingPunct="0"/>
            <a:r>
              <a:rPr lang="en-US" altLang="en-US" sz="1400" b="1" dirty="0" smtClean="0">
                <a:solidFill>
                  <a:srgbClr val="333333"/>
                </a:solidFill>
                <a:latin typeface="Segoe UI" panose="020B0502040204020203" pitchFamily="34" charset="0"/>
                <a:ea typeface="Calibri" panose="020F0502020204030204" pitchFamily="34" charset="0"/>
                <a:cs typeface="Segoe UI" panose="020B0502040204020203" pitchFamily="34" charset="0"/>
              </a:rPr>
              <a:t>Up </a:t>
            </a:r>
            <a:r>
              <a:rPr lang="en-US" altLang="en-US" sz="1400" b="1" dirty="0">
                <a:solidFill>
                  <a:srgbClr val="333333"/>
                </a:solidFill>
                <a:latin typeface="Segoe UI" panose="020B0502040204020203" pitchFamily="34" charset="0"/>
                <a:ea typeface="Calibri" panose="020F0502020204030204" pitchFamily="34" charset="0"/>
                <a:cs typeface="Segoe UI" panose="020B0502040204020203" pitchFamily="34" charset="0"/>
              </a:rPr>
              <a:t>to 5 GB: </a:t>
            </a:r>
            <a:r>
              <a:rPr lang="en-US" altLang="en-US" sz="1400" dirty="0">
                <a:solidFill>
                  <a:srgbClr val="333333"/>
                </a:solidFill>
                <a:latin typeface="Segoe UI" panose="020B0502040204020203" pitchFamily="34" charset="0"/>
                <a:ea typeface="Calibri" panose="020F0502020204030204" pitchFamily="34" charset="0"/>
                <a:cs typeface="Segoe UI" panose="020B0502040204020203" pitchFamily="34" charset="0"/>
              </a:rPr>
              <a:t>This file size should provide a good user experience on most </a:t>
            </a:r>
            <a:r>
              <a:rPr lang="en-US" altLang="en-US" sz="1400" dirty="0" smtClean="0">
                <a:solidFill>
                  <a:srgbClr val="333333"/>
                </a:solidFill>
                <a:latin typeface="Segoe UI" panose="020B0502040204020203" pitchFamily="34" charset="0"/>
                <a:ea typeface="Calibri" panose="020F0502020204030204" pitchFamily="34" charset="0"/>
                <a:cs typeface="Segoe UI" panose="020B0502040204020203" pitchFamily="34" charset="0"/>
              </a:rPr>
              <a:t>hardware. </a:t>
            </a:r>
          </a:p>
          <a:p>
            <a:pPr lvl="0" indent="457200" eaLnBrk="0" hangingPunct="0"/>
            <a:endParaRPr lang="en-US" altLang="en-US" sz="1400" dirty="0" smtClean="0">
              <a:solidFill>
                <a:srgbClr val="333333"/>
              </a:solidFill>
              <a:latin typeface="Segoe UI" panose="020B0502040204020203" pitchFamily="34" charset="0"/>
              <a:ea typeface="Calibri" panose="020F0502020204030204" pitchFamily="34" charset="0"/>
              <a:cs typeface="Segoe UI" panose="020B0502040204020203" pitchFamily="34" charset="0"/>
            </a:endParaRPr>
          </a:p>
          <a:p>
            <a:pPr indent="457200" eaLnBrk="0" hangingPunct="0"/>
            <a:r>
              <a:rPr lang="en-US" altLang="en-US" sz="1400" b="1" dirty="0" smtClean="0">
                <a:solidFill>
                  <a:srgbClr val="333333"/>
                </a:solidFill>
                <a:latin typeface="Segoe UI" panose="020B0502040204020203" pitchFamily="34" charset="0"/>
                <a:ea typeface="Calibri" panose="020F0502020204030204" pitchFamily="34" charset="0"/>
                <a:cs typeface="Segoe UI" panose="020B0502040204020203" pitchFamily="34" charset="0"/>
              </a:rPr>
              <a:t>Between </a:t>
            </a:r>
            <a:r>
              <a:rPr lang="en-US" altLang="en-US" sz="1400" b="1" dirty="0">
                <a:solidFill>
                  <a:srgbClr val="333333"/>
                </a:solidFill>
                <a:latin typeface="Segoe UI" panose="020B0502040204020203" pitchFamily="34" charset="0"/>
                <a:ea typeface="Calibri" panose="020F0502020204030204" pitchFamily="34" charset="0"/>
                <a:cs typeface="Segoe UI" panose="020B0502040204020203" pitchFamily="34" charset="0"/>
              </a:rPr>
              <a:t>5 and 10 GB: </a:t>
            </a:r>
            <a:endParaRPr lang="en-US" altLang="en-US" sz="1400" b="1" dirty="0" smtClean="0">
              <a:solidFill>
                <a:srgbClr val="333333"/>
              </a:solidFill>
              <a:latin typeface="Segoe UI" panose="020B0502040204020203" pitchFamily="34" charset="0"/>
              <a:ea typeface="Calibri" panose="020F0502020204030204" pitchFamily="34" charset="0"/>
              <a:cs typeface="Segoe UI" panose="020B0502040204020203" pitchFamily="34" charset="0"/>
            </a:endParaRPr>
          </a:p>
          <a:p>
            <a:pPr lvl="1"/>
            <a:r>
              <a:rPr lang="en-US" sz="1400" dirty="0"/>
              <a:t>This file size is typically hardware dependent. </a:t>
            </a:r>
          </a:p>
          <a:p>
            <a:pPr lvl="1"/>
            <a:r>
              <a:rPr lang="en-US" sz="1400" dirty="0"/>
              <a:t>Therefore, if you have a fast hard disk and lots of RAM, your experience will be better. </a:t>
            </a:r>
            <a:r>
              <a:rPr lang="en-US" sz="1400" dirty="0" smtClean="0"/>
              <a:t> However</a:t>
            </a:r>
            <a:r>
              <a:rPr lang="en-US" sz="1400" dirty="0"/>
              <a:t>, slower hard disk drives, such as drives that are typically found on portable computers or early-generation solid-state drives (SSDs), experience some application pauses when the drives respond. </a:t>
            </a:r>
          </a:p>
          <a:p>
            <a:pPr lvl="0" indent="457200" eaLnBrk="0" hangingPunct="0"/>
            <a:endParaRPr lang="en-US" altLang="en-US" sz="1400" dirty="0"/>
          </a:p>
          <a:p>
            <a:pPr indent="457200" eaLnBrk="0" hangingPunct="0"/>
            <a:r>
              <a:rPr lang="en-US" altLang="en-US" sz="1400" b="1" dirty="0">
                <a:solidFill>
                  <a:srgbClr val="333333"/>
                </a:solidFill>
                <a:latin typeface="Segoe UI" panose="020B0502040204020203" pitchFamily="34" charset="0"/>
                <a:ea typeface="Calibri" panose="020F0502020204030204" pitchFamily="34" charset="0"/>
                <a:cs typeface="Segoe UI" panose="020B0502040204020203" pitchFamily="34" charset="0"/>
              </a:rPr>
              <a:t>More than 10 </a:t>
            </a:r>
            <a:r>
              <a:rPr lang="en-US" altLang="en-US" sz="1400" b="1" dirty="0" smtClean="0">
                <a:solidFill>
                  <a:srgbClr val="333333"/>
                </a:solidFill>
                <a:latin typeface="Segoe UI" panose="020B0502040204020203" pitchFamily="34" charset="0"/>
                <a:ea typeface="Calibri" panose="020F0502020204030204" pitchFamily="34" charset="0"/>
                <a:cs typeface="Segoe UI" panose="020B0502040204020203" pitchFamily="34" charset="0"/>
              </a:rPr>
              <a:t>GB:</a:t>
            </a:r>
          </a:p>
          <a:p>
            <a:pPr indent="457200" eaLnBrk="0" hangingPunct="0"/>
            <a:r>
              <a:rPr lang="en-US" sz="1400" dirty="0" smtClean="0"/>
              <a:t>When </a:t>
            </a:r>
            <a:r>
              <a:rPr lang="en-US" sz="1400" dirty="0"/>
              <a:t>the OST file reaches this size, short pauses begin to occur on most </a:t>
            </a:r>
            <a:r>
              <a:rPr lang="en-US" sz="1400" dirty="0" smtClean="0"/>
              <a:t>hardware</a:t>
            </a:r>
            <a:r>
              <a:rPr lang="en-US" sz="1400" dirty="0"/>
              <a:t>.</a:t>
            </a:r>
          </a:p>
          <a:p>
            <a:pPr lvl="0" indent="457200" eaLnBrk="0" hangingPunct="0"/>
            <a:endParaRPr lang="en-US" altLang="en-US" sz="1400" dirty="0" smtClean="0">
              <a:solidFill>
                <a:srgbClr val="333333"/>
              </a:solidFill>
              <a:latin typeface="Segoe UI" panose="020B0502040204020203" pitchFamily="34" charset="0"/>
              <a:ea typeface="Calibri" panose="020F0502020204030204" pitchFamily="34" charset="0"/>
              <a:cs typeface="Segoe UI" panose="020B0502040204020203" pitchFamily="34" charset="0"/>
            </a:endParaRPr>
          </a:p>
          <a:p>
            <a:pPr lvl="0" indent="457200" eaLnBrk="0" hangingPunct="0"/>
            <a:endParaRPr lang="en-US" altLang="en-US" sz="1000" dirty="0"/>
          </a:p>
        </p:txBody>
      </p:sp>
    </p:spTree>
    <p:extLst>
      <p:ext uri="{BB962C8B-B14F-4D97-AF65-F5344CB8AC3E}">
        <p14:creationId xmlns:p14="http://schemas.microsoft.com/office/powerpoint/2010/main" val="339078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and Archive Changes</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rgbClr val="787878">
                    <a:lumMod val="60000"/>
                    <a:lumOff val="40000"/>
                  </a:srgbClr>
                </a:solidFill>
              </a:rPr>
              <a:pPr/>
              <a:t>23</a:t>
            </a:fld>
            <a:endParaRPr lang="en-US" dirty="0">
              <a:solidFill>
                <a:srgbClr val="787878">
                  <a:lumMod val="60000"/>
                  <a:lumOff val="40000"/>
                </a:srgb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15281629"/>
              </p:ext>
            </p:extLst>
          </p:nvPr>
        </p:nvGraphicFramePr>
        <p:xfrm>
          <a:off x="304800" y="1059618"/>
          <a:ext cx="8458200" cy="4520150"/>
        </p:xfrm>
        <a:graphic>
          <a:graphicData uri="http://schemas.openxmlformats.org/drawingml/2006/table">
            <a:tbl>
              <a:tblPr firstRow="1" bandRow="1">
                <a:tableStyleId>{9DCAF9ED-07DC-4A11-8D7F-57B35C25682E}</a:tableStyleId>
              </a:tblPr>
              <a:tblGrid>
                <a:gridCol w="1418286">
                  <a:extLst>
                    <a:ext uri="{9D8B030D-6E8A-4147-A177-3AD203B41FA5}">
                      <a16:colId xmlns="" xmlns:a16="http://schemas.microsoft.com/office/drawing/2014/main" val="1128717468"/>
                    </a:ext>
                  </a:extLst>
                </a:gridCol>
                <a:gridCol w="1687252">
                  <a:extLst>
                    <a:ext uri="{9D8B030D-6E8A-4147-A177-3AD203B41FA5}">
                      <a16:colId xmlns="" xmlns:a16="http://schemas.microsoft.com/office/drawing/2014/main" val="1230024881"/>
                    </a:ext>
                  </a:extLst>
                </a:gridCol>
                <a:gridCol w="2327244">
                  <a:extLst>
                    <a:ext uri="{9D8B030D-6E8A-4147-A177-3AD203B41FA5}">
                      <a16:colId xmlns="" xmlns:a16="http://schemas.microsoft.com/office/drawing/2014/main" val="1971917253"/>
                    </a:ext>
                  </a:extLst>
                </a:gridCol>
                <a:gridCol w="3025418">
                  <a:extLst>
                    <a:ext uri="{9D8B030D-6E8A-4147-A177-3AD203B41FA5}">
                      <a16:colId xmlns="" xmlns:a16="http://schemas.microsoft.com/office/drawing/2014/main" val="1979194404"/>
                    </a:ext>
                  </a:extLst>
                </a:gridCol>
              </a:tblGrid>
              <a:tr h="371613">
                <a:tc>
                  <a:txBody>
                    <a:bodyPr/>
                    <a:lstStyle/>
                    <a:p>
                      <a:pPr marL="0" marR="0" algn="l">
                        <a:lnSpc>
                          <a:spcPct val="115000"/>
                        </a:lnSpc>
                        <a:spcBef>
                          <a:spcPts val="0"/>
                        </a:spcBef>
                        <a:spcAft>
                          <a:spcPts val="0"/>
                        </a:spcAft>
                      </a:pPr>
                      <a:r>
                        <a:rPr lang="en-US" sz="1000" dirty="0">
                          <a:effectLst/>
                        </a:rPr>
                        <a:t>Description</a:t>
                      </a:r>
                      <a:endParaRPr lang="en-US" sz="1000" dirty="0">
                        <a:solidFill>
                          <a:srgbClr val="3366CC"/>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191" marR="40191" marT="0" marB="0" anchor="b">
                    <a:solidFill>
                      <a:srgbClr val="3366CC"/>
                    </a:solidFill>
                  </a:tcPr>
                </a:tc>
                <a:tc>
                  <a:txBody>
                    <a:bodyPr/>
                    <a:lstStyle/>
                    <a:p>
                      <a:pPr marL="0" marR="0" algn="l">
                        <a:lnSpc>
                          <a:spcPct val="115000"/>
                        </a:lnSpc>
                        <a:spcBef>
                          <a:spcPts val="0"/>
                        </a:spcBef>
                        <a:spcAft>
                          <a:spcPts val="0"/>
                        </a:spcAft>
                      </a:pPr>
                      <a:r>
                        <a:rPr lang="en-US" sz="1000" dirty="0">
                          <a:effectLst/>
                        </a:rPr>
                        <a:t>Today</a:t>
                      </a:r>
                      <a:endParaRPr lang="en-US" sz="1000" dirty="0">
                        <a:solidFill>
                          <a:srgbClr val="3366CC"/>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191" marR="40191" marT="0" marB="0" anchor="b">
                    <a:solidFill>
                      <a:srgbClr val="3366CC"/>
                    </a:solidFill>
                  </a:tcPr>
                </a:tc>
                <a:tc>
                  <a:txBody>
                    <a:bodyPr/>
                    <a:lstStyle/>
                    <a:p>
                      <a:pPr marL="0" marR="0" algn="l">
                        <a:lnSpc>
                          <a:spcPct val="115000"/>
                        </a:lnSpc>
                        <a:spcBef>
                          <a:spcPts val="0"/>
                        </a:spcBef>
                        <a:spcAft>
                          <a:spcPts val="0"/>
                        </a:spcAft>
                      </a:pPr>
                      <a:r>
                        <a:rPr lang="en-US" sz="1000" dirty="0">
                          <a:effectLst/>
                        </a:rPr>
                        <a:t>Office 365</a:t>
                      </a:r>
                      <a:endParaRPr lang="en-US" sz="1000" dirty="0">
                        <a:solidFill>
                          <a:srgbClr val="3366CC"/>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191" marR="40191" marT="0" marB="0" anchor="b">
                    <a:solidFill>
                      <a:srgbClr val="3366CC"/>
                    </a:solidFill>
                  </a:tcPr>
                </a:tc>
                <a:tc>
                  <a:txBody>
                    <a:bodyPr/>
                    <a:lstStyle/>
                    <a:p>
                      <a:pPr marL="0" marR="0" algn="l">
                        <a:lnSpc>
                          <a:spcPct val="115000"/>
                        </a:lnSpc>
                        <a:spcBef>
                          <a:spcPts val="0"/>
                        </a:spcBef>
                        <a:spcAft>
                          <a:spcPts val="0"/>
                        </a:spcAft>
                      </a:pPr>
                      <a:r>
                        <a:rPr lang="en-US" sz="1000" dirty="0">
                          <a:effectLst/>
                        </a:rPr>
                        <a:t>Resolution/Mitigation</a:t>
                      </a:r>
                      <a:endParaRPr lang="en-US" sz="1000" dirty="0">
                        <a:solidFill>
                          <a:srgbClr val="3366CC"/>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191" marR="40191" marT="0" marB="0" anchor="b">
                    <a:solidFill>
                      <a:srgbClr val="3366CC"/>
                    </a:solidFill>
                  </a:tcPr>
                </a:tc>
                <a:extLst>
                  <a:ext uri="{0D108BD9-81ED-4DB2-BD59-A6C34878D82A}">
                    <a16:rowId xmlns="" xmlns:a16="http://schemas.microsoft.com/office/drawing/2014/main" val="3943224144"/>
                  </a:ext>
                </a:extLst>
              </a:tr>
              <a:tr h="451194">
                <a:tc>
                  <a:txBody>
                    <a:bodyPr/>
                    <a:lstStyle/>
                    <a:p>
                      <a:pPr marL="0" marR="0" algn="l">
                        <a:lnSpc>
                          <a:spcPct val="115000"/>
                        </a:lnSpc>
                        <a:spcBef>
                          <a:spcPts val="0"/>
                        </a:spcBef>
                        <a:spcAft>
                          <a:spcPts val="0"/>
                        </a:spcAft>
                      </a:pPr>
                      <a:r>
                        <a:rPr lang="en-US" sz="1000" dirty="0" smtClean="0">
                          <a:effectLst/>
                        </a:rPr>
                        <a:t>Mailbox Limit</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a:effectLst/>
                        </a:rPr>
                        <a:t>1GB + storage for overage</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smtClean="0">
                          <a:effectLst/>
                        </a:rPr>
                        <a:t>50GB </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indent="0" algn="l" defTabSz="914269" rtl="0" eaLnBrk="1" fontAlgn="auto" latinLnBrk="0" hangingPunct="1">
                        <a:lnSpc>
                          <a:spcPct val="115000"/>
                        </a:lnSpc>
                        <a:spcBef>
                          <a:spcPts val="0"/>
                        </a:spcBef>
                        <a:spcAft>
                          <a:spcPts val="0"/>
                        </a:spcAft>
                        <a:buClrTx/>
                        <a:buSzTx/>
                        <a:buFontTx/>
                        <a:buNone/>
                        <a:tabLst/>
                        <a:defRPr/>
                      </a:pPr>
                      <a:r>
                        <a:rPr lang="en-US" sz="1000" dirty="0" smtClean="0">
                          <a:solidFill>
                            <a:schemeClr val="tx2"/>
                          </a:solidFill>
                          <a:effectLst/>
                          <a:latin typeface="+mn-lt"/>
                          <a:ea typeface="Times New Roman" panose="02020603050405020304" pitchFamily="18" charset="0"/>
                          <a:cs typeface="Times New Roman" panose="02020603050405020304" pitchFamily="18" charset="0"/>
                        </a:rPr>
                        <a:t>No</a:t>
                      </a:r>
                      <a:r>
                        <a:rPr lang="en-US" sz="1000" baseline="0" dirty="0" smtClean="0">
                          <a:solidFill>
                            <a:schemeClr val="tx2"/>
                          </a:solidFill>
                          <a:effectLst/>
                          <a:latin typeface="+mn-lt"/>
                          <a:ea typeface="Times New Roman" panose="02020603050405020304" pitchFamily="18" charset="0"/>
                          <a:cs typeface="Times New Roman" panose="02020603050405020304" pitchFamily="18" charset="0"/>
                        </a:rPr>
                        <a:t> more overage charges.  </a:t>
                      </a:r>
                      <a:endParaRPr lang="en-US" sz="1000" dirty="0" smtClean="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extLst>
                  <a:ext uri="{0D108BD9-81ED-4DB2-BD59-A6C34878D82A}">
                    <a16:rowId xmlns="" xmlns:a16="http://schemas.microsoft.com/office/drawing/2014/main" val="3463573882"/>
                  </a:ext>
                </a:extLst>
              </a:tr>
              <a:tr h="659218">
                <a:tc>
                  <a:txBody>
                    <a:bodyPr/>
                    <a:lstStyle/>
                    <a:p>
                      <a:pPr marL="0" marR="0" algn="l">
                        <a:lnSpc>
                          <a:spcPct val="115000"/>
                        </a:lnSpc>
                        <a:spcBef>
                          <a:spcPts val="0"/>
                        </a:spcBef>
                        <a:spcAft>
                          <a:spcPts val="0"/>
                        </a:spcAft>
                      </a:pPr>
                      <a:r>
                        <a:rPr lang="en-US" sz="1000" dirty="0" smtClean="0">
                          <a:effectLst/>
                        </a:rPr>
                        <a:t>Message</a:t>
                      </a:r>
                      <a:r>
                        <a:rPr lang="en-US" sz="1000" baseline="0" dirty="0" smtClean="0">
                          <a:effectLst/>
                        </a:rPr>
                        <a:t> Limit</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smtClean="0">
                          <a:effectLst/>
                        </a:rPr>
                        <a:t>50MB</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smtClean="0">
                          <a:effectLst/>
                        </a:rPr>
                        <a:t>25MB</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indent="0" algn="l" defTabSz="914269" rtl="0" eaLnBrk="1" fontAlgn="auto" latinLnBrk="0" hangingPunct="1">
                        <a:lnSpc>
                          <a:spcPct val="115000"/>
                        </a:lnSpc>
                        <a:spcBef>
                          <a:spcPts val="0"/>
                        </a:spcBef>
                        <a:spcAft>
                          <a:spcPts val="0"/>
                        </a:spcAft>
                        <a:buClrTx/>
                        <a:buSzTx/>
                        <a:buFontTx/>
                        <a:buNone/>
                        <a:tabLst/>
                        <a:defRPr/>
                      </a:pPr>
                      <a:r>
                        <a:rPr lang="en-US" sz="1000" dirty="0" smtClean="0">
                          <a:effectLst/>
                        </a:rPr>
                        <a:t>Working</a:t>
                      </a:r>
                      <a:r>
                        <a:rPr lang="en-US" sz="1000" baseline="0" dirty="0" smtClean="0">
                          <a:effectLst/>
                        </a:rPr>
                        <a:t> with Microsoft on solution to allow &lt;50MB to migrate only. Limit still applies.   Users may experience slight delay uploading large attachments.</a:t>
                      </a:r>
                      <a:endParaRPr lang="en-US" sz="1000" dirty="0" smtClean="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extLst>
                  <a:ext uri="{0D108BD9-81ED-4DB2-BD59-A6C34878D82A}">
                    <a16:rowId xmlns="" xmlns:a16="http://schemas.microsoft.com/office/drawing/2014/main" val="3894879079"/>
                  </a:ext>
                </a:extLst>
              </a:tr>
              <a:tr h="542175">
                <a:tc>
                  <a:txBody>
                    <a:bodyPr/>
                    <a:lstStyle/>
                    <a:p>
                      <a:pPr marL="0" marR="0" algn="l">
                        <a:lnSpc>
                          <a:spcPct val="115000"/>
                        </a:lnSpc>
                        <a:spcBef>
                          <a:spcPts val="0"/>
                        </a:spcBef>
                        <a:spcAft>
                          <a:spcPts val="0"/>
                        </a:spcAft>
                      </a:pPr>
                      <a:r>
                        <a:rPr lang="en-US" sz="1000" dirty="0">
                          <a:effectLst/>
                        </a:rPr>
                        <a:t>Email address parameters</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a:effectLst/>
                        </a:rPr>
                        <a:t>Some restrictions</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a:effectLst/>
                        </a:rPr>
                        <a:t>Certain Characters are not valid and no more duplicate names</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a:effectLst/>
                        </a:rPr>
                        <a:t>Run IDFIX and identify issues.  Work with Agencies to mitigate</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extLst>
                  <a:ext uri="{0D108BD9-81ED-4DB2-BD59-A6C34878D82A}">
                    <a16:rowId xmlns="" xmlns:a16="http://schemas.microsoft.com/office/drawing/2014/main" val="3331901524"/>
                  </a:ext>
                </a:extLst>
              </a:tr>
              <a:tr h="499190">
                <a:tc>
                  <a:txBody>
                    <a:bodyPr/>
                    <a:lstStyle/>
                    <a:p>
                      <a:pPr marL="0" marR="0" algn="l">
                        <a:lnSpc>
                          <a:spcPct val="115000"/>
                        </a:lnSpc>
                        <a:spcBef>
                          <a:spcPts val="0"/>
                        </a:spcBef>
                        <a:spcAft>
                          <a:spcPts val="0"/>
                        </a:spcAft>
                      </a:pPr>
                      <a:r>
                        <a:rPr lang="en-US" sz="1000" dirty="0" smtClean="0">
                          <a:effectLst/>
                        </a:rPr>
                        <a:t>Mobile Device </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tc>
                  <a:txBody>
                    <a:bodyPr/>
                    <a:lstStyle/>
                    <a:p>
                      <a:pPr marL="0" marR="0" algn="l">
                        <a:lnSpc>
                          <a:spcPct val="115000"/>
                        </a:lnSpc>
                        <a:spcBef>
                          <a:spcPts val="0"/>
                        </a:spcBef>
                        <a:spcAft>
                          <a:spcPts val="0"/>
                        </a:spcAft>
                      </a:pPr>
                      <a:r>
                        <a:rPr lang="en-US" sz="1000" dirty="0" smtClean="0">
                          <a:effectLst/>
                        </a:rPr>
                        <a:t>Account</a:t>
                      </a:r>
                      <a:r>
                        <a:rPr lang="en-US" sz="1000" baseline="0" dirty="0" smtClean="0">
                          <a:effectLst/>
                        </a:rPr>
                        <a:t> m</a:t>
                      </a:r>
                      <a:r>
                        <a:rPr lang="en-US" sz="1000" dirty="0" smtClean="0">
                          <a:effectLst/>
                        </a:rPr>
                        <a:t>ust be deleted</a:t>
                      </a:r>
                      <a:r>
                        <a:rPr lang="en-US" sz="1000" baseline="0" dirty="0" smtClean="0">
                          <a:effectLst/>
                        </a:rPr>
                        <a:t> and then added back after email migration.  </a:t>
                      </a:r>
                      <a:endParaRPr lang="en-US" sz="1000" dirty="0">
                        <a:solidFill>
                          <a:schemeClr val="tx2"/>
                        </a:solidFill>
                        <a:effectLst/>
                        <a:latin typeface="+mn-lt"/>
                        <a:ea typeface="Times New Roman" panose="02020603050405020304" pitchFamily="18" charset="0"/>
                        <a:cs typeface="Times New Roman" panose="02020603050405020304" pitchFamily="18" charset="0"/>
                      </a:endParaRPr>
                    </a:p>
                  </a:txBody>
                  <a:tcPr marL="40191" marR="40191" marT="0" marB="0" anchor="b"/>
                </a:tc>
                <a:extLst>
                  <a:ext uri="{0D108BD9-81ED-4DB2-BD59-A6C34878D82A}">
                    <a16:rowId xmlns="" xmlns:a16="http://schemas.microsoft.com/office/drawing/2014/main" val="3008589219"/>
                  </a:ext>
                </a:extLst>
              </a:tr>
              <a:tr h="499190">
                <a:tc>
                  <a:txBody>
                    <a:bodyPr/>
                    <a:lstStyle/>
                    <a:p>
                      <a:pPr marL="0" marR="0" algn="l">
                        <a:lnSpc>
                          <a:spcPct val="115000"/>
                        </a:lnSpc>
                        <a:spcBef>
                          <a:spcPts val="0"/>
                        </a:spcBef>
                        <a:spcAft>
                          <a:spcPts val="0"/>
                        </a:spcAft>
                      </a:pPr>
                      <a:r>
                        <a:rPr lang="en-US" sz="1000" dirty="0">
                          <a:effectLst/>
                        </a:rPr>
                        <a:t>Manage </a:t>
                      </a:r>
                      <a:r>
                        <a:rPr lang="en-US" sz="1000" dirty="0" err="1">
                          <a:effectLst/>
                        </a:rPr>
                        <a:t>Dist</a:t>
                      </a:r>
                      <a:r>
                        <a:rPr lang="en-US" sz="1000" dirty="0">
                          <a:effectLst/>
                        </a:rPr>
                        <a:t> Groups </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a:effectLst/>
                        </a:rPr>
                        <a:t>Manage in address book or  </a:t>
                      </a:r>
                      <a:r>
                        <a:rPr lang="en-US" sz="1000" dirty="0" smtClean="0">
                          <a:effectLst/>
                        </a:rPr>
                        <a:t>Admin </a:t>
                      </a:r>
                      <a:r>
                        <a:rPr lang="en-US" sz="1000" dirty="0">
                          <a:effectLst/>
                        </a:rPr>
                        <a:t>Tool</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a:effectLst/>
                        </a:rPr>
                        <a:t>Email Admin Tool</a:t>
                      </a:r>
                      <a:endParaRPr lang="en-US" sz="10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a:effectLst/>
                        </a:rPr>
                        <a:t>Email Admins will have to do this on user's behalf</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extLst>
                  <a:ext uri="{0D108BD9-81ED-4DB2-BD59-A6C34878D82A}">
                    <a16:rowId xmlns="" xmlns:a16="http://schemas.microsoft.com/office/drawing/2014/main" val="2289409722"/>
                  </a:ext>
                </a:extLst>
              </a:tr>
              <a:tr h="499190">
                <a:tc>
                  <a:txBody>
                    <a:bodyPr/>
                    <a:lstStyle/>
                    <a:p>
                      <a:pPr marL="0" marR="0" algn="l">
                        <a:lnSpc>
                          <a:spcPct val="115000"/>
                        </a:lnSpc>
                        <a:spcBef>
                          <a:spcPts val="0"/>
                        </a:spcBef>
                        <a:spcAft>
                          <a:spcPts val="0"/>
                        </a:spcAft>
                      </a:pPr>
                      <a:r>
                        <a:rPr lang="en-US" sz="1000" dirty="0" smtClean="0">
                          <a:effectLst/>
                        </a:rPr>
                        <a:t>Address</a:t>
                      </a:r>
                      <a:r>
                        <a:rPr lang="en-US" sz="1000" baseline="0" dirty="0" smtClean="0">
                          <a:effectLst/>
                        </a:rPr>
                        <a:t> Book</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smtClean="0">
                          <a:effectLst/>
                        </a:rPr>
                        <a:t>GAL broken down by Agency</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smtClean="0">
                          <a:effectLst/>
                        </a:rPr>
                        <a:t>1 GAL</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smtClean="0">
                          <a:effectLst/>
                        </a:rPr>
                        <a:t>Recent</a:t>
                      </a:r>
                      <a:r>
                        <a:rPr lang="en-US" sz="1000" baseline="0" dirty="0" smtClean="0">
                          <a:effectLst/>
                        </a:rPr>
                        <a:t> update allows more granular breakdown.  This will change during ITS migration</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extLst>
                  <a:ext uri="{0D108BD9-81ED-4DB2-BD59-A6C34878D82A}">
                    <a16:rowId xmlns="" xmlns:a16="http://schemas.microsoft.com/office/drawing/2014/main" val="3398284810"/>
                  </a:ext>
                </a:extLst>
              </a:tr>
              <a:tr h="499190">
                <a:tc>
                  <a:txBody>
                    <a:bodyPr/>
                    <a:lstStyle/>
                    <a:p>
                      <a:pPr marL="0" marR="0" algn="l">
                        <a:lnSpc>
                          <a:spcPct val="115000"/>
                        </a:lnSpc>
                        <a:spcBef>
                          <a:spcPts val="0"/>
                        </a:spcBef>
                        <a:spcAft>
                          <a:spcPts val="0"/>
                        </a:spcAft>
                      </a:pPr>
                      <a:r>
                        <a:rPr lang="en-US" sz="1000" dirty="0">
                          <a:effectLst/>
                        </a:rPr>
                        <a:t>Access to archive</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a:effectLst/>
                        </a:rPr>
                        <a:t>1 folder for Mimosa/Near Point</a:t>
                      </a:r>
                      <a:endParaRPr lang="en-US" sz="10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a:effectLst/>
                        </a:rPr>
                        <a:t>2 folders during and </a:t>
                      </a:r>
                      <a:r>
                        <a:rPr lang="en-US" sz="1000" dirty="0" smtClean="0">
                          <a:effectLst/>
                        </a:rPr>
                        <a:t>1 after Archive Migration</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extLst>
                  <a:ext uri="{0D108BD9-81ED-4DB2-BD59-A6C34878D82A}">
                    <a16:rowId xmlns="" xmlns:a16="http://schemas.microsoft.com/office/drawing/2014/main" val="3021870082"/>
                  </a:ext>
                </a:extLst>
              </a:tr>
              <a:tr h="499190">
                <a:tc>
                  <a:txBody>
                    <a:bodyPr/>
                    <a:lstStyle/>
                    <a:p>
                      <a:pPr marL="0" marR="0" algn="l">
                        <a:lnSpc>
                          <a:spcPct val="115000"/>
                        </a:lnSpc>
                        <a:spcBef>
                          <a:spcPts val="0"/>
                        </a:spcBef>
                        <a:spcAft>
                          <a:spcPts val="0"/>
                        </a:spcAft>
                      </a:pPr>
                      <a:r>
                        <a:rPr lang="en-US" sz="1000" dirty="0" smtClean="0">
                          <a:effectLst/>
                        </a:rPr>
                        <a:t>Retention Policy</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smtClean="0">
                          <a:solidFill>
                            <a:schemeClr val="dk1"/>
                          </a:solidFill>
                          <a:effectLst/>
                          <a:latin typeface="+mn-lt"/>
                          <a:ea typeface="+mn-ea"/>
                          <a:cs typeface="+mn-cs"/>
                        </a:rPr>
                        <a:t>60</a:t>
                      </a:r>
                      <a:r>
                        <a:rPr lang="en-US" sz="1000" baseline="0" dirty="0" smtClean="0">
                          <a:solidFill>
                            <a:schemeClr val="dk1"/>
                          </a:solidFill>
                          <a:effectLst/>
                          <a:latin typeface="+mn-lt"/>
                          <a:ea typeface="+mn-ea"/>
                          <a:cs typeface="+mn-cs"/>
                        </a:rPr>
                        <a:t> and 120 days</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smtClean="0">
                          <a:effectLst/>
                        </a:rPr>
                        <a:t>1 year</a:t>
                      </a:r>
                      <a:r>
                        <a:rPr lang="en-US" sz="1000" baseline="0" dirty="0" smtClean="0">
                          <a:effectLst/>
                        </a:rPr>
                        <a:t> for Email and Calendar </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tc>
                  <a:txBody>
                    <a:bodyPr/>
                    <a:lstStyle/>
                    <a:p>
                      <a:pPr marL="0" marR="0" algn="l">
                        <a:lnSpc>
                          <a:spcPct val="115000"/>
                        </a:lnSpc>
                        <a:spcBef>
                          <a:spcPts val="0"/>
                        </a:spcBef>
                        <a:spcAft>
                          <a:spcPts val="0"/>
                        </a:spcAft>
                      </a:pPr>
                      <a:r>
                        <a:rPr lang="en-US" sz="1000" dirty="0" smtClean="0">
                          <a:effectLst/>
                        </a:rPr>
                        <a:t>1 year move to Online Archiv</a:t>
                      </a:r>
                      <a:r>
                        <a:rPr lang="en-US" sz="1000" baseline="0" dirty="0" smtClean="0">
                          <a:effectLst/>
                        </a:rPr>
                        <a:t>e or Calendar</a:t>
                      </a:r>
                      <a:endParaRPr lang="en-US" sz="10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484" marR="37484" marT="0" marB="0" anchor="b"/>
                </a:tc>
                <a:extLst>
                  <a:ext uri="{0D108BD9-81ED-4DB2-BD59-A6C34878D82A}">
                    <a16:rowId xmlns="" xmlns:a16="http://schemas.microsoft.com/office/drawing/2014/main" val="3300870208"/>
                  </a:ext>
                </a:extLst>
              </a:tr>
            </a:tbl>
          </a:graphicData>
        </a:graphic>
      </p:graphicFrame>
      <p:sp>
        <p:nvSpPr>
          <p:cNvPr id="5" name="Rectangle 4"/>
          <p:cNvSpPr/>
          <p:nvPr/>
        </p:nvSpPr>
        <p:spPr>
          <a:xfrm>
            <a:off x="324779" y="5558010"/>
            <a:ext cx="8494442" cy="830997"/>
          </a:xfrm>
          <a:prstGeom prst="rect">
            <a:avLst/>
          </a:prstGeom>
        </p:spPr>
        <p:txBody>
          <a:bodyPr wrap="square">
            <a:spAutoFit/>
          </a:bodyPr>
          <a:lstStyle/>
          <a:p>
            <a:pPr marL="0" indent="0">
              <a:buNone/>
            </a:pPr>
            <a:endParaRPr lang="en-US" sz="1200" dirty="0"/>
          </a:p>
          <a:p>
            <a:pPr marL="0" indent="0">
              <a:buNone/>
            </a:pPr>
            <a:r>
              <a:rPr lang="en-US" sz="2400" b="1" dirty="0">
                <a:solidFill>
                  <a:srgbClr val="236CB8"/>
                </a:solidFill>
              </a:rPr>
              <a:t>Limitations and Boundaries in Exchange </a:t>
            </a:r>
            <a:r>
              <a:rPr lang="en-US" sz="2400" b="1" dirty="0" smtClean="0">
                <a:solidFill>
                  <a:srgbClr val="236CB8"/>
                </a:solidFill>
              </a:rPr>
              <a:t>online</a:t>
            </a:r>
            <a:endParaRPr lang="en-US" sz="2400" b="1" dirty="0">
              <a:solidFill>
                <a:srgbClr val="236CB8"/>
              </a:solidFill>
            </a:endParaRPr>
          </a:p>
          <a:p>
            <a:r>
              <a:rPr lang="en-US" sz="1200" dirty="0">
                <a:hlinkClick r:id="rId3"/>
              </a:rPr>
              <a:t>http://technet.microsoft.com/en-us/library/exchange-online-limits.aspx</a:t>
            </a:r>
            <a:endParaRPr lang="en-US" sz="1200" dirty="0"/>
          </a:p>
        </p:txBody>
      </p:sp>
    </p:spTree>
    <p:extLst>
      <p:ext uri="{BB962C8B-B14F-4D97-AF65-F5344CB8AC3E}">
        <p14:creationId xmlns:p14="http://schemas.microsoft.com/office/powerpoint/2010/main" val="261909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Web Interface</a:t>
            </a:r>
            <a:endParaRPr lang="en-US" dirty="0"/>
          </a:p>
        </p:txBody>
      </p:sp>
      <p:sp>
        <p:nvSpPr>
          <p:cNvPr id="3" name="Slide Number Placeholder 2"/>
          <p:cNvSpPr>
            <a:spLocks noGrp="1"/>
          </p:cNvSpPr>
          <p:nvPr>
            <p:ph type="sldNum" sz="quarter" idx="12"/>
          </p:nvPr>
        </p:nvSpPr>
        <p:spPr>
          <a:xfrm>
            <a:off x="381000" y="6428746"/>
            <a:ext cx="457200" cy="246221"/>
          </a:xfrm>
        </p:spPr>
        <p:txBody>
          <a:bodyPr/>
          <a:lstStyle/>
          <a:p>
            <a:fld id="{B6F15528-21DE-4FAA-801E-634DDDAF4B2B}" type="slidenum">
              <a:rPr lang="en-US" smtClean="0">
                <a:solidFill>
                  <a:srgbClr val="787878">
                    <a:lumMod val="60000"/>
                    <a:lumOff val="40000"/>
                  </a:srgbClr>
                </a:solidFill>
              </a:rPr>
              <a:pPr/>
              <a:t>24</a:t>
            </a:fld>
            <a:endParaRPr lang="en-US" dirty="0">
              <a:solidFill>
                <a:srgbClr val="787878">
                  <a:lumMod val="60000"/>
                  <a:lumOff val="40000"/>
                </a:srgbClr>
              </a:solidFill>
            </a:endParaRPr>
          </a:p>
        </p:txBody>
      </p:sp>
      <p:sp>
        <p:nvSpPr>
          <p:cNvPr id="9" name="Rectangle 8"/>
          <p:cNvSpPr/>
          <p:nvPr/>
        </p:nvSpPr>
        <p:spPr>
          <a:xfrm>
            <a:off x="381000" y="1070433"/>
            <a:ext cx="3204482" cy="1410217"/>
          </a:xfrm>
          <a:prstGeom prst="rect">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nSpc>
                <a:spcPct val="90000"/>
              </a:lnSpc>
            </a:pPr>
            <a:endParaRPr lang="en-US" sz="2800" spc="-100" dirty="0">
              <a:solidFill>
                <a:srgbClr val="FFFFFF"/>
              </a:solidFill>
            </a:endParaRPr>
          </a:p>
        </p:txBody>
      </p:sp>
      <p:sp>
        <p:nvSpPr>
          <p:cNvPr id="10" name="TextBox 9"/>
          <p:cNvSpPr txBox="1"/>
          <p:nvPr/>
        </p:nvSpPr>
        <p:spPr>
          <a:xfrm>
            <a:off x="451757" y="1214136"/>
            <a:ext cx="3062967" cy="1122810"/>
          </a:xfrm>
          <a:prstGeom prst="rect">
            <a:avLst/>
          </a:prstGeom>
        </p:spPr>
        <p:txBody>
          <a:bodyPr wrap="square" rtlCol="0">
            <a:normAutofit lnSpcReduction="10000"/>
          </a:bodyPr>
          <a:lstStyle/>
          <a:p>
            <a:r>
              <a:rPr lang="en-US" sz="1400" dirty="0" smtClean="0">
                <a:solidFill>
                  <a:srgbClr val="FFFFFF"/>
                </a:solidFill>
                <a:ea typeface="Tahoma" pitchFamily="34" charset="0"/>
                <a:cs typeface="Tahoma" pitchFamily="34" charset="0"/>
                <a:sym typeface="Wingdings" pitchFamily="2" charset="2"/>
              </a:rPr>
              <a:t>Microsoft Online Services Portal is the </a:t>
            </a:r>
            <a:r>
              <a:rPr lang="en-US" sz="1400" dirty="0">
                <a:solidFill>
                  <a:srgbClr val="FFFFFF"/>
                </a:solidFill>
                <a:ea typeface="Tahoma" pitchFamily="34" charset="0"/>
                <a:cs typeface="Tahoma" pitchFamily="34" charset="0"/>
                <a:sym typeface="Wingdings" pitchFamily="2" charset="2"/>
              </a:rPr>
              <a:t>central access </a:t>
            </a:r>
            <a:r>
              <a:rPr lang="en-US" sz="1400" dirty="0" smtClean="0">
                <a:solidFill>
                  <a:srgbClr val="FFFFFF"/>
                </a:solidFill>
                <a:ea typeface="Tahoma" pitchFamily="34" charset="0"/>
                <a:cs typeface="Tahoma" pitchFamily="34" charset="0"/>
                <a:sym typeface="Wingdings" pitchFamily="2" charset="2"/>
              </a:rPr>
              <a:t>webpage </a:t>
            </a:r>
            <a:r>
              <a:rPr lang="en-US" sz="1400" dirty="0">
                <a:solidFill>
                  <a:srgbClr val="FFFFFF"/>
                </a:solidFill>
                <a:ea typeface="Tahoma" pitchFamily="34" charset="0"/>
                <a:cs typeface="Tahoma" pitchFamily="34" charset="0"/>
                <a:sym typeface="Wingdings" pitchFamily="2" charset="2"/>
              </a:rPr>
              <a:t>for </a:t>
            </a:r>
            <a:r>
              <a:rPr lang="en-US" sz="1400" dirty="0" smtClean="0">
                <a:solidFill>
                  <a:srgbClr val="FFFFFF"/>
                </a:solidFill>
                <a:ea typeface="Tahoma" pitchFamily="34" charset="0"/>
                <a:cs typeface="Tahoma" pitchFamily="34" charset="0"/>
                <a:sym typeface="Wingdings" pitchFamily="2" charset="2"/>
              </a:rPr>
              <a:t>specific tasks and services.</a:t>
            </a:r>
            <a:endParaRPr lang="en-US" sz="1400" dirty="0">
              <a:solidFill>
                <a:srgbClr val="FFFFFF"/>
              </a:solidFill>
              <a:ea typeface="Tahoma" pitchFamily="34" charset="0"/>
              <a:cs typeface="Tahoma" pitchFamily="34" charset="0"/>
              <a:sym typeface="Wingdings" pitchFamily="2" charset="2"/>
            </a:endParaRPr>
          </a:p>
          <a:p>
            <a:pPr marL="285750" indent="-285750">
              <a:buFont typeface="Wingdings"/>
              <a:buChar char="à"/>
            </a:pPr>
            <a:r>
              <a:rPr lang="en-US" sz="1400" dirty="0" smtClean="0">
                <a:solidFill>
                  <a:srgbClr val="FFFFFF"/>
                </a:solidFill>
                <a:ea typeface="Tahoma" pitchFamily="34" charset="0"/>
                <a:cs typeface="Tahoma" pitchFamily="34" charset="0"/>
                <a:sym typeface="Wingdings" pitchFamily="2" charset="2"/>
              </a:rPr>
              <a:t>Displays </a:t>
            </a:r>
            <a:r>
              <a:rPr lang="en-US" sz="1400" dirty="0">
                <a:solidFill>
                  <a:srgbClr val="FFFFFF"/>
                </a:solidFill>
                <a:ea typeface="Tahoma" pitchFamily="34" charset="0"/>
                <a:cs typeface="Tahoma" pitchFamily="34" charset="0"/>
                <a:sym typeface="Wingdings" pitchFamily="2" charset="2"/>
              </a:rPr>
              <a:t>available administrative tasks based on </a:t>
            </a:r>
            <a:r>
              <a:rPr lang="en-US" sz="1400" dirty="0" smtClean="0">
                <a:solidFill>
                  <a:srgbClr val="FFFFFF"/>
                </a:solidFill>
                <a:ea typeface="Tahoma" pitchFamily="34" charset="0"/>
                <a:cs typeface="Tahoma" pitchFamily="34" charset="0"/>
                <a:sym typeface="Wingdings" pitchFamily="2" charset="2"/>
              </a:rPr>
              <a:t>permissions</a:t>
            </a:r>
            <a:endParaRPr lang="en-US" sz="1400" dirty="0">
              <a:solidFill>
                <a:srgbClr val="FFFFFF"/>
              </a:solidFill>
              <a:ea typeface="Tahoma" pitchFamily="34" charset="0"/>
              <a:cs typeface="Tahoma" pitchFamily="34" charset="0"/>
              <a:sym typeface="Wingdings" pitchFamily="2" charset="2"/>
            </a:endParaRPr>
          </a:p>
        </p:txBody>
      </p:sp>
      <p:graphicFrame>
        <p:nvGraphicFramePr>
          <p:cNvPr id="11" name="Table 10"/>
          <p:cNvGraphicFramePr>
            <a:graphicFrameLocks noGrp="1"/>
          </p:cNvGraphicFramePr>
          <p:nvPr>
            <p:extLst/>
          </p:nvPr>
        </p:nvGraphicFramePr>
        <p:xfrm>
          <a:off x="3842657" y="1213164"/>
          <a:ext cx="5159830" cy="1242060"/>
        </p:xfrm>
        <a:graphic>
          <a:graphicData uri="http://schemas.openxmlformats.org/drawingml/2006/table">
            <a:tbl>
              <a:tblPr firstRow="1" bandRow="1">
                <a:tableStyleId>{5C22544A-7EE6-4342-B048-85BDC9FD1C3A}</a:tableStyleId>
              </a:tblPr>
              <a:tblGrid>
                <a:gridCol w="2579915">
                  <a:extLst>
                    <a:ext uri="{9D8B030D-6E8A-4147-A177-3AD203B41FA5}">
                      <a16:colId xmlns="" xmlns:a16="http://schemas.microsoft.com/office/drawing/2014/main" val="1664385378"/>
                    </a:ext>
                  </a:extLst>
                </a:gridCol>
                <a:gridCol w="2579915">
                  <a:extLst>
                    <a:ext uri="{9D8B030D-6E8A-4147-A177-3AD203B41FA5}">
                      <a16:colId xmlns="" xmlns:a16="http://schemas.microsoft.com/office/drawing/2014/main" val="3208779115"/>
                    </a:ext>
                  </a:extLst>
                </a:gridCol>
              </a:tblGrid>
              <a:tr h="1079098">
                <a:tc>
                  <a:txBody>
                    <a:bodyPr/>
                    <a:lstStyle/>
                    <a:p>
                      <a:pPr marL="228600" indent="-228600">
                        <a:lnSpc>
                          <a:spcPct val="90000"/>
                        </a:lnSpc>
                        <a:spcBef>
                          <a:spcPts val="1200"/>
                        </a:spcBef>
                        <a:buClr>
                          <a:schemeClr val="bg1"/>
                        </a:buClr>
                        <a:buSzPct val="100000"/>
                        <a:buFont typeface="Wingdings" pitchFamily="2" charset="2"/>
                        <a:buChar char="§"/>
                      </a:pPr>
                      <a:r>
                        <a:rPr lang="en-US" sz="1500" b="0" spc="-100" dirty="0" smtClean="0">
                          <a:solidFill>
                            <a:schemeClr val="bg1"/>
                          </a:solidFill>
                        </a:rPr>
                        <a:t>OWA</a:t>
                      </a:r>
                    </a:p>
                    <a:p>
                      <a:pPr marL="228600" indent="-228600">
                        <a:lnSpc>
                          <a:spcPct val="90000"/>
                        </a:lnSpc>
                        <a:spcBef>
                          <a:spcPts val="1200"/>
                        </a:spcBef>
                        <a:buClr>
                          <a:schemeClr val="bg1"/>
                        </a:buClr>
                        <a:buSzPct val="100000"/>
                        <a:buFont typeface="Wingdings" pitchFamily="2" charset="2"/>
                        <a:buChar char="§"/>
                      </a:pPr>
                      <a:r>
                        <a:rPr lang="en-US" sz="1500" b="0" spc="-100" dirty="0" smtClean="0">
                          <a:solidFill>
                            <a:schemeClr val="bg1"/>
                          </a:solidFill>
                        </a:rPr>
                        <a:t>SharePoint</a:t>
                      </a:r>
                    </a:p>
                    <a:p>
                      <a:pPr marL="228600" indent="-228600">
                        <a:lnSpc>
                          <a:spcPct val="90000"/>
                        </a:lnSpc>
                        <a:spcBef>
                          <a:spcPts val="1200"/>
                        </a:spcBef>
                        <a:buClr>
                          <a:schemeClr val="bg1"/>
                        </a:buClr>
                        <a:buSzPct val="100000"/>
                        <a:buFont typeface="Wingdings" pitchFamily="2" charset="2"/>
                        <a:buChar char="§"/>
                      </a:pPr>
                      <a:r>
                        <a:rPr lang="en-US" sz="1500" b="0" spc="-100" dirty="0" smtClean="0">
                          <a:solidFill>
                            <a:schemeClr val="bg1"/>
                          </a:solidFill>
                        </a:rPr>
                        <a:t>OneDrive</a:t>
                      </a:r>
                    </a:p>
                    <a:p>
                      <a:endParaRPr lang="en-US" sz="1500" b="0" dirty="0"/>
                    </a:p>
                  </a:txBody>
                  <a:tcPr>
                    <a:solidFill>
                      <a:srgbClr val="787878"/>
                    </a:solidFill>
                  </a:tcPr>
                </a:tc>
                <a:tc>
                  <a:txBody>
                    <a:bodyPr/>
                    <a:lstStyle/>
                    <a:p>
                      <a:pPr marL="228600" indent="-228600">
                        <a:lnSpc>
                          <a:spcPct val="90000"/>
                        </a:lnSpc>
                        <a:spcBef>
                          <a:spcPts val="1200"/>
                        </a:spcBef>
                        <a:buClr>
                          <a:schemeClr val="bg1"/>
                        </a:buClr>
                        <a:buSzPct val="100000"/>
                        <a:buFont typeface="Wingdings" pitchFamily="2" charset="2"/>
                        <a:buChar char="§"/>
                      </a:pPr>
                      <a:r>
                        <a:rPr lang="en-US" sz="1500" b="0" spc="-100" dirty="0" smtClean="0">
                          <a:solidFill>
                            <a:schemeClr val="bg1"/>
                          </a:solidFill>
                        </a:rPr>
                        <a:t>Download Office </a:t>
                      </a:r>
                      <a:r>
                        <a:rPr lang="en-US" sz="1500" b="0" spc="-100" dirty="0" err="1" smtClean="0">
                          <a:solidFill>
                            <a:schemeClr val="bg1"/>
                          </a:solidFill>
                        </a:rPr>
                        <a:t>ProPlus</a:t>
                      </a:r>
                      <a:endParaRPr lang="en-US" sz="1500" b="0" spc="-100" dirty="0" smtClean="0">
                        <a:solidFill>
                          <a:schemeClr val="bg1"/>
                        </a:solidFill>
                      </a:endParaRPr>
                    </a:p>
                    <a:p>
                      <a:pPr marL="228600" indent="-228600">
                        <a:lnSpc>
                          <a:spcPct val="90000"/>
                        </a:lnSpc>
                        <a:spcBef>
                          <a:spcPts val="1200"/>
                        </a:spcBef>
                        <a:buClr>
                          <a:schemeClr val="bg1"/>
                        </a:buClr>
                        <a:buSzPct val="100000"/>
                        <a:buFont typeface="Wingdings" pitchFamily="2" charset="2"/>
                        <a:buChar char="§"/>
                      </a:pPr>
                      <a:r>
                        <a:rPr lang="en-US" sz="1500" b="0" spc="-100" dirty="0" smtClean="0">
                          <a:solidFill>
                            <a:schemeClr val="bg1"/>
                          </a:solidFill>
                        </a:rPr>
                        <a:t>Perform</a:t>
                      </a:r>
                      <a:r>
                        <a:rPr lang="en-US" sz="1500" b="0" spc="-100" baseline="0" dirty="0" smtClean="0">
                          <a:solidFill>
                            <a:schemeClr val="bg1"/>
                          </a:solidFill>
                        </a:rPr>
                        <a:t> </a:t>
                      </a:r>
                      <a:r>
                        <a:rPr lang="en-US" sz="1500" b="0" spc="-100" dirty="0" smtClean="0">
                          <a:solidFill>
                            <a:schemeClr val="bg1"/>
                          </a:solidFill>
                        </a:rPr>
                        <a:t>E-Discovery</a:t>
                      </a:r>
                    </a:p>
                    <a:p>
                      <a:pPr marL="228600" indent="-228600">
                        <a:lnSpc>
                          <a:spcPct val="90000"/>
                        </a:lnSpc>
                        <a:spcBef>
                          <a:spcPts val="1200"/>
                        </a:spcBef>
                        <a:buClr>
                          <a:schemeClr val="bg1"/>
                        </a:buClr>
                        <a:buSzPct val="100000"/>
                        <a:buFont typeface="Wingdings" pitchFamily="2" charset="2"/>
                        <a:buChar char="§"/>
                      </a:pPr>
                      <a:endParaRPr lang="en-US" sz="1500" b="0" spc="-100" dirty="0" smtClean="0">
                        <a:solidFill>
                          <a:schemeClr val="bg1"/>
                        </a:solidFill>
                      </a:endParaRPr>
                    </a:p>
                  </a:txBody>
                  <a:tcPr>
                    <a:solidFill>
                      <a:srgbClr val="787878"/>
                    </a:solidFill>
                  </a:tcPr>
                </a:tc>
                <a:extLst>
                  <a:ext uri="{0D108BD9-81ED-4DB2-BD59-A6C34878D82A}">
                    <a16:rowId xmlns="" xmlns:a16="http://schemas.microsoft.com/office/drawing/2014/main" val="115148172"/>
                  </a:ext>
                </a:extLst>
              </a:tr>
            </a:tbl>
          </a:graphicData>
        </a:graphic>
      </p:graphicFrame>
      <p:pic>
        <p:nvPicPr>
          <p:cNvPr id="4" name="Picture 3"/>
          <p:cNvPicPr>
            <a:picLocks noChangeAspect="1"/>
          </p:cNvPicPr>
          <p:nvPr/>
        </p:nvPicPr>
        <p:blipFill rotWithShape="1">
          <a:blip r:embed="rId3"/>
          <a:srcRect r="41758"/>
          <a:stretch/>
        </p:blipFill>
        <p:spPr>
          <a:xfrm>
            <a:off x="587491" y="2586740"/>
            <a:ext cx="5660909" cy="3644836"/>
          </a:xfrm>
          <a:prstGeom prst="rect">
            <a:avLst/>
          </a:prstGeom>
        </p:spPr>
      </p:pic>
    </p:spTree>
    <p:extLst>
      <p:ext uri="{BB962C8B-B14F-4D97-AF65-F5344CB8AC3E}">
        <p14:creationId xmlns:p14="http://schemas.microsoft.com/office/powerpoint/2010/main" val="1958547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8AC8B0A-E165-4DE0-BB99-6B929186308F}" type="slidenum">
              <a:rPr lang="en-US" smtClean="0"/>
              <a:pPr>
                <a:defRPr/>
              </a:pPr>
              <a:t>25</a:t>
            </a:fld>
            <a:endParaRPr lang="en-US"/>
          </a:p>
        </p:txBody>
      </p:sp>
      <p:pic>
        <p:nvPicPr>
          <p:cNvPr id="5" name="Picture 4"/>
          <p:cNvPicPr/>
          <p:nvPr/>
        </p:nvPicPr>
        <p:blipFill rotWithShape="1">
          <a:blip r:embed="rId2"/>
          <a:srcRect l="60081" t="2173" b="15037"/>
          <a:stretch/>
        </p:blipFill>
        <p:spPr bwMode="auto">
          <a:xfrm>
            <a:off x="2551901" y="1143000"/>
            <a:ext cx="6248400" cy="4572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3581400" y="340459"/>
            <a:ext cx="5331781" cy="646331"/>
          </a:xfrm>
          <a:prstGeom prst="rect">
            <a:avLst/>
          </a:prstGeom>
        </p:spPr>
        <p:txBody>
          <a:bodyPr wrap="none">
            <a:spAutoFit/>
          </a:bodyPr>
          <a:lstStyle/>
          <a:p>
            <a:r>
              <a:rPr lang="en-US" sz="3600" dirty="0" smtClean="0"/>
              <a:t>Outlook Web App - Email</a:t>
            </a:r>
            <a:endParaRPr lang="en-US" sz="3600" dirty="0"/>
          </a:p>
        </p:txBody>
      </p:sp>
      <p:sp>
        <p:nvSpPr>
          <p:cNvPr id="8" name="Rectangle 7"/>
          <p:cNvSpPr/>
          <p:nvPr/>
        </p:nvSpPr>
        <p:spPr>
          <a:xfrm>
            <a:off x="430149" y="3145859"/>
            <a:ext cx="2133918" cy="1200329"/>
          </a:xfrm>
          <a:prstGeom prst="rect">
            <a:avLst/>
          </a:prstGeom>
        </p:spPr>
        <p:txBody>
          <a:bodyPr wrap="none">
            <a:spAutoFit/>
          </a:bodyPr>
          <a:lstStyle/>
          <a:p>
            <a:r>
              <a:rPr lang="en-US" dirty="0" smtClean="0"/>
              <a:t>Mimosa Archive </a:t>
            </a:r>
          </a:p>
          <a:p>
            <a:r>
              <a:rPr lang="en-US" dirty="0" smtClean="0"/>
              <a:t>will show up here </a:t>
            </a:r>
          </a:p>
          <a:p>
            <a:r>
              <a:rPr lang="en-US" dirty="0" smtClean="0"/>
              <a:t>as In-Place/Online </a:t>
            </a:r>
          </a:p>
          <a:p>
            <a:r>
              <a:rPr lang="en-US" dirty="0" smtClean="0"/>
              <a:t> Archive.</a:t>
            </a:r>
            <a:endParaRPr lang="en-US" dirty="0"/>
          </a:p>
        </p:txBody>
      </p:sp>
      <p:sp>
        <p:nvSpPr>
          <p:cNvPr id="9" name="Right Arrow 8"/>
          <p:cNvSpPr/>
          <p:nvPr/>
        </p:nvSpPr>
        <p:spPr>
          <a:xfrm>
            <a:off x="664564" y="4241486"/>
            <a:ext cx="1887337" cy="3900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173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2</a:t>
            </a:r>
            <a:endParaRPr lang="en-US"/>
          </a:p>
        </p:txBody>
      </p:sp>
      <p:sp>
        <p:nvSpPr>
          <p:cNvPr id="3" name="Slide Number Placeholder 2"/>
          <p:cNvSpPr>
            <a:spLocks noGrp="1"/>
          </p:cNvSpPr>
          <p:nvPr>
            <p:ph type="sldNum" sz="quarter" idx="12"/>
          </p:nvPr>
        </p:nvSpPr>
        <p:spPr/>
        <p:txBody>
          <a:bodyPr/>
          <a:lstStyle/>
          <a:p>
            <a:pPr>
              <a:defRPr/>
            </a:pPr>
            <a:fld id="{E8AC8B0A-E165-4DE0-BB99-6B929186308F}" type="slidenum">
              <a:rPr lang="en-US" smtClean="0"/>
              <a:pPr>
                <a:defRPr/>
              </a:pPr>
              <a:t>26</a:t>
            </a:fld>
            <a:endParaRPr lang="en-US"/>
          </a:p>
        </p:txBody>
      </p:sp>
      <p:sp>
        <p:nvSpPr>
          <p:cNvPr id="6" name="Rectangle 5"/>
          <p:cNvSpPr/>
          <p:nvPr/>
        </p:nvSpPr>
        <p:spPr>
          <a:xfrm>
            <a:off x="2994837" y="381000"/>
            <a:ext cx="6049926" cy="646331"/>
          </a:xfrm>
          <a:prstGeom prst="rect">
            <a:avLst/>
          </a:prstGeom>
        </p:spPr>
        <p:txBody>
          <a:bodyPr wrap="none">
            <a:spAutoFit/>
          </a:bodyPr>
          <a:lstStyle/>
          <a:p>
            <a:r>
              <a:rPr lang="en-US" sz="3600" dirty="0" smtClean="0"/>
              <a:t>Outlook Web App - Calendar</a:t>
            </a:r>
            <a:endParaRPr lang="en-US" sz="3600" dirty="0"/>
          </a:p>
        </p:txBody>
      </p:sp>
      <p:pic>
        <p:nvPicPr>
          <p:cNvPr id="9" name="Picture 8"/>
          <p:cNvPicPr/>
          <p:nvPr/>
        </p:nvPicPr>
        <p:blipFill rotWithShape="1">
          <a:blip r:embed="rId2"/>
          <a:srcRect l="59948" t="2058" b="14921"/>
          <a:stretch/>
        </p:blipFill>
        <p:spPr bwMode="auto">
          <a:xfrm>
            <a:off x="718268" y="1447800"/>
            <a:ext cx="7587532" cy="449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4129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114"/>
            <a:ext cx="8229600" cy="868362"/>
          </a:xfrm>
        </p:spPr>
        <p:txBody>
          <a:bodyPr/>
          <a:lstStyle/>
          <a:p>
            <a:r>
              <a:rPr lang="en-US" dirty="0" smtClean="0"/>
              <a:t>New O365 Archive Folders </a:t>
            </a:r>
            <a:br>
              <a:rPr lang="en-US" dirty="0" smtClean="0"/>
            </a:br>
            <a:endParaRPr lang="en-US" dirty="0"/>
          </a:p>
        </p:txBody>
      </p:sp>
      <p:sp>
        <p:nvSpPr>
          <p:cNvPr id="3" name="Footer Placeholder 2"/>
          <p:cNvSpPr>
            <a:spLocks noGrp="1"/>
          </p:cNvSpPr>
          <p:nvPr>
            <p:ph type="ftr" sz="quarter" idx="11"/>
          </p:nvPr>
        </p:nvSpPr>
        <p:spPr/>
        <p:txBody>
          <a:bodyPr/>
          <a:lstStyle/>
          <a:p>
            <a:pPr>
              <a:defRPr/>
            </a:pPr>
            <a:r>
              <a:rPr lang="en-US" smtClean="0"/>
              <a:t>2</a:t>
            </a:r>
            <a:endParaRPr lang="en-US"/>
          </a:p>
        </p:txBody>
      </p:sp>
      <p:sp>
        <p:nvSpPr>
          <p:cNvPr id="4" name="Slide Number Placeholder 3"/>
          <p:cNvSpPr>
            <a:spLocks noGrp="1"/>
          </p:cNvSpPr>
          <p:nvPr>
            <p:ph type="sldNum" sz="quarter" idx="12"/>
          </p:nvPr>
        </p:nvSpPr>
        <p:spPr/>
        <p:txBody>
          <a:bodyPr/>
          <a:lstStyle/>
          <a:p>
            <a:pPr>
              <a:defRPr/>
            </a:pPr>
            <a:fld id="{AC2FB239-55CA-448B-8DA7-415393EFB03C}" type="slidenum">
              <a:rPr lang="en-US" smtClean="0"/>
              <a:pPr>
                <a:defRPr/>
              </a:pPr>
              <a:t>27</a:t>
            </a:fld>
            <a:endParaRPr lang="en-US"/>
          </a:p>
        </p:txBody>
      </p:sp>
      <p:pic>
        <p:nvPicPr>
          <p:cNvPr id="6" name="Picture 5"/>
          <p:cNvPicPr/>
          <p:nvPr/>
        </p:nvPicPr>
        <p:blipFill rotWithShape="1">
          <a:blip r:embed="rId2"/>
          <a:srcRect r="87054" b="39103"/>
          <a:stretch/>
        </p:blipFill>
        <p:spPr bwMode="auto">
          <a:xfrm>
            <a:off x="5211761" y="1676400"/>
            <a:ext cx="3114658" cy="421005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71500" y="1211427"/>
            <a:ext cx="3390800" cy="369332"/>
          </a:xfrm>
          <a:prstGeom prst="rect">
            <a:avLst/>
          </a:prstGeom>
        </p:spPr>
        <p:txBody>
          <a:bodyPr wrap="none">
            <a:spAutoFit/>
          </a:bodyPr>
          <a:lstStyle/>
          <a:p>
            <a:r>
              <a:rPr lang="en-US" dirty="0"/>
              <a:t>Online Archive/In Place Archive</a:t>
            </a:r>
          </a:p>
        </p:txBody>
      </p:sp>
      <p:sp>
        <p:nvSpPr>
          <p:cNvPr id="8" name="Rectangle 7"/>
          <p:cNvSpPr/>
          <p:nvPr/>
        </p:nvSpPr>
        <p:spPr>
          <a:xfrm>
            <a:off x="5394323" y="1212397"/>
            <a:ext cx="2749535" cy="369332"/>
          </a:xfrm>
          <a:prstGeom prst="rect">
            <a:avLst/>
          </a:prstGeom>
        </p:spPr>
        <p:txBody>
          <a:bodyPr wrap="none">
            <a:spAutoFit/>
          </a:bodyPr>
          <a:lstStyle/>
          <a:p>
            <a:r>
              <a:rPr lang="en-US" dirty="0" smtClean="0"/>
              <a:t>Calendar Online Archive</a:t>
            </a:r>
            <a:endParaRPr lang="en-US" dirty="0"/>
          </a:p>
        </p:txBody>
      </p:sp>
      <p:pic>
        <p:nvPicPr>
          <p:cNvPr id="9" name="Picture 8"/>
          <p:cNvPicPr/>
          <p:nvPr/>
        </p:nvPicPr>
        <p:blipFill rotWithShape="1">
          <a:blip r:embed="rId3"/>
          <a:srcRect r="90073" b="47523"/>
          <a:stretch/>
        </p:blipFill>
        <p:spPr bwMode="auto">
          <a:xfrm>
            <a:off x="685800" y="1676400"/>
            <a:ext cx="3124200" cy="4191000"/>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685800" y="5334000"/>
            <a:ext cx="2667000"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94323" y="5257800"/>
            <a:ext cx="1539877" cy="228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94323" y="5562600"/>
            <a:ext cx="2911477"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054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81000"/>
            <a:ext cx="8229600" cy="868362"/>
          </a:xfrm>
        </p:spPr>
        <p:txBody>
          <a:bodyPr/>
          <a:lstStyle/>
          <a:p>
            <a:r>
              <a:rPr lang="en-US" dirty="0" smtClean="0">
                <a:solidFill>
                  <a:schemeClr val="accent4">
                    <a:lumMod val="95000"/>
                    <a:lumOff val="5000"/>
                  </a:schemeClr>
                </a:solidFill>
              </a:rPr>
              <a:t>Email / Archive Retention </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pPr>
              <a:defRPr/>
            </a:pPr>
            <a:fld id="{CA444815-3D2C-428D-A0F6-B352053553D0}" type="slidenum">
              <a:rPr lang="en-US" smtClean="0"/>
              <a:pPr>
                <a:defRPr/>
              </a:pPr>
              <a:t>28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14491605"/>
              </p:ext>
            </p:extLst>
          </p:nvPr>
        </p:nvGraphicFramePr>
        <p:xfrm>
          <a:off x="304799" y="1981200"/>
          <a:ext cx="8325611" cy="2025560"/>
        </p:xfrm>
        <a:graphic>
          <a:graphicData uri="http://schemas.openxmlformats.org/drawingml/2006/table">
            <a:tbl>
              <a:tblPr firstRow="1" bandRow="1">
                <a:tableStyleId>{72833802-FEF1-4C79-8D5D-14CF1EAF98D9}</a:tableStyleId>
              </a:tblPr>
              <a:tblGrid>
                <a:gridCol w="1295400"/>
                <a:gridCol w="3505200"/>
                <a:gridCol w="3525011"/>
              </a:tblGrid>
              <a:tr h="257763">
                <a:tc>
                  <a:txBody>
                    <a:bodyPr/>
                    <a:lstStyle/>
                    <a:p>
                      <a:pPr algn="ctr"/>
                      <a:r>
                        <a:rPr lang="en-US" sz="1400" dirty="0" smtClean="0"/>
                        <a:t>Folder</a:t>
                      </a:r>
                      <a:endParaRPr lang="en-US" sz="1400" dirty="0"/>
                    </a:p>
                  </a:txBody>
                  <a:tcPr marL="68598" marR="68598" marT="34299" marB="34299"/>
                </a:tc>
                <a:tc>
                  <a:txBody>
                    <a:bodyPr/>
                    <a:lstStyle/>
                    <a:p>
                      <a:pPr algn="ctr"/>
                      <a:r>
                        <a:rPr lang="en-US" sz="1400" dirty="0" smtClean="0"/>
                        <a:t>O365</a:t>
                      </a:r>
                      <a:r>
                        <a:rPr lang="en-US" sz="1400" baseline="0" dirty="0" smtClean="0"/>
                        <a:t> Default</a:t>
                      </a:r>
                      <a:endParaRPr lang="en-US" sz="1400" dirty="0"/>
                    </a:p>
                  </a:txBody>
                  <a:tcPr marL="68598" marR="68598" marT="34299" marB="34299"/>
                </a:tc>
                <a:tc>
                  <a:txBody>
                    <a:bodyPr/>
                    <a:lstStyle/>
                    <a:p>
                      <a:pPr algn="ctr"/>
                      <a:r>
                        <a:rPr lang="en-US" sz="1400" dirty="0" smtClean="0"/>
                        <a:t>O365 Default</a:t>
                      </a:r>
                      <a:endParaRPr lang="en-US" sz="1400" dirty="0"/>
                    </a:p>
                  </a:txBody>
                  <a:tcPr marL="68598" marR="68598" marT="34299" marB="34299"/>
                </a:tc>
              </a:tr>
              <a:tr h="689502">
                <a:tc>
                  <a:txBody>
                    <a:bodyPr/>
                    <a:lstStyle/>
                    <a:p>
                      <a:r>
                        <a:rPr lang="en-US" sz="2000" dirty="0" smtClean="0"/>
                        <a:t>MBX</a:t>
                      </a:r>
                      <a:endParaRPr lang="en-US" sz="2000" dirty="0"/>
                    </a:p>
                  </a:txBody>
                  <a:tcPr marL="68598" marR="68598" marT="34299" marB="34299"/>
                </a:tc>
                <a:tc>
                  <a:txBody>
                    <a:bodyPr/>
                    <a:lstStyle/>
                    <a:p>
                      <a:r>
                        <a:rPr lang="en-US" sz="2000" dirty="0" smtClean="0"/>
                        <a:t>1 Year move to Online</a:t>
                      </a:r>
                      <a:r>
                        <a:rPr lang="en-US" sz="2000" baseline="0" dirty="0" smtClean="0"/>
                        <a:t> Archive</a:t>
                      </a:r>
                      <a:endParaRPr lang="en-US" sz="2000" dirty="0"/>
                    </a:p>
                  </a:txBody>
                  <a:tcPr marL="68598" marR="68598" marT="34299" marB="34299">
                    <a:solidFill>
                      <a:schemeClr val="bg1">
                        <a:lumMod val="95000"/>
                      </a:schemeClr>
                    </a:solidFill>
                  </a:tcPr>
                </a:tc>
                <a:tc>
                  <a:txBody>
                    <a:bodyPr/>
                    <a:lstStyle/>
                    <a:p>
                      <a:r>
                        <a:rPr lang="en-US" sz="2000" dirty="0" smtClean="0"/>
                        <a:t>5 Yrs. Total </a:t>
                      </a:r>
                    </a:p>
                    <a:p>
                      <a:r>
                        <a:rPr lang="en-US" sz="2000" dirty="0" smtClean="0"/>
                        <a:t>Permanent Hold Exceptions</a:t>
                      </a:r>
                      <a:endParaRPr lang="en-US" sz="2000" dirty="0"/>
                    </a:p>
                  </a:txBody>
                  <a:tcPr marL="68598" marR="68598" marT="34299" marB="34299">
                    <a:solidFill>
                      <a:schemeClr val="accent5"/>
                    </a:solidFill>
                  </a:tcPr>
                </a:tc>
              </a:tr>
              <a:tr h="1054100">
                <a:tc>
                  <a:txBody>
                    <a:bodyPr/>
                    <a:lstStyle/>
                    <a:p>
                      <a:r>
                        <a:rPr lang="en-US" sz="2000" dirty="0" smtClean="0"/>
                        <a:t>Calendar</a:t>
                      </a:r>
                      <a:endParaRPr lang="en-US" sz="2000" dirty="0"/>
                    </a:p>
                  </a:txBody>
                  <a:tcPr marL="68598" marR="68598" marT="34299" marB="34299"/>
                </a:tc>
                <a:tc>
                  <a:txBody>
                    <a:bodyPr/>
                    <a:lstStyle/>
                    <a:p>
                      <a:pPr marL="0" marR="0" indent="0" algn="l" defTabSz="914269" rtl="0" eaLnBrk="1" fontAlgn="auto" latinLnBrk="0" hangingPunct="1">
                        <a:lnSpc>
                          <a:spcPct val="100000"/>
                        </a:lnSpc>
                        <a:spcBef>
                          <a:spcPts val="0"/>
                        </a:spcBef>
                        <a:spcAft>
                          <a:spcPts val="0"/>
                        </a:spcAft>
                        <a:buClrTx/>
                        <a:buSzTx/>
                        <a:buFontTx/>
                        <a:buNone/>
                        <a:tabLst/>
                        <a:defRPr/>
                      </a:pPr>
                      <a:r>
                        <a:rPr lang="en-US" sz="2000" dirty="0" smtClean="0"/>
                        <a:t>1 Year</a:t>
                      </a:r>
                      <a:r>
                        <a:rPr lang="en-US" sz="2000" baseline="0" dirty="0" smtClean="0"/>
                        <a:t> </a:t>
                      </a:r>
                      <a:r>
                        <a:rPr lang="en-US" sz="2000" dirty="0" smtClean="0"/>
                        <a:t>move to Calendar Online</a:t>
                      </a:r>
                      <a:r>
                        <a:rPr lang="en-US" sz="2000" baseline="0" dirty="0" smtClean="0"/>
                        <a:t> Archive</a:t>
                      </a:r>
                      <a:endParaRPr lang="en-US" sz="2000" dirty="0" smtClean="0"/>
                    </a:p>
                  </a:txBody>
                  <a:tcPr marL="68598" marR="68598" marT="34299" marB="34299">
                    <a:solidFill>
                      <a:schemeClr val="bg1">
                        <a:lumMod val="95000"/>
                      </a:schemeClr>
                    </a:solidFill>
                  </a:tcPr>
                </a:tc>
                <a:tc>
                  <a:txBody>
                    <a:bodyPr/>
                    <a:lstStyle/>
                    <a:p>
                      <a:pPr marL="0" marR="0" indent="0" algn="l" defTabSz="914269" rtl="0" eaLnBrk="1" fontAlgn="auto" latinLnBrk="0" hangingPunct="1">
                        <a:lnSpc>
                          <a:spcPct val="100000"/>
                        </a:lnSpc>
                        <a:spcBef>
                          <a:spcPts val="0"/>
                        </a:spcBef>
                        <a:spcAft>
                          <a:spcPts val="0"/>
                        </a:spcAft>
                        <a:buClrTx/>
                        <a:buSzTx/>
                        <a:buFontTx/>
                        <a:buNone/>
                        <a:tabLst/>
                        <a:defRPr/>
                      </a:pPr>
                      <a:r>
                        <a:rPr lang="en-US" sz="2000" dirty="0" smtClean="0"/>
                        <a:t>5 Yrs. Total </a:t>
                      </a:r>
                    </a:p>
                    <a:p>
                      <a:pPr marL="0" marR="0" indent="0" algn="l" defTabSz="914269" rtl="0" eaLnBrk="1" fontAlgn="auto" latinLnBrk="0" hangingPunct="1">
                        <a:lnSpc>
                          <a:spcPct val="100000"/>
                        </a:lnSpc>
                        <a:spcBef>
                          <a:spcPts val="0"/>
                        </a:spcBef>
                        <a:spcAft>
                          <a:spcPts val="0"/>
                        </a:spcAft>
                        <a:buClrTx/>
                        <a:buSzTx/>
                        <a:buFontTx/>
                        <a:buNone/>
                        <a:tabLst/>
                        <a:defRPr/>
                      </a:pPr>
                      <a:r>
                        <a:rPr lang="en-US" sz="2000" dirty="0" smtClean="0"/>
                        <a:t>Permanent Hold Exceptions</a:t>
                      </a:r>
                    </a:p>
                    <a:p>
                      <a:pPr marL="0" marR="0" indent="0" algn="l" defTabSz="914269" rtl="0" eaLnBrk="1" fontAlgn="auto" latinLnBrk="0" hangingPunct="1">
                        <a:lnSpc>
                          <a:spcPct val="100000"/>
                        </a:lnSpc>
                        <a:spcBef>
                          <a:spcPts val="0"/>
                        </a:spcBef>
                        <a:spcAft>
                          <a:spcPts val="0"/>
                        </a:spcAft>
                        <a:buClrTx/>
                        <a:buSzTx/>
                        <a:buFontTx/>
                        <a:buNone/>
                        <a:tabLst/>
                        <a:defRPr/>
                      </a:pPr>
                      <a:endParaRPr lang="en-US" sz="2000" dirty="0" smtClean="0"/>
                    </a:p>
                  </a:txBody>
                  <a:tcPr marL="68598" marR="68598" marT="34299" marB="34299">
                    <a:solidFill>
                      <a:schemeClr val="accent5"/>
                    </a:solidFill>
                  </a:tcPr>
                </a:tc>
              </a:tr>
            </a:tbl>
          </a:graphicData>
        </a:graphic>
      </p:graphicFrame>
      <p:sp>
        <p:nvSpPr>
          <p:cNvPr id="9" name="Rectangle 8"/>
          <p:cNvSpPr/>
          <p:nvPr/>
        </p:nvSpPr>
        <p:spPr>
          <a:xfrm>
            <a:off x="1600201" y="1644284"/>
            <a:ext cx="3487058" cy="33691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Retention</a:t>
            </a:r>
            <a:r>
              <a:rPr lang="en-US" sz="2800" dirty="0" smtClean="0">
                <a:solidFill>
                  <a:schemeClr val="tx1"/>
                </a:solidFill>
              </a:rPr>
              <a:t> </a:t>
            </a:r>
            <a:endParaRPr lang="en-US" sz="2800" dirty="0">
              <a:solidFill>
                <a:schemeClr val="tx1"/>
              </a:solidFill>
            </a:endParaRPr>
          </a:p>
        </p:txBody>
      </p:sp>
      <p:sp>
        <p:nvSpPr>
          <p:cNvPr id="10" name="Rectangle 9"/>
          <p:cNvSpPr/>
          <p:nvPr/>
        </p:nvSpPr>
        <p:spPr>
          <a:xfrm>
            <a:off x="5087259" y="1644284"/>
            <a:ext cx="3543152" cy="33691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Litigation Hold</a:t>
            </a:r>
          </a:p>
        </p:txBody>
      </p:sp>
    </p:spTree>
    <p:extLst>
      <p:ext uri="{BB962C8B-B14F-4D97-AF65-F5344CB8AC3E}">
        <p14:creationId xmlns:p14="http://schemas.microsoft.com/office/powerpoint/2010/main" val="761930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03" y="228600"/>
            <a:ext cx="8644285" cy="1544081"/>
          </a:xfrm>
        </p:spPr>
        <p:txBody>
          <a:bodyPr/>
          <a:lstStyle/>
          <a:p>
            <a:r>
              <a:rPr lang="en-US" dirty="0" err="1" smtClean="0"/>
              <a:t>NearPoint</a:t>
            </a:r>
            <a:r>
              <a:rPr lang="en-US" dirty="0" smtClean="0"/>
              <a:t>/Mimosa Archive Migration:</a:t>
            </a:r>
            <a:br>
              <a:rPr lang="en-US" dirty="0" smtClean="0"/>
            </a:br>
            <a:r>
              <a:rPr lang="en-US" sz="2800" dirty="0" smtClean="0"/>
              <a:t>What Users Can Expect</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rgbClr val="787878">
                    <a:lumMod val="60000"/>
                    <a:lumOff val="40000"/>
                  </a:srgbClr>
                </a:solidFill>
              </a:rPr>
              <a:pPr/>
              <a:t>29</a:t>
            </a:fld>
            <a:endParaRPr lang="en-US" dirty="0">
              <a:solidFill>
                <a:srgbClr val="787878">
                  <a:lumMod val="60000"/>
                  <a:lumOff val="40000"/>
                </a:srgbClr>
              </a:solidFill>
            </a:endParaRPr>
          </a:p>
        </p:txBody>
      </p:sp>
      <p:sp>
        <p:nvSpPr>
          <p:cNvPr id="7" name="TextBox 6"/>
          <p:cNvSpPr txBox="1"/>
          <p:nvPr/>
        </p:nvSpPr>
        <p:spPr>
          <a:xfrm>
            <a:off x="364932" y="1496627"/>
            <a:ext cx="8390034" cy="4685898"/>
          </a:xfrm>
          <a:prstGeom prst="rect">
            <a:avLst/>
          </a:prstGeom>
          <a:noFill/>
        </p:spPr>
        <p:txBody>
          <a:bodyPr wrap="square" rtlCol="0">
            <a:spAutoFit/>
          </a:bodyPr>
          <a:lstStyle/>
          <a:p>
            <a:pPr marL="171450" lvl="0" indent="-171450">
              <a:buFont typeface="Arial" panose="020B0604020202020204" pitchFamily="34" charset="0"/>
              <a:buChar char="•"/>
            </a:pPr>
            <a:endParaRPr lang="en-US" sz="1600" dirty="0" smtClean="0"/>
          </a:p>
          <a:p>
            <a:pPr marL="171450" lvl="0" indent="-171450">
              <a:buFont typeface="Arial" panose="020B0604020202020204" pitchFamily="34" charset="0"/>
              <a:buChar char="•"/>
            </a:pPr>
            <a:r>
              <a:rPr lang="en-US" sz="1600" b="1" dirty="0" smtClean="0"/>
              <a:t>During </a:t>
            </a:r>
            <a:r>
              <a:rPr lang="en-US" sz="1600" b="1" dirty="0"/>
              <a:t>and after customer mailbox </a:t>
            </a:r>
            <a:r>
              <a:rPr lang="en-US" sz="1600" b="1" dirty="0" smtClean="0"/>
              <a:t>migration:</a:t>
            </a:r>
          </a:p>
          <a:p>
            <a:pPr marL="628650" lvl="1" indent="-171450">
              <a:buFont typeface="Arial" panose="020B0604020202020204" pitchFamily="34" charset="0"/>
              <a:buChar char="•"/>
            </a:pPr>
            <a:r>
              <a:rPr lang="en-US" sz="1600" dirty="0" smtClean="0"/>
              <a:t>Migrated and New e-mails will go into the inbox for a default of 1 year. </a:t>
            </a:r>
          </a:p>
          <a:p>
            <a:pPr marL="628650" lvl="1" indent="-171450">
              <a:buFont typeface="Arial" panose="020B0604020202020204" pitchFamily="34" charset="0"/>
              <a:buChar char="•"/>
            </a:pPr>
            <a:r>
              <a:rPr lang="en-US" sz="1600" dirty="0" smtClean="0"/>
              <a:t>After 1 year, emails will move to Online Archive Folder.  In OWA In-Place Archive</a:t>
            </a:r>
          </a:p>
          <a:p>
            <a:pPr marL="628650" lvl="1" indent="-171450">
              <a:buFont typeface="Arial" panose="020B0604020202020204" pitchFamily="34" charset="0"/>
              <a:buChar char="•"/>
            </a:pPr>
            <a:r>
              <a:rPr lang="en-US" sz="1600" dirty="0" smtClean="0"/>
              <a:t>Once an email is deleted it will go into Deleted Folder for 30 days then move to Online Archive Folder.  </a:t>
            </a:r>
            <a:endParaRPr lang="en-US" sz="1600" dirty="0"/>
          </a:p>
          <a:p>
            <a:pPr marL="628650" lvl="1" indent="-171450">
              <a:buFont typeface="Arial" panose="020B0604020202020204" pitchFamily="34" charset="0"/>
              <a:buChar char="•"/>
            </a:pPr>
            <a:r>
              <a:rPr lang="en-US" sz="1600" dirty="0" smtClean="0"/>
              <a:t>Messages in Advanced Archive Folder can only be accessed by an eDiscovery Manager.  Advanced Archive Folder is not visible to the User. </a:t>
            </a:r>
          </a:p>
          <a:p>
            <a:pPr marL="628650" lvl="1" indent="-171450">
              <a:buFont typeface="Arial" panose="020B0604020202020204" pitchFamily="34" charset="0"/>
              <a:buChar char="•"/>
            </a:pPr>
            <a:r>
              <a:rPr lang="en-US" sz="1600" dirty="0" smtClean="0"/>
              <a:t>To access pre-migration messages from Mimosa </a:t>
            </a:r>
          </a:p>
          <a:p>
            <a:pPr marL="1085850" lvl="2" indent="-171450">
              <a:buFont typeface="Arial" panose="020B0604020202020204" pitchFamily="34" charset="0"/>
              <a:buChar char="•"/>
            </a:pPr>
            <a:r>
              <a:rPr lang="en-US" sz="1600" dirty="0"/>
              <a:t>G</a:t>
            </a:r>
            <a:r>
              <a:rPr lang="en-US" sz="1600" dirty="0" smtClean="0"/>
              <a:t>o to your Mimosa Archive folder or go </a:t>
            </a:r>
          </a:p>
          <a:p>
            <a:pPr marL="1085850" lvl="2" indent="-171450">
              <a:buFont typeface="Arial" panose="020B0604020202020204" pitchFamily="34" charset="0"/>
              <a:buChar char="•"/>
            </a:pPr>
            <a:r>
              <a:rPr lang="en-US" sz="1600" dirty="0" smtClean="0"/>
              <a:t>Go to </a:t>
            </a:r>
            <a:r>
              <a:rPr lang="en-US" sz="1600" u="sng" dirty="0">
                <a:hlinkClick r:id="rId3"/>
              </a:rPr>
              <a:t>https://archive.nc.gov/nearpoint/client/default.aspx </a:t>
            </a:r>
            <a:endParaRPr lang="en-US" sz="1600" u="sng" dirty="0" smtClean="0"/>
          </a:p>
          <a:p>
            <a:pPr marL="1085850" lvl="2" indent="-171450">
              <a:buFont typeface="Arial" panose="020B0604020202020204" pitchFamily="34" charset="0"/>
              <a:buChar char="•"/>
            </a:pPr>
            <a:r>
              <a:rPr lang="en-US" sz="1600" u="sng" dirty="0" smtClean="0"/>
              <a:t>Must Login </a:t>
            </a:r>
            <a:r>
              <a:rPr lang="en-US" sz="1600" u="sng" dirty="0" err="1" smtClean="0"/>
              <a:t>ncmail</a:t>
            </a:r>
            <a:r>
              <a:rPr lang="en-US" sz="1600" u="sng" dirty="0" smtClean="0"/>
              <a:t>\NCID</a:t>
            </a:r>
          </a:p>
          <a:p>
            <a:pPr marL="171450" lvl="0" indent="-171450">
              <a:buFont typeface="Arial" panose="020B0604020202020204" pitchFamily="34" charset="0"/>
              <a:buChar char="•"/>
            </a:pPr>
            <a:endParaRPr lang="en-US" sz="1600" dirty="0" smtClean="0"/>
          </a:p>
          <a:p>
            <a:pPr marL="171450" lvl="0" indent="-171450">
              <a:buFont typeface="Arial" panose="020B0604020202020204" pitchFamily="34" charset="0"/>
              <a:buChar char="•"/>
            </a:pPr>
            <a:r>
              <a:rPr lang="en-US" sz="1600" b="1" dirty="0" smtClean="0"/>
              <a:t>After Archive Migration Complete</a:t>
            </a:r>
          </a:p>
          <a:p>
            <a:pPr marL="628650" lvl="1" indent="-171450">
              <a:buFont typeface="Arial" panose="020B0604020202020204" pitchFamily="34" charset="0"/>
              <a:buChar char="•"/>
            </a:pPr>
            <a:r>
              <a:rPr lang="en-US" sz="1600" dirty="0" smtClean="0"/>
              <a:t>E-mails </a:t>
            </a:r>
            <a:r>
              <a:rPr lang="en-US" sz="1600" dirty="0"/>
              <a:t>archived in Office 365 and e-mails previously in Mimosa, will be available through the </a:t>
            </a:r>
            <a:r>
              <a:rPr lang="en-US" sz="1600" dirty="0" smtClean="0"/>
              <a:t>Online Archive/In-Place Archive </a:t>
            </a:r>
            <a:r>
              <a:rPr lang="en-US" sz="1600" dirty="0"/>
              <a:t>folder </a:t>
            </a:r>
            <a:r>
              <a:rPr lang="en-US" sz="1600" dirty="0" smtClean="0"/>
              <a:t>and </a:t>
            </a:r>
            <a:r>
              <a:rPr lang="en-US" sz="1600" dirty="0"/>
              <a:t>accessing Mimosa will no longer be necessary. </a:t>
            </a:r>
            <a:endParaRPr lang="en-US" sz="1600" dirty="0" smtClean="0"/>
          </a:p>
          <a:p>
            <a:pPr marL="628650" lvl="1" indent="-171450">
              <a:buFont typeface="Arial" panose="020B0604020202020204" pitchFamily="34" charset="0"/>
              <a:buChar char="•"/>
            </a:pPr>
            <a:r>
              <a:rPr lang="en-US" sz="1600" dirty="0"/>
              <a:t>C</a:t>
            </a:r>
            <a:r>
              <a:rPr lang="en-US" sz="1600" dirty="0" smtClean="0"/>
              <a:t>ustomer's </a:t>
            </a:r>
            <a:r>
              <a:rPr lang="en-US" sz="1600" dirty="0"/>
              <a:t>Mimosa folder will be removed.</a:t>
            </a:r>
          </a:p>
          <a:p>
            <a:endParaRPr lang="en-US" sz="1050" dirty="0"/>
          </a:p>
        </p:txBody>
      </p:sp>
    </p:spTree>
    <p:extLst>
      <p:ext uri="{BB962C8B-B14F-4D97-AF65-F5344CB8AC3E}">
        <p14:creationId xmlns:p14="http://schemas.microsoft.com/office/powerpoint/2010/main" val="3784856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O365 Program Overview</a:t>
            </a:r>
            <a:endParaRPr lang="en-US" dirty="0">
              <a:solidFill>
                <a:schemeClr val="tx1"/>
              </a:solidFill>
            </a:endParaRPr>
          </a:p>
        </p:txBody>
      </p:sp>
      <p:sp>
        <p:nvSpPr>
          <p:cNvPr id="3" name="Content Placeholder 2"/>
          <p:cNvSpPr>
            <a:spLocks noGrp="1"/>
          </p:cNvSpPr>
          <p:nvPr>
            <p:ph idx="1"/>
          </p:nvPr>
        </p:nvSpPr>
        <p:spPr>
          <a:xfrm>
            <a:off x="457200" y="1371600"/>
            <a:ext cx="8229600" cy="3395356"/>
          </a:xfrm>
        </p:spPr>
        <p:txBody>
          <a:bodyPr/>
          <a:lstStyle/>
          <a:p>
            <a:pPr marL="0" indent="0">
              <a:buNone/>
            </a:pPr>
            <a:r>
              <a:rPr lang="en-US" sz="1600" dirty="0"/>
              <a:t>Overall Objectives:</a:t>
            </a:r>
          </a:p>
          <a:p>
            <a:r>
              <a:rPr lang="en-US" sz="1600" dirty="0"/>
              <a:t>Address historical licensing challenges</a:t>
            </a:r>
          </a:p>
          <a:p>
            <a:r>
              <a:rPr lang="en-US" sz="1600" dirty="0"/>
              <a:t>Address supportability issues by moving email &amp; archive systems to the cloud in a subscription model</a:t>
            </a:r>
          </a:p>
          <a:p>
            <a:endParaRPr lang="en-US" sz="1600" dirty="0"/>
          </a:p>
          <a:p>
            <a:r>
              <a:rPr lang="en-US" sz="1600" dirty="0"/>
              <a:t>Current priorities of the O365 program</a:t>
            </a:r>
          </a:p>
          <a:p>
            <a:pPr lvl="1"/>
            <a:r>
              <a:rPr lang="en-US" sz="1600" dirty="0"/>
              <a:t>Connect our environment with the cloud and establish the state’s Office 365 platform</a:t>
            </a:r>
          </a:p>
          <a:p>
            <a:pPr lvl="1"/>
            <a:r>
              <a:rPr lang="en-US" sz="1600" dirty="0"/>
              <a:t>Migrate on premises mail to the cloud</a:t>
            </a:r>
          </a:p>
          <a:p>
            <a:pPr lvl="1"/>
            <a:r>
              <a:rPr lang="en-US" sz="1600" dirty="0"/>
              <a:t>Migrate on-premises archive to the cloud</a:t>
            </a:r>
          </a:p>
          <a:p>
            <a:pPr lvl="1"/>
            <a:r>
              <a:rPr lang="en-US" sz="1600" dirty="0"/>
              <a:t>Rollout G3 licenses (Office 2013) as Agencies convert to the master agreement</a:t>
            </a:r>
          </a:p>
          <a:p>
            <a:r>
              <a:rPr lang="en-US" sz="1600" dirty="0"/>
              <a:t>Initial emphasis is on migrating On-Premises capabilities to O365</a:t>
            </a:r>
          </a:p>
          <a:p>
            <a:r>
              <a:rPr lang="en-US" sz="1600" dirty="0"/>
              <a:t>Additional Value Added services are enabled as a secondary priority</a:t>
            </a:r>
          </a:p>
          <a:p>
            <a:pPr lvl="1"/>
            <a:r>
              <a:rPr lang="en-US" sz="1600" dirty="0"/>
              <a:t>Lync</a:t>
            </a:r>
          </a:p>
          <a:p>
            <a:pPr lvl="1"/>
            <a:r>
              <a:rPr lang="en-US" sz="1600" dirty="0"/>
              <a:t>SharePoint</a:t>
            </a:r>
          </a:p>
          <a:p>
            <a:pPr lvl="1"/>
            <a:r>
              <a:rPr lang="en-US" sz="1600" dirty="0"/>
              <a:t>OneDrive</a:t>
            </a:r>
          </a:p>
          <a:p>
            <a:pPr lvl="1"/>
            <a:endParaRPr lang="en-US" sz="1600" dirty="0" smtClean="0"/>
          </a:p>
          <a:p>
            <a:pPr lvl="1"/>
            <a:endParaRPr lang="en-US" sz="1600" dirty="0"/>
          </a:p>
        </p:txBody>
      </p:sp>
      <p:sp>
        <p:nvSpPr>
          <p:cNvPr id="4" name="Slide Number Placeholder 3"/>
          <p:cNvSpPr>
            <a:spLocks noGrp="1"/>
          </p:cNvSpPr>
          <p:nvPr>
            <p:ph type="sldNum" sz="quarter" idx="12"/>
          </p:nvPr>
        </p:nvSpPr>
        <p:spPr/>
        <p:txBody>
          <a:bodyPr/>
          <a:lstStyle/>
          <a:p>
            <a:pPr>
              <a:defRPr/>
            </a:pPr>
            <a:fld id="{CA444815-3D2C-428D-A0F6-B352053553D0}" type="slidenum">
              <a:rPr lang="en-US" smtClean="0"/>
              <a:pPr>
                <a:defRPr/>
              </a:pPr>
              <a:t>3</a:t>
            </a:fld>
            <a:endParaRPr lang="en-US" dirty="0"/>
          </a:p>
        </p:txBody>
      </p:sp>
    </p:spTree>
    <p:extLst>
      <p:ext uri="{BB962C8B-B14F-4D97-AF65-F5344CB8AC3E}">
        <p14:creationId xmlns:p14="http://schemas.microsoft.com/office/powerpoint/2010/main" val="3388263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a:t>EDiscovery update</a:t>
            </a:r>
          </a:p>
        </p:txBody>
      </p:sp>
      <p:sp>
        <p:nvSpPr>
          <p:cNvPr id="3" name="Footer Placeholder 2"/>
          <p:cNvSpPr>
            <a:spLocks noGrp="1"/>
          </p:cNvSpPr>
          <p:nvPr>
            <p:ph type="ftr" sz="quarter" idx="11"/>
          </p:nvPr>
        </p:nvSpPr>
        <p:spPr/>
        <p:txBody>
          <a:bodyPr/>
          <a:lstStyle/>
          <a:p>
            <a:pPr>
              <a:defRPr/>
            </a:pPr>
            <a:r>
              <a:rPr lang="en-US" smtClean="0"/>
              <a:t>2</a:t>
            </a:r>
            <a:endParaRPr lang="en-US"/>
          </a:p>
        </p:txBody>
      </p:sp>
      <p:sp>
        <p:nvSpPr>
          <p:cNvPr id="4" name="Slide Number Placeholder 3"/>
          <p:cNvSpPr>
            <a:spLocks noGrp="1"/>
          </p:cNvSpPr>
          <p:nvPr>
            <p:ph type="sldNum" sz="quarter" idx="12"/>
          </p:nvPr>
        </p:nvSpPr>
        <p:spPr/>
        <p:txBody>
          <a:bodyPr/>
          <a:lstStyle/>
          <a:p>
            <a:pPr>
              <a:defRPr/>
            </a:pPr>
            <a:fld id="{AC2FB239-55CA-448B-8DA7-415393EFB03C}" type="slidenum">
              <a:rPr lang="en-US" smtClean="0"/>
              <a:pPr>
                <a:defRPr/>
              </a:pPr>
              <a:t>30</a:t>
            </a:fld>
            <a:endParaRPr lang="en-US"/>
          </a:p>
        </p:txBody>
      </p:sp>
      <p:sp>
        <p:nvSpPr>
          <p:cNvPr id="5" name="TextBox 4"/>
          <p:cNvSpPr txBox="1"/>
          <p:nvPr/>
        </p:nvSpPr>
        <p:spPr>
          <a:xfrm>
            <a:off x="815735" y="2192715"/>
            <a:ext cx="8301311" cy="3046988"/>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Pre/During Migration- Will need to use both </a:t>
            </a:r>
          </a:p>
          <a:p>
            <a:r>
              <a:rPr lang="en-US" sz="2400" dirty="0" smtClean="0"/>
              <a:t>	</a:t>
            </a:r>
            <a:r>
              <a:rPr lang="en-US" sz="2400" dirty="0" err="1" smtClean="0"/>
              <a:t>NearPoint</a:t>
            </a:r>
            <a:r>
              <a:rPr lang="en-US" sz="2400" dirty="0" smtClean="0"/>
              <a:t>/Mimosa and O365</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Post Migration- Use O365 for All, including Inactive users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Open Issue- Output search results to a PST.  </a:t>
            </a:r>
          </a:p>
          <a:p>
            <a:r>
              <a:rPr lang="en-US" sz="2400" dirty="0"/>
              <a:t>	</a:t>
            </a:r>
            <a:r>
              <a:rPr lang="en-US" sz="2400" dirty="0" smtClean="0"/>
              <a:t>Microsoft has an open ticket on this.  </a:t>
            </a:r>
          </a:p>
          <a:p>
            <a:r>
              <a:rPr lang="en-US" sz="2400" dirty="0"/>
              <a:t>	</a:t>
            </a:r>
            <a:r>
              <a:rPr lang="en-US" sz="2400" dirty="0" smtClean="0"/>
              <a:t>Working on an ETA</a:t>
            </a:r>
            <a:endParaRPr lang="en-US" sz="2400" dirty="0"/>
          </a:p>
        </p:txBody>
      </p:sp>
    </p:spTree>
    <p:extLst>
      <p:ext uri="{BB962C8B-B14F-4D97-AF65-F5344CB8AC3E}">
        <p14:creationId xmlns:p14="http://schemas.microsoft.com/office/powerpoint/2010/main" val="29583983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87" y="533400"/>
            <a:ext cx="8363938" cy="290924"/>
          </a:xfrm>
        </p:spPr>
        <p:txBody>
          <a:bodyPr/>
          <a:lstStyle/>
          <a:p>
            <a:r>
              <a:rPr lang="en-US" dirty="0">
                <a:solidFill>
                  <a:schemeClr val="tx1"/>
                </a:solidFill>
                <a:latin typeface="Arial" panose="020B0604020202020204" pitchFamily="34" charset="0"/>
                <a:cs typeface="Arial" panose="020B0604020202020204" pitchFamily="34" charset="0"/>
              </a:rPr>
              <a:t>Transfer and Name Change</a:t>
            </a:r>
          </a:p>
        </p:txBody>
      </p:sp>
      <p:sp>
        <p:nvSpPr>
          <p:cNvPr id="3" name="Text Placeholder 2"/>
          <p:cNvSpPr>
            <a:spLocks noGrp="1"/>
          </p:cNvSpPr>
          <p:nvPr>
            <p:ph type="body" sz="quarter" idx="10"/>
          </p:nvPr>
        </p:nvSpPr>
        <p:spPr>
          <a:xfrm>
            <a:off x="389436" y="1754773"/>
            <a:ext cx="8363938" cy="2826125"/>
          </a:xfrm>
        </p:spPr>
        <p:txBody>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Business Problem - </a:t>
            </a:r>
            <a:r>
              <a:rPr lang="en-US" sz="2000" dirty="0">
                <a:latin typeface="Arial" panose="020B0604020202020204" pitchFamily="34" charset="0"/>
                <a:cs typeface="Arial" panose="020B0604020202020204" pitchFamily="34" charset="0"/>
              </a:rPr>
              <a:t> Name change and employee transfer within an agency or across agencies causes employee accounts to be disabled for couple of days. There are about 100 employee transfers per month.</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Impact - </a:t>
            </a:r>
            <a:r>
              <a:rPr lang="en-US" sz="2000" dirty="0">
                <a:latin typeface="Arial" panose="020B0604020202020204" pitchFamily="34" charset="0"/>
                <a:cs typeface="Arial" panose="020B0604020202020204" pitchFamily="34" charset="0"/>
              </a:rPr>
              <a:t>Employee cannot access any services including email</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Cause -</a:t>
            </a:r>
            <a:r>
              <a:rPr lang="en-US" sz="2000" dirty="0">
                <a:latin typeface="Arial" panose="020B0604020202020204" pitchFamily="34" charset="0"/>
                <a:cs typeface="Arial" panose="020B0604020202020204" pitchFamily="34" charset="0"/>
              </a:rPr>
              <a:t> The process is manual and there are nine variations of manual process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Proposed Solution -</a:t>
            </a:r>
            <a:r>
              <a:rPr lang="en-US" sz="2000" dirty="0">
                <a:latin typeface="Arial" panose="020B0604020202020204" pitchFamily="34" charset="0"/>
                <a:cs typeface="Arial" panose="020B0604020202020204" pitchFamily="34" charset="0"/>
              </a:rPr>
              <a:t> Standardize and automate the process to minimize account disruption</a:t>
            </a:r>
          </a:p>
        </p:txBody>
      </p:sp>
    </p:spTree>
    <p:extLst>
      <p:ext uri="{BB962C8B-B14F-4D97-AF65-F5344CB8AC3E}">
        <p14:creationId xmlns:p14="http://schemas.microsoft.com/office/powerpoint/2010/main" val="645620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95000"/>
                    <a:lumOff val="5000"/>
                  </a:schemeClr>
                </a:solidFill>
              </a:rPr>
              <a:t>Inactive Users</a:t>
            </a:r>
            <a:endParaRPr lang="en-US" dirty="0">
              <a:solidFill>
                <a:schemeClr val="accent4">
                  <a:lumMod val="95000"/>
                  <a:lumOff val="5000"/>
                </a:schemeClr>
              </a:solidFill>
            </a:endParaRPr>
          </a:p>
        </p:txBody>
      </p:sp>
      <p:sp>
        <p:nvSpPr>
          <p:cNvPr id="3" name="Content Placeholder 2"/>
          <p:cNvSpPr>
            <a:spLocks noGrp="1"/>
          </p:cNvSpPr>
          <p:nvPr>
            <p:ph idx="1"/>
          </p:nvPr>
        </p:nvSpPr>
        <p:spPr/>
        <p:txBody>
          <a:bodyPr/>
          <a:lstStyle/>
          <a:p>
            <a:r>
              <a:rPr lang="en-US" dirty="0" smtClean="0"/>
              <a:t>When Preparing for Migration</a:t>
            </a:r>
          </a:p>
          <a:p>
            <a:pPr lvl="1"/>
            <a:r>
              <a:rPr lang="en-US" dirty="0" smtClean="0"/>
              <a:t>Identify any inactive Users that still have email but no NCID.  </a:t>
            </a:r>
          </a:p>
          <a:p>
            <a:pPr lvl="1"/>
            <a:r>
              <a:rPr lang="en-US" dirty="0" smtClean="0"/>
              <a:t>Make into a Service Account or Submit the user for deletions</a:t>
            </a:r>
          </a:p>
          <a:p>
            <a:pPr lvl="1"/>
            <a:r>
              <a:rPr lang="en-US" dirty="0" smtClean="0"/>
              <a:t>If choosing a service account there will be a license and Support rate charge.</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pPr>
              <a:defRPr/>
            </a:pPr>
            <a:r>
              <a:rPr lang="en-US" smtClean="0"/>
              <a:t>2</a:t>
            </a:r>
            <a:endParaRPr lang="en-US"/>
          </a:p>
        </p:txBody>
      </p:sp>
      <p:sp>
        <p:nvSpPr>
          <p:cNvPr id="5" name="Slide Number Placeholder 4"/>
          <p:cNvSpPr>
            <a:spLocks noGrp="1"/>
          </p:cNvSpPr>
          <p:nvPr>
            <p:ph type="sldNum" sz="quarter" idx="12"/>
          </p:nvPr>
        </p:nvSpPr>
        <p:spPr/>
        <p:txBody>
          <a:bodyPr/>
          <a:lstStyle/>
          <a:p>
            <a:pPr>
              <a:defRPr/>
            </a:pPr>
            <a:fld id="{CAFFAD56-7F54-4371-BB7A-278C19938408}" type="slidenum">
              <a:rPr lang="en-US" smtClean="0"/>
              <a:pPr>
                <a:defRPr/>
              </a:pPr>
              <a:t>32</a:t>
            </a:fld>
            <a:endParaRPr lang="en-US" dirty="0"/>
          </a:p>
        </p:txBody>
      </p:sp>
    </p:spTree>
    <p:extLst>
      <p:ext uri="{BB962C8B-B14F-4D97-AF65-F5344CB8AC3E}">
        <p14:creationId xmlns:p14="http://schemas.microsoft.com/office/powerpoint/2010/main" val="2234402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68" y="884028"/>
            <a:ext cx="8445655" cy="290977"/>
          </a:xfrm>
          <a:prstGeom prst="rect">
            <a:avLst/>
          </a:prstGeom>
        </p:spPr>
        <p:txBody>
          <a:bodyPr vert="horz" wrap="square" lIns="0" tIns="0" rIns="0" bIns="0" rtlCol="0" anchor="t">
            <a:spAutoFit/>
          </a:bodyPr>
          <a:lstStyle>
            <a:lvl1pPr algn="ctr" defTabSz="914089">
              <a:lnSpc>
                <a:spcPct val="90000"/>
              </a:lnSpc>
              <a:spcBef>
                <a:spcPct val="0"/>
              </a:spcBef>
              <a:buNone/>
              <a:defRPr lang="en-US" sz="2800" b="1" cap="none" spc="-100" baseline="0" dirty="0" smtClean="0">
                <a:ln w="3175">
                  <a:noFill/>
                </a:ln>
                <a:solidFill>
                  <a:schemeClr val="bg1"/>
                </a:solidFill>
                <a:effectLst/>
                <a:latin typeface="Arial" panose="020B0604020202020204" pitchFamily="34" charset="0"/>
                <a:cs typeface="Arial" panose="020B0604020202020204" pitchFamily="34" charset="0"/>
              </a:defRPr>
            </a:lvl1pPr>
          </a:lstStyle>
          <a:p>
            <a:r>
              <a:rPr lang="en-US" sz="2101" dirty="0">
                <a:latin typeface="Calibri" panose="020F0502020204030204" pitchFamily="34" charset="0"/>
              </a:rPr>
              <a:t>Current Process  for Account Transfer and Name Change</a:t>
            </a:r>
          </a:p>
        </p:txBody>
      </p:sp>
      <p:sp>
        <p:nvSpPr>
          <p:cNvPr id="40" name="AutoShape 2" descr="data:image/jpeg;base64,/9j/4AAQSkZJRgABAQAAAQABAAD/2wCEAAkGBxAQEBUQEBIPEBAQDw8QEBAQDxAPDxAQFBQWFhQSFBQYHCggGBolHBQUITEhJSksLi4vFx8zODMsNygtLisBCgoKBQUFDgUFDisZExkrKysrKysrKysrKysrKysrKysrKysrKysrKysrKysrKysrKysrKysrKysrKysrKysrK//AABEIAOEA4QMBIgACEQEDEQH/xAAcAAABBQEBAQAAAAAAAAAAAAAAAwQFBgcCAQj/xABMEAACAgACBgYECAsGBQUAAAABAgADBBEFBhIhMVETQWFxgZEHIjKhFEJSU2JywdEjJDNDVHN0krGysxY0gpPC4URkotLxF2ODhPD/xAAUAQEAAAAAAAAAAAAAAAAAAAAA/8QAFBEBAAAAAAAAAAAAAAAAAAAAAP/aAAwDAQACEQMRAD8A3GEIQCEIQCEIQCEIQCETstVeJibXMeA2Rzf1RAcTkuBxIjMuDxdj2LuHnPV2fkj/ABesffAXOJTmJ58JX6R7lJniuewdwigJgcfCRyb91vunoxSc/PdOyZwXgdrap4ETvONG2etVPblkfOcgr1M6+O0ID2EbLY3Y4+id/kYpXep3cDyO4wFYQhAIQhAIQhAIQhAIQhAIQhAIQhAIQiN1+W4b2PACAo7gDMxpdid2ZOwvM+0e5YwxekAp3ZO/Piid3MyPa4sc2JJ7YEmcb8gf423t/tOOkJ3kkntjNWi6GA6QxZDGyGOEgLqYqsSSLLA9MTYxRhEmgJsYi0VcxBzATZsp78LPBwHHkw7jOHMRYwJKi/P2DtfRO5x3c47quDd/WOsSuFsuG6OaMeDus3HqsHEd46xAnoRtTiOAbLfwYey3cY5gEIQgEIQgEIQgEIQgEIRvi79kdp4QPMRfluGWeWe/gBzPZK9j9J55pWTkfafgz/cOyN9KaS2iUQ+rn6zfLP3RgrQHKtFVMaqYqjQHiGOKzGSNOcfpSjDJ0mIsSpB1sd5PJQN7HsECXraOEzmV6U9JbtmuBpGXVfiMx+7UPtPhKzjtJ4zFZ/CcVdYp41o3RVZctlMgR3wNzxmm8JhxnfiMPV+suRf4mR51/wBEr/xlJ+qLHHmqmYpRgKl4IvjvjxKlHxV8hA18ekLRJ/4yod62r/FY7wes+AvOVOLw1h+StybXkTnMXateQ8hG12Cqbii+UD6BYgjMbweBHCIOZgmEa7DHPC334frySw7BPah3Hylj0b6RsbTkuKrTFJ12V5U3Ac9kDZY+UDUXMQcyM0LrLhMcM6LAXAzapxsXL3oeI7RmI/ZoHLGIsZ07RFjAdYTGlNx9ZDxXl2jkZO4XEjIb9pW9lv8ASeRlN+HVG00B0Nyp0hrBG2EzA2iOWZHnHuCxhrO/eh9pefaORgXMQjLBYkHIZ5gjNW5j749gEIQgEIQgEIQgcXWBRmeqVLTOkiSVB3tx7F5SR1h0gFGyPH7BKg1hJJPEwFgZ2pjcNOw0ByrRVTGqtKTrnrcQWwuFbJhmt1ynevOtDz5nq4cYExrPrwmGJowwW7EDczcaaT9Ig+s3YPHlM+xN9l9nS4h2usPxmO5RyUcAOwRlUoEXRoD2sxwhjFHjmswHqGLKZ3o3Rd9/5KqyztVCV8+En8PqTpBvzIX61tQ/1QK+Yk0tNuo2kB+aU91tX2mQ+kNAYunfZRaoHFgu0vmuYgQ7mIO0VcxvYYDexPWDqSjqc1dCVdTzBEuOrev7IRTjztKcguKA3j9cP9Q8R1ymuYi5zgbt0gYBlIIIBDAgqQeBB6xKprnrYuEXoqsnxTjcvFaVPx37eQ6+6UfQus+Kwdb1VFXrYHoxYSegc/GXs+jw9+cK7MzF3Yu7ks7sc2Zj1kwLV6N2ZsdY7sXdsLazuxzZmNlWZM0kmZt6NP75Z+x2f1apopMCQ0bjNk7JPqk5g/JbnLXg79odo3HvlC2pOaFx+8Znhkp7uo/ZAtMJ4pzE9gEIQgERxdwRST1CLSu6143ZTZHFv4dcCsaUxZsc9+caAxEvmc56GgLhp2rRuGieNxqU1vc/sVqWPM8lHaTkPGBC67axHDp0FJyvtXew41VHMFvrHgPEzO69wnuLxb3WPdYc3sYseQ5KOwDITgGAsDFFaIAy4am6r9PlffmKAfVXg1zDq7F5nwHYCGrmrd+MOajYqB32vmE7l+UewTTdBap4TD5HZ6awfHtGY8E4D3mOcOQoCqAqqMlVRkqjkB1R9TZAlqTuA6hwHUO6PazIzDvJGkwFHMbWNlwjmyMbzAhdNaCwuJz6WpdrqsT1LB25jj45zN9ZdSrsODZSTfSN5yGVqD6S9Y7R7pqlzxo9mXCBgjtEGMuHpIpwldy9EQuIfNraUA2AvU5+STy6+O7rphMAJnJM8JnmcC2ejP8Avlv7FZ/VpmiEzO/Rl/e7f2Kz+rTNAJgdEzui7ZYHwPdESZyTAvuh8VtoOY3GSEqGrWMyfZPXu8RLcIHsIQgeMd0z7WvFbVxHUoy8eJ+yXzFPkpPZMs0hdt2u3N28s8oCQM9ziecM4Cu1Kb6Q9Jbq8Mp4/hrfDdWP5j5S3AzKdP43psVbZnmC5VeWwnqrl4D3wGgM6BiOc6BgWHVLQ/wu8BsxUnr2n6OfsjtJ3f8AiaxWQAAoCqoCqo3BVHACVzVTA/B8KikZPblbZz3+wvgu/vJk0tkCRrsj2h5EV2R3TbAn8NZJXDmV3CWycwbZwHl0jcQ8fYht0iMXbAbXPKbrrrauDXoasnxTjNQd61Kfzj/YvX3S0W2duWYO/LPI5bjl1zPbPR4WZnfGq9jks7tTYWZjxJgUR3ZmLuxd3JZ3Y5szHjnEyZfD6Ol/TE/yLPvnh9HS/pif5Fn3wKETPM5fP/TtP0xP8iz75yfR2v6Yn+RZ98Bn6Mf71d+w2f1qZfiZDat6t14E2WC432W19CMqzWiIWVmJz3k5ovvksTA9znhM5JhnAc4G/YcHkQfvmiYZ9pQeyZkDL9q/dt0qewQJSEIQGGmbNmpjyU/wmU7U0zWp8sNYf/bf+BmYr1d0DvOeZzyEBLH4jo6rLD+bqd/JSZkKmahrMfxO/wDVZebAfbMugdAx9obC9PiK6uqyxVP1Sd/uzkfLDqCmePrPyEvfxFT5e8iBpj2ZsSNwz3DkOoeUFeN1MNqA8W2OK7pGF52lsCwYXESyaKvzlDTFZSZ0PpNQ4BMC4aQtyEruLvj3T2OAOznvy+yVy3E5wFrbYg1kQNs424CpeclontQJgd5zwmMcfpWjD5dNYte1ns5gnPLjwHbGf9qcD+kV+T/dAmc4ZyFGtOB/SK/J/uj7R+k6cQCabFsCkBiue4nq3iA7JhnPJ5A9zly1Otzqy5Mw98pktWpLeqw+mfsgWyEIQIPW4fi1n6t/5TMzTgO4TU9Yq9qhxzRh7pleHOaDuEDqE9MMoHltFdtdlNu2Eur2C1eztqdpWzGe74vvkINSNHfOY3ypk5lACBB/2I0f85jfKmPNDau4TCW9NU+JZ+jsQLYKgvrqRmct8ksobMDgCGUU2Z0EgJFYKpjla4tXRAarQTJPR2iDY65898Ww2Flm0PhgN8CN07ojYbaXPIgcSTlkJBPURNA0nVtL4SqYvDZGBDZTzKPHpiJSAjlA8YoROcoFH9I7/kF/Wt/KJSspZdf8RtYsIOFVKg/WYlj7tmVuB5lL96N0/A3NzuUeSf7yhTTNQ6NnAq3Xbfc3guyg96tAnp5PZ5AJaNR+D/rD9kq8tWoa/gi3ync+/L7IFthCEBppJM6yOwzJEr2WdPkWuvgDu902K9c1ImV6bo6PGWLwFiiwd/sn+A84DQiegTrKegQONmMtLaSrwtfSWbWWYUBRmzMeoeRkjsyr+kJfxdP14/kaBx/bjD/N3+SffOhrxhvm7/JPvlEAnoWBexrxhvm7/wB1P+6KJrvhvm7/AN1fvlDCztVgX9decL83f+6n3y16Exa4mlbkV1V9rIOMm3Eg/wAJStSNUPhGWJxIK4ZT6q8HvYfFX6PNvLfw0+qsHIBVVQAqoo2UVRwVR1CArg6ZYMFXlI3C1yYw4gKYhcxILG0SwWcJG4pIFauqyjR0kxiK/OMbK4DBkjfE2LWjO5yVFZ3J6lUZmSDpKF6RNMZAYOs+s2TXkH2V4rX3niezLnApGNxRute5uNtjPlyBPqr4DIeEQyneUMoHOU2XAYToKKacsjXRWHHKxhtP72MznUnRfwnGIGGddX4e39XWQSPE5L/imoWsWJY8SST4wETPMp2RPICdzbKk8gTLvqbRs4ZM+OwCe875RMWu1s1jja6p4Z7/AHZzUNF1bNYHZAeQhCB4ZQPSBhNkpePiPk31G3H35TQJEaxYAXUshGYZSD4iBnIE9AiOAJANb+3Uxrfw4HxGRjvZgeBZVvSGv4tX+vH8jy2qsrHpFX8Vr/aF/keBnYE7CwAigEDxRJzVHDYWzFomLcpWcyq7wLXGWzUW+Jnz7OZEh9mddGGGRgb2ozyGQVVAVUUZKijgoHUI8prmU6sa7W4UCrFBr6BkFsXffWOR+WPf3zU9CaTw+KTbw9qWruz2T6ynky8VPfAlMOskaY2pWPKxA6aNMQucemNrRAiMRXI+5JKaQurqQ2WulaKM2d2CKO8mZnrN6QA2dWAG0d4OJdcq16vwan2j2nd3wHeuOsq4NejTJ8U49ROIrHzj9nIdfdMqcsxLOS7sSzsd5ZjxJjiwEsXdi7uSzuxzZiesmJEQESJyRFSJZ9RdXPhNvT3A/BqSC2e7pX+LUP4nkO8QLPqZoj4LhNphlditmxt29aR7C+J9b92TBEcXMWJY8T5dwiREBIieZRQiI4m0VozngoJgLaCw/TYwda0Ln/jf/bPzml1LkMpU9RdGlKttx69pNj9hPAeAyHhLfAIQhAJzYuYynUIGZa34I4bEDEgfg3yru5D5D+Zy8REgJftO6OW+pkYZhgQRzBmb4INTY2Ftz2k31MfzlXUe8cDAeqsrPpGX8Vr/AGlf5HlqCytekZfxND/zSf03gZuBJJdCYj4P8K6Nug2tnb6s+eXLPdnwz3Sf1M1TOIPwjEArhlO5eDXsPiLyXm3lv4aYmWWyFUIF2BXsjowmWWxs8MoGEqIqiy+ay6icb8CCRxfDZ5unM1k+2OziO2UoVkHIggjcQdxBgdVrFqadlg9b2U2DhZU7VuPFZ5WI5rECwaO110rTu6SnEr/zFZ2/30IPnnJ7DelLEj8pgUJ514jIHwKylIIqsC62+lS7L1MBv+niRl7lkPjvSBpW3cgwuGU9ao1tg8WOXukJOGEBnjzbe23ibrsQ3V0rkov1U4L4CNrEA3AZR9YI2sWAwsWIMse2LLDq1qXbisrbc6cNn7RHr2dla9f1uA7eECH1Y1bsx1mQ9SlMjbaR6qDkObHqE1SrD11VrTSuxVWMkXrOfFmPWxO8mOacNXVWtNKCupPZUb9/WzH4zHnOGEBBhOCIuVibCAiRGlWHOKxK0DfXUVstPUTn6qfb4TrSeL6JclG1Y52Kk62c8PCWrU3QnQVAt61jHbsb5Tnif/3KBYsFQEUDsjiAhAIQhAIQhA8IzlQ1y1f6Zduv1bqzt1vybkeYPAiXCcWIGGRgZdorG9KCrDYurOzbWeKtzHMHqMcY/RlOJRa7w7ItqWgIwXaKgjZJy4EN1b5Ia16uNtfCMPkl6Dcfi2L8h+zt6pHaJ0it4KkFLUOVtTe0h+0dsCQA4AAKqgKqqMlRRwUDqEVVZyixdBA7rEZ6Y1cw2N32rsW/P1gBz9ccH/j2yRRY4rWBmGlNRcXRm1YGJrG/aqzLgfSr4jwzkD0RU5MCpHEEEETdqxDE4Cm/8tVVbyLorMO5uIgYcgiomr3ai4B94SyvP5u05eTZxm/o3oPs33DvVG+6Bm2RnBWaWvo2p68Rae5EEeU+j7BL7XTWd9gUf9IEDI2Ek9GaqYzE70qKIfztudaeBIzPgDNewmhMLRkaqKlYcG2Qz/vNmY4t3wKZobUnDYbJ7fxm0fLGVKnsT43j5ScuzPHu8OUe2LG7rAYusRZY8dY3cQGzCNcbiUpQ2WHJVHn2DmYtpDFV0obLGCqPMnqAHWY00Joi3G2jEYhStSnOig9XKx/pdnVAcap6Hsvs+F3qQxGVVZ/NV/8AcevymhVVhRkInhcOEGQi8AhCEAhCEAhCEAhCEDi2sMMjKXrPqttsLqSar09ixR/0sPjL2S7zllB4wMz0dpkhxRilFN/BT+at7Ubn2cZYEWPdPauVYhCrqGB7OB5g9R7ZUTTjcAcgGxeHHxGP4wg+ix3MOw74FoQRwgkRofTmHxO6t8nHtVP6lq96nfJpBAVrEcJEUEXQQFVEVAiaxQQPZywnU8MBFxEHEctEXEBpYI3cR44kZpPSNOHXbusStfpEAnsA64HjrIbTGmK6Mk32XN7FKb3Y9vIdpjS3SmKxh2MIjU1HccRav4RhzrTq7zJ3V3VKun12zext72Odqxz2n7IERoXV23EWDEYzIsDnXSPydPd8pu3yl/wuGCDICKVUhRkIpAIQhAIQhAIQhAIQhAIQhAIQhAIhfhVcbxF4QKhpvU+m71iuTD2XUlXXuYbxIYYfSeE/J2Liax+bxA9fLssG/wAxNIib0qeIgUXD66qm7F4e/DnrYL09fmm8DvEndHax4K/8liKWPLbCt5NkY/xGiK26hIXH6mYe32q0bvUEwLHWwPAg9xBioEoTahVrvrNtf6u2xB5A5QGqmIX2cVjB/wDYf7YF/wApy27jKGdV8SeOLxp/+d55/YYP+UsxFn177SP4wLZjtM4WkZ230p9axc/KV7Fa9YU7sOt2Kbq6KtlT99shOsFqLhkOYqrz57IJ85PYbQladQgU98dpTFbkWvBoesZXXZd/sg+ceaK1LQN0txe635y5i7eGe5fCXSrDKvARUCA0wmj0QbgI7AnsIBCEIBCEIBCEIBCEIBCEIBCEIBCEIBCEIBCEIBCEIHJnM8hAJ0IQgdwhCAQhCAQhCAQhCAQhCAQhCAQhCB//2Q=="/>
          <p:cNvSpPr>
            <a:spLocks noChangeAspect="1" noChangeArrowheads="1"/>
          </p:cNvSpPr>
          <p:nvPr/>
        </p:nvSpPr>
        <p:spPr bwMode="auto">
          <a:xfrm>
            <a:off x="116712" y="748205"/>
            <a:ext cx="228660" cy="2286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98" tIns="34299" rIns="68598" bIns="34299" numCol="1" anchor="t" anchorCtr="0" compatLnSpc="1">
            <a:prstTxWarp prst="textNoShape">
              <a:avLst/>
            </a:prstTxWarp>
          </a:bodyPr>
          <a:lstStyle/>
          <a:p>
            <a:endParaRPr lang="en-US" dirty="0"/>
          </a:p>
        </p:txBody>
      </p:sp>
      <p:sp>
        <p:nvSpPr>
          <p:cNvPr id="7" name="TextBox 6"/>
          <p:cNvSpPr txBox="1"/>
          <p:nvPr/>
        </p:nvSpPr>
        <p:spPr>
          <a:xfrm>
            <a:off x="776471" y="5640603"/>
            <a:ext cx="5838994" cy="276999"/>
          </a:xfrm>
          <a:prstGeom prst="rect">
            <a:avLst/>
          </a:prstGeom>
          <a:noFill/>
        </p:spPr>
        <p:txBody>
          <a:bodyPr wrap="square" lIns="0" tIns="0" rIns="0" bIns="0" rtlCol="0">
            <a:spAutoFit/>
          </a:bodyPr>
          <a:lstStyle/>
          <a:p>
            <a:r>
              <a:rPr lang="en-US" spc="-53" dirty="0">
                <a:solidFill>
                  <a:schemeClr val="bg1"/>
                </a:solidFill>
                <a:latin typeface="Calibri" panose="020F0502020204030204" pitchFamily="34" charset="0"/>
              </a:rPr>
              <a:t>Recommended process is #7</a:t>
            </a:r>
          </a:p>
        </p:txBody>
      </p:sp>
      <p:graphicFrame>
        <p:nvGraphicFramePr>
          <p:cNvPr id="3" name="Table 2"/>
          <p:cNvGraphicFramePr>
            <a:graphicFrameLocks noGrp="1"/>
          </p:cNvGraphicFramePr>
          <p:nvPr>
            <p:extLst>
              <p:ext uri="{D42A27DB-BD31-4B8C-83A1-F6EECF244321}">
                <p14:modId xmlns:p14="http://schemas.microsoft.com/office/powerpoint/2010/main" val="954649050"/>
              </p:ext>
            </p:extLst>
          </p:nvPr>
        </p:nvGraphicFramePr>
        <p:xfrm>
          <a:off x="426290" y="1174952"/>
          <a:ext cx="8260825" cy="4711563"/>
        </p:xfrm>
        <a:graphic>
          <a:graphicData uri="http://schemas.openxmlformats.org/drawingml/2006/table">
            <a:tbl>
              <a:tblPr firstRow="1" bandRow="1">
                <a:tableStyleId>{21E4AEA4-8DFA-4A89-87EB-49C32662AFE0}</a:tableStyleId>
              </a:tblPr>
              <a:tblGrid>
                <a:gridCol w="1652165"/>
                <a:gridCol w="1652165"/>
                <a:gridCol w="1652165"/>
                <a:gridCol w="1652165"/>
                <a:gridCol w="1652165"/>
              </a:tblGrid>
              <a:tr h="696386">
                <a:tc>
                  <a:txBody>
                    <a:bodyPr/>
                    <a:lstStyle/>
                    <a:p>
                      <a:r>
                        <a:rPr lang="en-US" sz="1100" dirty="0" smtClean="0"/>
                        <a:t>Transferring</a:t>
                      </a:r>
                      <a:r>
                        <a:rPr lang="en-US" sz="1100" baseline="0" dirty="0" smtClean="0"/>
                        <a:t> Agency NCID Activity</a:t>
                      </a:r>
                      <a:endParaRPr lang="en-US" sz="1100" dirty="0"/>
                    </a:p>
                  </a:txBody>
                  <a:tcPr marL="68598" marR="68598" marT="34299" marB="34299"/>
                </a:tc>
                <a:tc>
                  <a:txBody>
                    <a:bodyPr/>
                    <a:lstStyle/>
                    <a:p>
                      <a:r>
                        <a:rPr lang="en-US" sz="1100" dirty="0" smtClean="0"/>
                        <a:t>Receiving Agency NCID Activity</a:t>
                      </a:r>
                      <a:endParaRPr lang="en-US" sz="1100" dirty="0"/>
                    </a:p>
                  </a:txBody>
                  <a:tcPr marL="68598" marR="68598" marT="34299" marB="34299"/>
                </a:tc>
                <a:tc>
                  <a:txBody>
                    <a:bodyPr/>
                    <a:lstStyle/>
                    <a:p>
                      <a:r>
                        <a:rPr lang="en-US" sz="1100" dirty="0" smtClean="0"/>
                        <a:t>Old</a:t>
                      </a:r>
                      <a:r>
                        <a:rPr lang="en-US" sz="1100" baseline="0" dirty="0" smtClean="0"/>
                        <a:t> Email Box Status</a:t>
                      </a:r>
                      <a:endParaRPr lang="en-US" sz="1100" dirty="0"/>
                    </a:p>
                  </a:txBody>
                  <a:tcPr marL="68598" marR="68598" marT="34299" marB="34299"/>
                </a:tc>
                <a:tc>
                  <a:txBody>
                    <a:bodyPr/>
                    <a:lstStyle/>
                    <a:p>
                      <a:r>
                        <a:rPr lang="en-US" sz="1100" dirty="0" smtClean="0"/>
                        <a:t>New</a:t>
                      </a:r>
                      <a:r>
                        <a:rPr lang="en-US" sz="1100" baseline="0" dirty="0" smtClean="0"/>
                        <a:t> Email Account Created?</a:t>
                      </a:r>
                      <a:endParaRPr lang="en-US" sz="1100" dirty="0"/>
                    </a:p>
                  </a:txBody>
                  <a:tcPr marL="68598" marR="68598" marT="34299" marB="34299"/>
                </a:tc>
                <a:tc>
                  <a:txBody>
                    <a:bodyPr/>
                    <a:lstStyle/>
                    <a:p>
                      <a:r>
                        <a:rPr lang="en-US" sz="1100" dirty="0" smtClean="0"/>
                        <a:t>Old Email Address Status</a:t>
                      </a:r>
                      <a:endParaRPr lang="en-US" sz="1100" dirty="0"/>
                    </a:p>
                  </a:txBody>
                  <a:tcPr marL="68598" marR="68598" marT="34299" marB="34299"/>
                </a:tc>
              </a:tr>
              <a:tr h="388721">
                <a:tc rowSpan="3">
                  <a:txBody>
                    <a:bodyPr/>
                    <a:lstStyle/>
                    <a:p>
                      <a:pPr algn="ctr"/>
                      <a:r>
                        <a:rPr lang="en-US" sz="1500" dirty="0" smtClean="0">
                          <a:solidFill>
                            <a:schemeClr val="bg1">
                              <a:lumMod val="50000"/>
                            </a:schemeClr>
                          </a:solidFill>
                        </a:rPr>
                        <a:t>Delete</a:t>
                      </a:r>
                      <a:endParaRPr lang="en-US" sz="1500" dirty="0">
                        <a:solidFill>
                          <a:schemeClr val="bg1">
                            <a:lumMod val="50000"/>
                          </a:schemeClr>
                        </a:solidFill>
                      </a:endParaRPr>
                    </a:p>
                  </a:txBody>
                  <a:tcPr marL="68598" marR="68598" marT="34299" marB="34299" anchor="ctr"/>
                </a:tc>
                <a:tc rowSpan="3">
                  <a:txBody>
                    <a:bodyPr/>
                    <a:lstStyle/>
                    <a:p>
                      <a:pPr algn="ctr"/>
                      <a:r>
                        <a:rPr lang="en-US" sz="1500" dirty="0" smtClean="0">
                          <a:solidFill>
                            <a:schemeClr val="bg1">
                              <a:lumMod val="50000"/>
                            </a:schemeClr>
                          </a:solidFill>
                        </a:rPr>
                        <a:t>Create</a:t>
                      </a:r>
                      <a:r>
                        <a:rPr lang="en-US" sz="1500" baseline="0" dirty="0" smtClean="0">
                          <a:solidFill>
                            <a:schemeClr val="bg1">
                              <a:lumMod val="50000"/>
                            </a:schemeClr>
                          </a:solidFill>
                        </a:rPr>
                        <a:t> New</a:t>
                      </a:r>
                      <a:endParaRPr lang="en-US" sz="15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Deleted</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Yes</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Assigned to another employee</a:t>
                      </a:r>
                      <a:endParaRPr lang="en-US" sz="1100" dirty="0">
                        <a:solidFill>
                          <a:schemeClr val="bg1">
                            <a:lumMod val="50000"/>
                          </a:schemeClr>
                        </a:solidFill>
                      </a:endParaRPr>
                    </a:p>
                  </a:txBody>
                  <a:tcPr marL="68598" marR="68598" marT="34299" marB="34299" anchor="ctr"/>
                </a:tc>
              </a:tr>
              <a:tr h="388721">
                <a:tc vMerge="1">
                  <a:txBody>
                    <a:bodyPr/>
                    <a:lstStyle/>
                    <a:p>
                      <a:endParaRPr lang="en-US" sz="1400" dirty="0"/>
                    </a:p>
                  </a:txBody>
                  <a:tcPr/>
                </a:tc>
                <a:tc vMerge="1">
                  <a:txBody>
                    <a:bodyPr/>
                    <a:lstStyle/>
                    <a:p>
                      <a:endParaRPr lang="en-US" sz="1400" dirty="0"/>
                    </a:p>
                  </a:txBody>
                  <a:tcPr/>
                </a:tc>
                <a:tc>
                  <a:txBody>
                    <a:bodyPr/>
                    <a:lstStyle/>
                    <a:p>
                      <a:pPr algn="ctr"/>
                      <a:r>
                        <a:rPr lang="en-US" sz="1100" dirty="0" smtClean="0">
                          <a:solidFill>
                            <a:schemeClr val="bg1">
                              <a:lumMod val="50000"/>
                            </a:schemeClr>
                          </a:solidFill>
                        </a:rPr>
                        <a:t>Moved along with employee</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No</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May</a:t>
                      </a:r>
                      <a:r>
                        <a:rPr lang="en-US" sz="1100" baseline="0" dirty="0" smtClean="0">
                          <a:solidFill>
                            <a:schemeClr val="bg1">
                              <a:lumMod val="50000"/>
                            </a:schemeClr>
                          </a:solidFill>
                        </a:rPr>
                        <a:t> be reassigned or moved along with</a:t>
                      </a:r>
                      <a:endParaRPr lang="en-US" sz="1100" dirty="0">
                        <a:solidFill>
                          <a:schemeClr val="bg1">
                            <a:lumMod val="50000"/>
                          </a:schemeClr>
                        </a:solidFill>
                      </a:endParaRPr>
                    </a:p>
                  </a:txBody>
                  <a:tcPr marL="68598" marR="68598" marT="34299" marB="34299" anchor="ctr"/>
                </a:tc>
              </a:tr>
              <a:tr h="282541">
                <a:tc vMerge="1">
                  <a:txBody>
                    <a:bodyPr/>
                    <a:lstStyle/>
                    <a:p>
                      <a:endParaRPr lang="en-US" sz="1400" dirty="0"/>
                    </a:p>
                  </a:txBody>
                  <a:tcPr/>
                </a:tc>
                <a:tc vMerge="1">
                  <a:txBody>
                    <a:bodyPr/>
                    <a:lstStyle/>
                    <a:p>
                      <a:endParaRPr lang="en-US" sz="1400" dirty="0"/>
                    </a:p>
                  </a:txBody>
                  <a:tcPr/>
                </a:tc>
                <a:tc>
                  <a:txBody>
                    <a:bodyPr/>
                    <a:lstStyle/>
                    <a:p>
                      <a:pPr algn="ctr"/>
                      <a:r>
                        <a:rPr lang="en-US" sz="1100" dirty="0" smtClean="0">
                          <a:solidFill>
                            <a:schemeClr val="bg1">
                              <a:lumMod val="50000"/>
                            </a:schemeClr>
                          </a:solidFill>
                        </a:rPr>
                        <a:t>Kept as service account</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Yes</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Kept</a:t>
                      </a:r>
                      <a:r>
                        <a:rPr lang="en-US" sz="1100" baseline="0" dirty="0" smtClean="0">
                          <a:solidFill>
                            <a:schemeClr val="bg1">
                              <a:lumMod val="50000"/>
                            </a:schemeClr>
                          </a:solidFill>
                        </a:rPr>
                        <a:t> on old mailbox</a:t>
                      </a:r>
                      <a:endParaRPr lang="en-US" sz="1100" dirty="0">
                        <a:solidFill>
                          <a:schemeClr val="bg1">
                            <a:lumMod val="50000"/>
                          </a:schemeClr>
                        </a:solidFill>
                      </a:endParaRPr>
                    </a:p>
                  </a:txBody>
                  <a:tcPr marL="68598" marR="68598" marT="34299" marB="34299" anchor="ctr"/>
                </a:tc>
              </a:tr>
              <a:tr h="487480">
                <a:tc rowSpan="3">
                  <a:txBody>
                    <a:bodyPr/>
                    <a:lstStyle/>
                    <a:p>
                      <a:pPr algn="ctr"/>
                      <a:r>
                        <a:rPr lang="en-US" sz="1500" dirty="0" smtClean="0">
                          <a:solidFill>
                            <a:schemeClr val="bg1">
                              <a:lumMod val="50000"/>
                            </a:schemeClr>
                          </a:solidFill>
                        </a:rPr>
                        <a:t>Transfer</a:t>
                      </a:r>
                      <a:endParaRPr lang="en-US" sz="1500" dirty="0">
                        <a:solidFill>
                          <a:schemeClr val="bg1">
                            <a:lumMod val="50000"/>
                          </a:schemeClr>
                        </a:solidFill>
                      </a:endParaRPr>
                    </a:p>
                  </a:txBody>
                  <a:tcPr marL="68598" marR="68598" marT="34299" marB="34299" anchor="ctr"/>
                </a:tc>
                <a:tc rowSpan="3">
                  <a:txBody>
                    <a:bodyPr/>
                    <a:lstStyle/>
                    <a:p>
                      <a:pPr algn="ctr"/>
                      <a:r>
                        <a:rPr lang="en-US" sz="1500" dirty="0" smtClean="0">
                          <a:solidFill>
                            <a:schemeClr val="bg1">
                              <a:lumMod val="50000"/>
                            </a:schemeClr>
                          </a:solidFill>
                        </a:rPr>
                        <a:t>Reject Transfer-Create new NCID</a:t>
                      </a:r>
                    </a:p>
                  </a:txBody>
                  <a:tcPr marL="68598" marR="68598" marT="34299" marB="34299" anchor="ctr"/>
                </a:tc>
                <a:tc>
                  <a:txBody>
                    <a:bodyPr/>
                    <a:lstStyle/>
                    <a:p>
                      <a:pPr algn="ctr"/>
                      <a:r>
                        <a:rPr lang="en-US" sz="1100" dirty="0" smtClean="0">
                          <a:solidFill>
                            <a:schemeClr val="bg1">
                              <a:lumMod val="50000"/>
                            </a:schemeClr>
                          </a:solidFill>
                        </a:rPr>
                        <a:t>Deleted</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Yes</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Assigned to another employee</a:t>
                      </a:r>
                      <a:endParaRPr lang="en-US" sz="1100" dirty="0">
                        <a:solidFill>
                          <a:schemeClr val="bg1">
                            <a:lumMod val="50000"/>
                          </a:schemeClr>
                        </a:solidFill>
                      </a:endParaRPr>
                    </a:p>
                  </a:txBody>
                  <a:tcPr marL="68598" marR="68598" marT="34299" marB="34299" anchor="ctr"/>
                </a:tc>
              </a:tr>
              <a:tr h="487480">
                <a:tc vMerge="1">
                  <a:txBody>
                    <a:bodyPr/>
                    <a:lstStyle/>
                    <a:p>
                      <a:endParaRPr lang="en-US" sz="1400" dirty="0" smtClean="0"/>
                    </a:p>
                  </a:txBody>
                  <a:tcPr/>
                </a:tc>
                <a:tc vMerge="1">
                  <a:txBody>
                    <a:bodyPr/>
                    <a:lstStyle/>
                    <a:p>
                      <a:endParaRPr lang="en-US" sz="1400" dirty="0" smtClean="0"/>
                    </a:p>
                  </a:txBody>
                  <a:tcPr/>
                </a:tc>
                <a:tc>
                  <a:txBody>
                    <a:bodyPr/>
                    <a:lstStyle/>
                    <a:p>
                      <a:pPr algn="ctr"/>
                      <a:r>
                        <a:rPr lang="en-US" sz="1100" dirty="0" smtClean="0">
                          <a:solidFill>
                            <a:schemeClr val="bg1">
                              <a:lumMod val="50000"/>
                            </a:schemeClr>
                          </a:solidFill>
                        </a:rPr>
                        <a:t>Moved along with employee</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No</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May</a:t>
                      </a:r>
                      <a:r>
                        <a:rPr lang="en-US" sz="1100" baseline="0" dirty="0" smtClean="0">
                          <a:solidFill>
                            <a:schemeClr val="bg1">
                              <a:lumMod val="50000"/>
                            </a:schemeClr>
                          </a:solidFill>
                        </a:rPr>
                        <a:t> be reassigned or moved along with</a:t>
                      </a:r>
                      <a:endParaRPr lang="en-US" sz="1100" dirty="0">
                        <a:solidFill>
                          <a:schemeClr val="bg1">
                            <a:lumMod val="50000"/>
                          </a:schemeClr>
                        </a:solidFill>
                      </a:endParaRPr>
                    </a:p>
                  </a:txBody>
                  <a:tcPr marL="68598" marR="68598" marT="34299" marB="34299" anchor="ctr"/>
                </a:tc>
              </a:tr>
              <a:tr h="487480">
                <a:tc vMerge="1">
                  <a:txBody>
                    <a:bodyPr/>
                    <a:lstStyle/>
                    <a:p>
                      <a:endParaRPr lang="en-US" sz="1400" dirty="0" smtClean="0"/>
                    </a:p>
                  </a:txBody>
                  <a:tcPr/>
                </a:tc>
                <a:tc vMerge="1">
                  <a:txBody>
                    <a:bodyPr/>
                    <a:lstStyle/>
                    <a:p>
                      <a:endParaRPr lang="en-US" sz="1400" dirty="0"/>
                    </a:p>
                  </a:txBody>
                  <a:tcPr/>
                </a:tc>
                <a:tc>
                  <a:txBody>
                    <a:bodyPr/>
                    <a:lstStyle/>
                    <a:p>
                      <a:pPr algn="ctr"/>
                      <a:r>
                        <a:rPr lang="en-US" sz="1100" dirty="0" smtClean="0">
                          <a:solidFill>
                            <a:schemeClr val="bg1">
                              <a:lumMod val="50000"/>
                            </a:schemeClr>
                          </a:solidFill>
                        </a:rPr>
                        <a:t>Kept</a:t>
                      </a:r>
                      <a:r>
                        <a:rPr lang="en-US" sz="1100" baseline="0" dirty="0" smtClean="0">
                          <a:solidFill>
                            <a:schemeClr val="bg1">
                              <a:lumMod val="50000"/>
                            </a:schemeClr>
                          </a:solidFill>
                        </a:rPr>
                        <a:t> as service account</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Yes</a:t>
                      </a:r>
                      <a:endParaRPr lang="en-US" sz="1100" dirty="0">
                        <a:solidFill>
                          <a:schemeClr val="bg1">
                            <a:lumMod val="50000"/>
                          </a:schemeClr>
                        </a:solidFill>
                      </a:endParaRPr>
                    </a:p>
                  </a:txBody>
                  <a:tcPr marL="68598" marR="68598" marT="34299" marB="34299" anchor="ctr"/>
                </a:tc>
                <a:tc>
                  <a:txBody>
                    <a:bodyPr/>
                    <a:lstStyle/>
                    <a:p>
                      <a:pPr algn="ctr"/>
                      <a:r>
                        <a:rPr lang="en-US" sz="1100" dirty="0" smtClean="0">
                          <a:solidFill>
                            <a:schemeClr val="bg1">
                              <a:lumMod val="50000"/>
                            </a:schemeClr>
                          </a:solidFill>
                        </a:rPr>
                        <a:t>Kept on old mailbox</a:t>
                      </a:r>
                      <a:endParaRPr lang="en-US" sz="1100" dirty="0">
                        <a:solidFill>
                          <a:schemeClr val="bg1">
                            <a:lumMod val="50000"/>
                          </a:schemeClr>
                        </a:solidFill>
                      </a:endParaRPr>
                    </a:p>
                  </a:txBody>
                  <a:tcPr marL="68598" marR="68598" marT="34299" marB="34299" anchor="ctr"/>
                </a:tc>
              </a:tr>
              <a:tr h="487480">
                <a:tc rowSpan="3">
                  <a:txBody>
                    <a:bodyPr/>
                    <a:lstStyle/>
                    <a:p>
                      <a:pPr algn="ctr"/>
                      <a:r>
                        <a:rPr lang="en-US" sz="1500" dirty="0" smtClean="0">
                          <a:solidFill>
                            <a:srgbClr val="00B050"/>
                          </a:solidFill>
                        </a:rPr>
                        <a:t>Transfer</a:t>
                      </a:r>
                    </a:p>
                  </a:txBody>
                  <a:tcPr marL="68598" marR="68598" marT="34299" marB="34299" anchor="ctr"/>
                </a:tc>
                <a:tc rowSpan="3">
                  <a:txBody>
                    <a:bodyPr/>
                    <a:lstStyle/>
                    <a:p>
                      <a:pPr algn="ctr"/>
                      <a:r>
                        <a:rPr lang="en-US" sz="1500" dirty="0" smtClean="0">
                          <a:solidFill>
                            <a:srgbClr val="00B050"/>
                          </a:solidFill>
                        </a:rPr>
                        <a:t>Accept Transfer</a:t>
                      </a:r>
                    </a:p>
                  </a:txBody>
                  <a:tcPr marL="68598" marR="68598" marT="34299" marB="34299" anchor="ctr"/>
                </a:tc>
                <a:tc>
                  <a:txBody>
                    <a:bodyPr/>
                    <a:lstStyle/>
                    <a:p>
                      <a:pPr algn="ctr"/>
                      <a:r>
                        <a:rPr lang="en-US" sz="1100" b="1" dirty="0" smtClean="0">
                          <a:solidFill>
                            <a:srgbClr val="00B050"/>
                          </a:solidFill>
                        </a:rPr>
                        <a:t>Deleted</a:t>
                      </a:r>
                      <a:endParaRPr lang="en-US" sz="1100" b="1" dirty="0">
                        <a:solidFill>
                          <a:srgbClr val="00B050"/>
                        </a:solidFill>
                      </a:endParaRPr>
                    </a:p>
                  </a:txBody>
                  <a:tcPr marL="68598" marR="68598" marT="34299" marB="34299" anchor="ctr"/>
                </a:tc>
                <a:tc>
                  <a:txBody>
                    <a:bodyPr/>
                    <a:lstStyle/>
                    <a:p>
                      <a:pPr algn="ctr"/>
                      <a:r>
                        <a:rPr lang="en-US" sz="1100" b="1" dirty="0" smtClean="0">
                          <a:solidFill>
                            <a:srgbClr val="00B050"/>
                          </a:solidFill>
                        </a:rPr>
                        <a:t>Yes</a:t>
                      </a:r>
                      <a:endParaRPr lang="en-US" sz="1100" b="1" dirty="0">
                        <a:solidFill>
                          <a:srgbClr val="00B050"/>
                        </a:solidFill>
                      </a:endParaRPr>
                    </a:p>
                  </a:txBody>
                  <a:tcPr marL="68598" marR="68598" marT="34299" marB="34299" anchor="ctr"/>
                </a:tc>
                <a:tc>
                  <a:txBody>
                    <a:bodyPr/>
                    <a:lstStyle/>
                    <a:p>
                      <a:pPr algn="ctr"/>
                      <a:r>
                        <a:rPr lang="en-US" sz="1100" b="1" dirty="0" smtClean="0">
                          <a:solidFill>
                            <a:srgbClr val="00B050"/>
                          </a:solidFill>
                        </a:rPr>
                        <a:t>Assigned</a:t>
                      </a:r>
                      <a:r>
                        <a:rPr lang="en-US" sz="1100" b="1" baseline="0" dirty="0" smtClean="0">
                          <a:solidFill>
                            <a:srgbClr val="00B050"/>
                          </a:solidFill>
                        </a:rPr>
                        <a:t> to another employee</a:t>
                      </a:r>
                      <a:endParaRPr lang="en-US" sz="1100" b="1" dirty="0">
                        <a:solidFill>
                          <a:srgbClr val="00B050"/>
                        </a:solidFill>
                      </a:endParaRPr>
                    </a:p>
                  </a:txBody>
                  <a:tcPr marL="68598" marR="68598" marT="34299" marB="34299" anchor="ctr"/>
                </a:tc>
              </a:tr>
              <a:tr h="487480">
                <a:tc vMerge="1">
                  <a:txBody>
                    <a:bodyPr/>
                    <a:lstStyle/>
                    <a:p>
                      <a:endParaRPr lang="en-US" sz="1400" dirty="0" smtClean="0"/>
                    </a:p>
                  </a:txBody>
                  <a:tcPr/>
                </a:tc>
                <a:tc vMerge="1">
                  <a:txBody>
                    <a:bodyPr/>
                    <a:lstStyle/>
                    <a:p>
                      <a:endParaRPr lang="en-US" sz="1400" dirty="0" smtClean="0"/>
                    </a:p>
                  </a:txBody>
                  <a:tcPr/>
                </a:tc>
                <a:tc>
                  <a:txBody>
                    <a:bodyPr/>
                    <a:lstStyle/>
                    <a:p>
                      <a:pPr algn="ctr"/>
                      <a:r>
                        <a:rPr lang="en-US" sz="1100" b="1" dirty="0" smtClean="0">
                          <a:solidFill>
                            <a:srgbClr val="00B050"/>
                          </a:solidFill>
                        </a:rPr>
                        <a:t>Moved along with employee</a:t>
                      </a:r>
                      <a:endParaRPr lang="en-US" sz="1100" b="1" dirty="0">
                        <a:solidFill>
                          <a:srgbClr val="00B050"/>
                        </a:solidFill>
                      </a:endParaRPr>
                    </a:p>
                  </a:txBody>
                  <a:tcPr marL="68598" marR="68598" marT="34299" marB="34299" anchor="ctr"/>
                </a:tc>
                <a:tc>
                  <a:txBody>
                    <a:bodyPr/>
                    <a:lstStyle/>
                    <a:p>
                      <a:pPr algn="ctr"/>
                      <a:r>
                        <a:rPr lang="en-US" sz="1100" b="1" dirty="0" smtClean="0">
                          <a:solidFill>
                            <a:srgbClr val="00B050"/>
                          </a:solidFill>
                        </a:rPr>
                        <a:t>No</a:t>
                      </a:r>
                      <a:endParaRPr lang="en-US" sz="1100" b="1" dirty="0">
                        <a:solidFill>
                          <a:srgbClr val="00B050"/>
                        </a:solidFill>
                      </a:endParaRPr>
                    </a:p>
                  </a:txBody>
                  <a:tcPr marL="68598" marR="68598" marT="34299" marB="34299" anchor="ctr"/>
                </a:tc>
                <a:tc>
                  <a:txBody>
                    <a:bodyPr/>
                    <a:lstStyle/>
                    <a:p>
                      <a:pPr marL="0" marR="0" indent="0" algn="ctr" defTabSz="914089" rtl="0" eaLnBrk="1" fontAlgn="auto" latinLnBrk="0" hangingPunct="1">
                        <a:lnSpc>
                          <a:spcPct val="100000"/>
                        </a:lnSpc>
                        <a:spcBef>
                          <a:spcPts val="0"/>
                        </a:spcBef>
                        <a:spcAft>
                          <a:spcPts val="0"/>
                        </a:spcAft>
                        <a:buClrTx/>
                        <a:buSzTx/>
                        <a:buFontTx/>
                        <a:buNone/>
                        <a:tabLst/>
                        <a:defRPr/>
                      </a:pPr>
                      <a:r>
                        <a:rPr lang="en-US" sz="1100" b="1" dirty="0" smtClean="0">
                          <a:solidFill>
                            <a:srgbClr val="00B050"/>
                          </a:solidFill>
                        </a:rPr>
                        <a:t>May</a:t>
                      </a:r>
                      <a:r>
                        <a:rPr lang="en-US" sz="1100" b="1" baseline="0" dirty="0" smtClean="0">
                          <a:solidFill>
                            <a:srgbClr val="00B050"/>
                          </a:solidFill>
                        </a:rPr>
                        <a:t> be reassigned or moved along with</a:t>
                      </a:r>
                      <a:endParaRPr lang="en-US" sz="1100" b="1" dirty="0" smtClean="0">
                        <a:solidFill>
                          <a:srgbClr val="00B050"/>
                        </a:solidFill>
                      </a:endParaRPr>
                    </a:p>
                  </a:txBody>
                  <a:tcPr marL="68598" marR="68598" marT="34299" marB="34299" anchor="ctr"/>
                </a:tc>
              </a:tr>
              <a:tr h="487480">
                <a:tc vMerge="1">
                  <a:txBody>
                    <a:bodyPr/>
                    <a:lstStyle/>
                    <a:p>
                      <a:endParaRPr lang="en-US" sz="1400" dirty="0" smtClean="0"/>
                    </a:p>
                  </a:txBody>
                  <a:tcPr/>
                </a:tc>
                <a:tc vMerge="1">
                  <a:txBody>
                    <a:bodyPr/>
                    <a:lstStyle/>
                    <a:p>
                      <a:endParaRPr lang="en-US" sz="1400" dirty="0"/>
                    </a:p>
                  </a:txBody>
                  <a:tcPr/>
                </a:tc>
                <a:tc>
                  <a:txBody>
                    <a:bodyPr/>
                    <a:lstStyle/>
                    <a:p>
                      <a:pPr algn="ctr"/>
                      <a:r>
                        <a:rPr lang="en-US" sz="1100" b="1" dirty="0" smtClean="0">
                          <a:solidFill>
                            <a:srgbClr val="00B050"/>
                          </a:solidFill>
                        </a:rPr>
                        <a:t>Kept as service account</a:t>
                      </a:r>
                      <a:endParaRPr lang="en-US" sz="1100" b="1" dirty="0">
                        <a:solidFill>
                          <a:srgbClr val="00B050"/>
                        </a:solidFill>
                      </a:endParaRPr>
                    </a:p>
                  </a:txBody>
                  <a:tcPr marL="68598" marR="68598" marT="34299" marB="34299" anchor="ctr"/>
                </a:tc>
                <a:tc>
                  <a:txBody>
                    <a:bodyPr/>
                    <a:lstStyle/>
                    <a:p>
                      <a:pPr algn="ctr"/>
                      <a:r>
                        <a:rPr lang="en-US" sz="1100" b="1" dirty="0" smtClean="0">
                          <a:solidFill>
                            <a:srgbClr val="00B050"/>
                          </a:solidFill>
                        </a:rPr>
                        <a:t>Yes</a:t>
                      </a:r>
                      <a:endParaRPr lang="en-US" sz="1100" b="1" dirty="0">
                        <a:solidFill>
                          <a:srgbClr val="00B050"/>
                        </a:solidFill>
                      </a:endParaRPr>
                    </a:p>
                  </a:txBody>
                  <a:tcPr marL="68598" marR="68598" marT="34299" marB="34299" anchor="ctr"/>
                </a:tc>
                <a:tc>
                  <a:txBody>
                    <a:bodyPr/>
                    <a:lstStyle/>
                    <a:p>
                      <a:pPr algn="ctr"/>
                      <a:r>
                        <a:rPr lang="en-US" sz="1100" b="1" dirty="0" smtClean="0">
                          <a:solidFill>
                            <a:srgbClr val="00B050"/>
                          </a:solidFill>
                        </a:rPr>
                        <a:t>Kept on old mailbox</a:t>
                      </a:r>
                      <a:endParaRPr lang="en-US" sz="1100" b="1" dirty="0">
                        <a:solidFill>
                          <a:srgbClr val="00B050"/>
                        </a:solidFill>
                      </a:endParaRPr>
                    </a:p>
                  </a:txBody>
                  <a:tcPr marL="68598" marR="68598" marT="34299" marB="34299" anchor="ctr"/>
                </a:tc>
              </a:tr>
            </a:tbl>
          </a:graphicData>
        </a:graphic>
      </p:graphicFrame>
      <p:sp>
        <p:nvSpPr>
          <p:cNvPr id="9" name="Rounded Rectangle 8"/>
          <p:cNvSpPr/>
          <p:nvPr/>
        </p:nvSpPr>
        <p:spPr>
          <a:xfrm>
            <a:off x="587038" y="4789944"/>
            <a:ext cx="3033410" cy="660805"/>
          </a:xfrm>
          <a:prstGeom prst="roundRect">
            <a:avLst/>
          </a:prstGeom>
          <a:noFill/>
          <a:ln w="57150">
            <a:solidFill>
              <a:srgbClr val="00B050"/>
            </a:solidFill>
          </a:ln>
        </p:spPr>
        <p:style>
          <a:lnRef idx="1">
            <a:schemeClr val="accent3"/>
          </a:lnRef>
          <a:fillRef idx="2">
            <a:schemeClr val="accent3"/>
          </a:fillRef>
          <a:effectRef idx="1">
            <a:schemeClr val="accent3"/>
          </a:effectRef>
          <a:fontRef idx="minor">
            <a:schemeClr val="dk1"/>
          </a:fontRef>
        </p:style>
        <p:txBody>
          <a:bodyPr lIns="0" tIns="0" rIns="0" bIns="24492" rtlCol="0" anchor="ctr"/>
          <a:lstStyle/>
          <a:p>
            <a:pPr algn="ctr"/>
            <a:endParaRPr lang="en-US" sz="900" dirty="0">
              <a:solidFill>
                <a:srgbClr val="FFFFFF"/>
              </a:solidFill>
            </a:endParaRPr>
          </a:p>
        </p:txBody>
      </p:sp>
      <p:sp>
        <p:nvSpPr>
          <p:cNvPr id="10" name="TextBox 9"/>
          <p:cNvSpPr txBox="1"/>
          <p:nvPr/>
        </p:nvSpPr>
        <p:spPr>
          <a:xfrm>
            <a:off x="838200" y="4415376"/>
            <a:ext cx="2782248" cy="369460"/>
          </a:xfrm>
          <a:prstGeom prst="rect">
            <a:avLst/>
          </a:prstGeom>
          <a:noFill/>
        </p:spPr>
        <p:txBody>
          <a:bodyPr wrap="square" lIns="0" tIns="0" rIns="0" bIns="0" rtlCol="0">
            <a:spAutoFit/>
          </a:bodyPr>
          <a:lstStyle/>
          <a:p>
            <a:r>
              <a:rPr lang="en-US" sz="2401" spc="-53" dirty="0" smtClean="0">
                <a:solidFill>
                  <a:srgbClr val="00B050"/>
                </a:solidFill>
              </a:rPr>
              <a:t>Recommendation</a:t>
            </a:r>
            <a:endParaRPr lang="en-US" sz="2401" spc="-53" dirty="0">
              <a:solidFill>
                <a:srgbClr val="00B050"/>
              </a:solidFill>
            </a:endParaRPr>
          </a:p>
        </p:txBody>
      </p:sp>
    </p:spTree>
    <p:extLst>
      <p:ext uri="{BB962C8B-B14F-4D97-AF65-F5344CB8AC3E}">
        <p14:creationId xmlns:p14="http://schemas.microsoft.com/office/powerpoint/2010/main" val="193653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NCID/EADS/NCMAIL </a:t>
            </a:r>
            <a:br>
              <a:rPr lang="en-US" sz="3200" dirty="0" smtClean="0"/>
            </a:br>
            <a:r>
              <a:rPr lang="en-US" sz="3200" dirty="0" smtClean="0"/>
              <a:t>Driver Change on 12/21 </a:t>
            </a:r>
            <a:endParaRPr lang="en-US" sz="3200" dirty="0"/>
          </a:p>
        </p:txBody>
      </p:sp>
      <p:sp>
        <p:nvSpPr>
          <p:cNvPr id="3" name="Footer Placeholder 2"/>
          <p:cNvSpPr>
            <a:spLocks noGrp="1"/>
          </p:cNvSpPr>
          <p:nvPr>
            <p:ph type="ftr" sz="quarter" idx="11"/>
          </p:nvPr>
        </p:nvSpPr>
        <p:spPr/>
        <p:txBody>
          <a:bodyPr/>
          <a:lstStyle/>
          <a:p>
            <a:pPr>
              <a:defRPr/>
            </a:pPr>
            <a:r>
              <a:rPr lang="en-US" smtClean="0"/>
              <a:t>2</a:t>
            </a:r>
            <a:endParaRPr lang="en-US"/>
          </a:p>
        </p:txBody>
      </p:sp>
      <p:sp>
        <p:nvSpPr>
          <p:cNvPr id="4" name="Slide Number Placeholder 3"/>
          <p:cNvSpPr>
            <a:spLocks noGrp="1"/>
          </p:cNvSpPr>
          <p:nvPr>
            <p:ph type="sldNum" sz="quarter" idx="12"/>
          </p:nvPr>
        </p:nvSpPr>
        <p:spPr/>
        <p:txBody>
          <a:bodyPr/>
          <a:lstStyle/>
          <a:p>
            <a:pPr>
              <a:defRPr/>
            </a:pPr>
            <a:fld id="{AC2FB239-55CA-448B-8DA7-415393EFB03C}" type="slidenum">
              <a:rPr lang="en-US" smtClean="0"/>
              <a:pPr>
                <a:defRPr/>
              </a:pPr>
              <a:t>34</a:t>
            </a:fld>
            <a:endParaRPr lang="en-US"/>
          </a:p>
        </p:txBody>
      </p:sp>
      <p:sp>
        <p:nvSpPr>
          <p:cNvPr id="5" name="Rectangle 4"/>
          <p:cNvSpPr/>
          <p:nvPr/>
        </p:nvSpPr>
        <p:spPr>
          <a:xfrm>
            <a:off x="475129" y="1676400"/>
            <a:ext cx="7924800" cy="3539430"/>
          </a:xfrm>
          <a:prstGeom prst="rect">
            <a:avLst/>
          </a:prstGeom>
        </p:spPr>
        <p:txBody>
          <a:bodyPr wrap="square">
            <a:spAutoFit/>
          </a:bodyPr>
          <a:lstStyle/>
          <a:p>
            <a:pPr marL="0" marR="0">
              <a:spcBef>
                <a:spcPts val="0"/>
              </a:spcBef>
              <a:spcAft>
                <a:spcPts val="0"/>
              </a:spcAft>
            </a:pPr>
            <a:r>
              <a:rPr lang="en-US" sz="2800" b="1" dirty="0" smtClean="0">
                <a:latin typeface="Calibri" panose="020F0502020204030204" pitchFamily="34" charset="0"/>
                <a:ea typeface="Times New Roman" panose="02020603050405020304" pitchFamily="18" charset="0"/>
                <a:cs typeface="Times New Roman" panose="02020603050405020304" pitchFamily="18" charset="0"/>
              </a:rPr>
              <a:t>This change is complete</a:t>
            </a:r>
          </a:p>
          <a:p>
            <a:pPr marL="0" marR="0">
              <a:spcBef>
                <a:spcPts val="0"/>
              </a:spcBef>
              <a:spcAft>
                <a:spcPts val="0"/>
              </a:spcAf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smtClean="0">
                <a:latin typeface="Calibri" panose="020F0502020204030204" pitchFamily="34" charset="0"/>
                <a:ea typeface="Times New Roman" panose="02020603050405020304" pitchFamily="18" charset="0"/>
                <a:cs typeface="Times New Roman" panose="02020603050405020304" pitchFamily="18" charset="0"/>
              </a:rPr>
              <a:t>NCID will send </a:t>
            </a:r>
            <a:r>
              <a:rPr lang="en-US" sz="2800" dirty="0">
                <a:latin typeface="Calibri" panose="020F0502020204030204" pitchFamily="34" charset="0"/>
                <a:ea typeface="Times New Roman" panose="02020603050405020304" pitchFamily="18" charset="0"/>
                <a:cs typeface="Times New Roman" panose="02020603050405020304" pitchFamily="18" charset="0"/>
              </a:rPr>
              <a:t>the account over to EADS </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and </a:t>
            </a:r>
            <a:r>
              <a:rPr lang="en-US" sz="2800" dirty="0" err="1" smtClean="0">
                <a:latin typeface="Calibri" panose="020F0502020204030204" pitchFamily="34" charset="0"/>
                <a:ea typeface="Times New Roman" panose="02020603050405020304" pitchFamily="18" charset="0"/>
                <a:cs typeface="Times New Roman" panose="02020603050405020304" pitchFamily="18" charset="0"/>
              </a:rPr>
              <a:t>NCMail</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 as </a:t>
            </a:r>
            <a:r>
              <a:rPr lang="en-US" sz="2800" dirty="0">
                <a:latin typeface="Calibri" panose="020F0502020204030204" pitchFamily="34" charset="0"/>
                <a:ea typeface="Times New Roman" panose="02020603050405020304" pitchFamily="18" charset="0"/>
                <a:cs typeface="Times New Roman" panose="02020603050405020304" pitchFamily="18" charset="0"/>
              </a:rPr>
              <a:t>soon as the account is created.</a:t>
            </a:r>
          </a:p>
          <a:p>
            <a:pPr marL="0" marR="0">
              <a:spcBef>
                <a:spcPts val="0"/>
              </a:spcBef>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smtClean="0">
                <a:latin typeface="Calibri" panose="020F0502020204030204" pitchFamily="34" charset="0"/>
                <a:ea typeface="Times New Roman" panose="02020603050405020304" pitchFamily="18" charset="0"/>
                <a:cs typeface="Times New Roman" panose="02020603050405020304" pitchFamily="18" charset="0"/>
              </a:rPr>
              <a:t>NCID </a:t>
            </a:r>
            <a:r>
              <a:rPr lang="en-US" sz="2800" dirty="0">
                <a:latin typeface="Calibri" panose="020F0502020204030204" pitchFamily="34" charset="0"/>
                <a:ea typeface="Times New Roman" panose="02020603050405020304" pitchFamily="18" charset="0"/>
                <a:cs typeface="Times New Roman" panose="02020603050405020304" pitchFamily="18" charset="0"/>
              </a:rPr>
              <a:t>Driver </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will delete </a:t>
            </a:r>
            <a:r>
              <a:rPr lang="en-US" sz="2800" dirty="0">
                <a:latin typeface="Calibri" panose="020F0502020204030204" pitchFamily="34" charset="0"/>
                <a:ea typeface="Times New Roman" panose="02020603050405020304" pitchFamily="18" charset="0"/>
                <a:cs typeface="Times New Roman" panose="02020603050405020304" pitchFamily="18" charset="0"/>
              </a:rPr>
              <a:t>any account from the NCMAIL AD that is unclaimed after 14 days when it is deleted from NCID.</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996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Billing Updates</a:t>
            </a:r>
            <a:endParaRPr lang="en-US" dirty="0"/>
          </a:p>
        </p:txBody>
      </p:sp>
      <p:sp>
        <p:nvSpPr>
          <p:cNvPr id="3" name="Footer Placeholder 2"/>
          <p:cNvSpPr>
            <a:spLocks noGrp="1"/>
          </p:cNvSpPr>
          <p:nvPr>
            <p:ph type="ftr" sz="quarter" idx="11"/>
          </p:nvPr>
        </p:nvSpPr>
        <p:spPr/>
        <p:txBody>
          <a:bodyPr/>
          <a:lstStyle/>
          <a:p>
            <a:pPr>
              <a:defRPr/>
            </a:pPr>
            <a:r>
              <a:rPr lang="en-US" smtClean="0"/>
              <a:t>2</a:t>
            </a:r>
            <a:endParaRPr lang="en-US"/>
          </a:p>
        </p:txBody>
      </p:sp>
      <p:sp>
        <p:nvSpPr>
          <p:cNvPr id="4" name="Slide Number Placeholder 3"/>
          <p:cNvSpPr>
            <a:spLocks noGrp="1"/>
          </p:cNvSpPr>
          <p:nvPr>
            <p:ph type="sldNum" sz="quarter" idx="12"/>
          </p:nvPr>
        </p:nvSpPr>
        <p:spPr/>
        <p:txBody>
          <a:bodyPr/>
          <a:lstStyle/>
          <a:p>
            <a:pPr>
              <a:defRPr/>
            </a:pPr>
            <a:fld id="{AC2FB239-55CA-448B-8DA7-415393EFB03C}" type="slidenum">
              <a:rPr lang="en-US" smtClean="0"/>
              <a:pPr>
                <a:defRPr/>
              </a:pPr>
              <a:t>35</a:t>
            </a:fld>
            <a:endParaRPr lang="en-US"/>
          </a:p>
        </p:txBody>
      </p:sp>
      <p:sp>
        <p:nvSpPr>
          <p:cNvPr id="5" name="TextBox 4"/>
          <p:cNvSpPr txBox="1"/>
          <p:nvPr/>
        </p:nvSpPr>
        <p:spPr>
          <a:xfrm>
            <a:off x="532003" y="1981200"/>
            <a:ext cx="8154797" cy="3046988"/>
          </a:xfrm>
          <a:prstGeom prst="rect">
            <a:avLst/>
          </a:prstGeom>
          <a:noFill/>
        </p:spPr>
        <p:txBody>
          <a:bodyPr wrap="none" rtlCol="0">
            <a:spAutoFit/>
          </a:bodyPr>
          <a:lstStyle/>
          <a:p>
            <a:r>
              <a:rPr lang="en-US" sz="2400" dirty="0" smtClean="0"/>
              <a:t>Pre-migration- Continue billing as today</a:t>
            </a:r>
          </a:p>
          <a:p>
            <a:endParaRPr lang="en-US" sz="2400" dirty="0"/>
          </a:p>
          <a:p>
            <a:r>
              <a:rPr lang="en-US" sz="2400" dirty="0" smtClean="0"/>
              <a:t>Post Migration- </a:t>
            </a:r>
          </a:p>
          <a:p>
            <a:r>
              <a:rPr lang="en-US" sz="2400" dirty="0"/>
              <a:t>	</a:t>
            </a:r>
            <a:r>
              <a:rPr lang="en-US" sz="2400" dirty="0" smtClean="0"/>
              <a:t>No more Overage Charges</a:t>
            </a:r>
          </a:p>
          <a:p>
            <a:r>
              <a:rPr lang="en-US" sz="2400" dirty="0" smtClean="0"/>
              <a:t>	Everyone will be billed the $6.25 ($3.75+ $2.50)rate</a:t>
            </a:r>
          </a:p>
          <a:p>
            <a:endParaRPr lang="en-US" sz="2400" dirty="0"/>
          </a:p>
          <a:p>
            <a:r>
              <a:rPr lang="en-US" sz="2400" dirty="0" smtClean="0"/>
              <a:t>After June 30- New Support Rate TBD</a:t>
            </a:r>
          </a:p>
          <a:p>
            <a:endParaRPr lang="en-US" sz="2400" dirty="0"/>
          </a:p>
        </p:txBody>
      </p:sp>
    </p:spTree>
    <p:extLst>
      <p:ext uri="{BB962C8B-B14F-4D97-AF65-F5344CB8AC3E}">
        <p14:creationId xmlns:p14="http://schemas.microsoft.com/office/powerpoint/2010/main" val="23112831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srgbClr val="787878">
                    <a:lumMod val="60000"/>
                    <a:lumOff val="40000"/>
                  </a:srgbClr>
                </a:solidFill>
              </a:rPr>
              <a:pPr/>
              <a:t>36</a:t>
            </a:fld>
            <a:endParaRPr lang="en-US" dirty="0">
              <a:solidFill>
                <a:srgbClr val="787878">
                  <a:lumMod val="60000"/>
                  <a:lumOff val="40000"/>
                </a:srgbClr>
              </a:solidFill>
            </a:endParaRPr>
          </a:p>
        </p:txBody>
      </p:sp>
      <p:sp>
        <p:nvSpPr>
          <p:cNvPr id="5" name="Text Placeholder 11"/>
          <p:cNvSpPr txBox="1">
            <a:spLocks/>
          </p:cNvSpPr>
          <p:nvPr/>
        </p:nvSpPr>
        <p:spPr>
          <a:xfrm>
            <a:off x="2761307" y="2529895"/>
            <a:ext cx="3353803" cy="830997"/>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smtClean="0">
                <a:solidFill>
                  <a:srgbClr val="0071BC"/>
                </a:solidFill>
                <a:latin typeface="Segoe UI Light" panose="020B0502040204020203" pitchFamily="34" charset="0"/>
                <a:cs typeface="Segoe UI Light" panose="020B0502040204020203" pitchFamily="34" charset="0"/>
              </a:rPr>
              <a:t>Questions ? </a:t>
            </a:r>
            <a:endParaRPr lang="en-US" sz="4800" b="1" dirty="0">
              <a:solidFill>
                <a:srgbClr val="0071BC"/>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1131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O365 Accomplishments to-date</a:t>
            </a:r>
            <a:endParaRPr lang="en-US" dirty="0">
              <a:solidFill>
                <a:schemeClr val="tx1"/>
              </a:solidFill>
            </a:endParaRPr>
          </a:p>
        </p:txBody>
      </p:sp>
      <p:sp>
        <p:nvSpPr>
          <p:cNvPr id="3" name="Content Placeholder 2"/>
          <p:cNvSpPr>
            <a:spLocks noGrp="1"/>
          </p:cNvSpPr>
          <p:nvPr>
            <p:ph idx="1"/>
          </p:nvPr>
        </p:nvSpPr>
        <p:spPr/>
        <p:txBody>
          <a:bodyPr/>
          <a:lstStyle/>
          <a:p>
            <a:r>
              <a:rPr lang="en-US" sz="2400" dirty="0" smtClean="0"/>
              <a:t>Infrastructure ready</a:t>
            </a:r>
          </a:p>
          <a:p>
            <a:r>
              <a:rPr lang="en-US" sz="2400" dirty="0" smtClean="0"/>
              <a:t>Agency Migration Planning Meetings held</a:t>
            </a:r>
          </a:p>
          <a:p>
            <a:r>
              <a:rPr lang="en-US" sz="2400" dirty="0" smtClean="0"/>
              <a:t>ITS and NCCOB, Office 2013, Email/Archive</a:t>
            </a:r>
            <a:r>
              <a:rPr lang="en-US" sz="2400" dirty="0"/>
              <a:t> </a:t>
            </a:r>
            <a:r>
              <a:rPr lang="en-US" sz="2400" dirty="0" smtClean="0"/>
              <a:t>complete </a:t>
            </a:r>
          </a:p>
          <a:p>
            <a:r>
              <a:rPr lang="en-US" sz="2400" dirty="0" smtClean="0"/>
              <a:t>OSBM, OSHR </a:t>
            </a:r>
            <a:r>
              <a:rPr lang="en-US" sz="2400" dirty="0"/>
              <a:t>Email/Archive complete </a:t>
            </a:r>
            <a:endParaRPr lang="en-US" sz="2400" dirty="0" smtClean="0"/>
          </a:p>
          <a:p>
            <a:r>
              <a:rPr lang="en-US" sz="2400" dirty="0" smtClean="0"/>
              <a:t>DOT, DHHS, AGR, Consolidation Agencies Email Migrating and Office Deployment</a:t>
            </a:r>
          </a:p>
          <a:p>
            <a:r>
              <a:rPr lang="en-US" sz="2400" dirty="0" smtClean="0"/>
              <a:t>Inactive Archive users complete</a:t>
            </a:r>
          </a:p>
          <a:p>
            <a:r>
              <a:rPr lang="en-US" sz="2400" dirty="0" smtClean="0"/>
              <a:t>Added O365 </a:t>
            </a:r>
            <a:r>
              <a:rPr lang="en-US" sz="2400" dirty="0"/>
              <a:t>E</a:t>
            </a:r>
            <a:r>
              <a:rPr lang="en-US" sz="2400" dirty="0" smtClean="0"/>
              <a:t>nd User / Admin resources to LMS </a:t>
            </a:r>
          </a:p>
          <a:p>
            <a:r>
              <a:rPr lang="en-US" sz="2400" dirty="0" smtClean="0"/>
              <a:t>SharePoint Governance Complete</a:t>
            </a:r>
          </a:p>
          <a:p>
            <a:r>
              <a:rPr lang="en-US" sz="2400" dirty="0" smtClean="0"/>
              <a:t>ITS and WRC Lync migrated</a:t>
            </a:r>
          </a:p>
        </p:txBody>
      </p:sp>
      <p:sp>
        <p:nvSpPr>
          <p:cNvPr id="4" name="Slide Number Placeholder 3"/>
          <p:cNvSpPr>
            <a:spLocks noGrp="1"/>
          </p:cNvSpPr>
          <p:nvPr>
            <p:ph type="sldNum" sz="quarter" idx="12"/>
          </p:nvPr>
        </p:nvSpPr>
        <p:spPr/>
        <p:txBody>
          <a:bodyPr/>
          <a:lstStyle/>
          <a:p>
            <a:pPr>
              <a:defRPr/>
            </a:pPr>
            <a:fld id="{CA444815-3D2C-428D-A0F6-B352053553D0}" type="slidenum">
              <a:rPr lang="en-US" smtClean="0"/>
              <a:pPr>
                <a:defRPr/>
              </a:pPr>
              <a:t>4</a:t>
            </a:fld>
            <a:endParaRPr lang="en-US" dirty="0"/>
          </a:p>
        </p:txBody>
      </p:sp>
    </p:spTree>
    <p:extLst>
      <p:ext uri="{BB962C8B-B14F-4D97-AF65-F5344CB8AC3E}">
        <p14:creationId xmlns:p14="http://schemas.microsoft.com/office/powerpoint/2010/main" val="1901374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Office 365 Program </a:t>
            </a:r>
            <a:r>
              <a:rPr lang="en-US" dirty="0">
                <a:solidFill>
                  <a:schemeClr val="tx1"/>
                </a:solidFill>
              </a:rPr>
              <a:t>Timeline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dirty="0"/>
          </a:p>
        </p:txBody>
      </p:sp>
      <p:grpSp>
        <p:nvGrpSpPr>
          <p:cNvPr id="65" name="Group 64"/>
          <p:cNvGrpSpPr/>
          <p:nvPr/>
        </p:nvGrpSpPr>
        <p:grpSpPr>
          <a:xfrm>
            <a:off x="0" y="2057400"/>
            <a:ext cx="1422400" cy="628650"/>
            <a:chOff x="609600" y="1"/>
            <a:chExt cx="2586694" cy="1034677"/>
          </a:xfrm>
        </p:grpSpPr>
        <p:sp>
          <p:nvSpPr>
            <p:cNvPr id="66" name="Chevron 65"/>
            <p:cNvSpPr/>
            <p:nvPr/>
          </p:nvSpPr>
          <p:spPr>
            <a:xfrm>
              <a:off x="609600" y="1"/>
              <a:ext cx="2586694" cy="10346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b="1" dirty="0"/>
            </a:p>
            <a:p>
              <a:r>
                <a:rPr lang="en-US" sz="1500" b="1" dirty="0"/>
                <a:t>Email</a:t>
              </a:r>
            </a:p>
          </p:txBody>
        </p:sp>
        <p:sp>
          <p:nvSpPr>
            <p:cNvPr id="67" name="Chevron 4"/>
            <p:cNvSpPr/>
            <p:nvPr/>
          </p:nvSpPr>
          <p:spPr>
            <a:xfrm>
              <a:off x="1126939" y="1"/>
              <a:ext cx="1552017" cy="1034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grpSp>
      <p:sp>
        <p:nvSpPr>
          <p:cNvPr id="68" name="Chevron 4"/>
          <p:cNvSpPr/>
          <p:nvPr/>
        </p:nvSpPr>
        <p:spPr>
          <a:xfrm>
            <a:off x="284480" y="2743200"/>
            <a:ext cx="853440" cy="6286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sp>
        <p:nvSpPr>
          <p:cNvPr id="69" name="Chevron 4"/>
          <p:cNvSpPr/>
          <p:nvPr/>
        </p:nvSpPr>
        <p:spPr>
          <a:xfrm>
            <a:off x="305078" y="4159627"/>
            <a:ext cx="853440" cy="6286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sp>
        <p:nvSpPr>
          <p:cNvPr id="70" name="Chevron 4"/>
          <p:cNvSpPr/>
          <p:nvPr/>
        </p:nvSpPr>
        <p:spPr>
          <a:xfrm>
            <a:off x="284480" y="3429000"/>
            <a:ext cx="853440" cy="6286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grpSp>
        <p:nvGrpSpPr>
          <p:cNvPr id="71" name="Group 70"/>
          <p:cNvGrpSpPr/>
          <p:nvPr/>
        </p:nvGrpSpPr>
        <p:grpSpPr>
          <a:xfrm>
            <a:off x="24457" y="4813300"/>
            <a:ext cx="1593850" cy="628650"/>
            <a:chOff x="609600" y="1"/>
            <a:chExt cx="2586694" cy="1034677"/>
          </a:xfrm>
        </p:grpSpPr>
        <p:sp>
          <p:nvSpPr>
            <p:cNvPr id="72" name="Chevron 71"/>
            <p:cNvSpPr/>
            <p:nvPr/>
          </p:nvSpPr>
          <p:spPr>
            <a:xfrm>
              <a:off x="609600" y="1"/>
              <a:ext cx="2586694" cy="1034677"/>
            </a:xfrm>
            <a:prstGeom prst="chevron">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b="1" dirty="0"/>
            </a:p>
            <a:p>
              <a:r>
                <a:rPr lang="en-US" sz="1100" b="1" dirty="0" smtClean="0"/>
                <a:t>SharePoint</a:t>
              </a:r>
              <a:endParaRPr lang="en-US" sz="1100" b="1" dirty="0"/>
            </a:p>
          </p:txBody>
        </p:sp>
        <p:sp>
          <p:nvSpPr>
            <p:cNvPr id="73" name="Chevron 4"/>
            <p:cNvSpPr/>
            <p:nvPr/>
          </p:nvSpPr>
          <p:spPr>
            <a:xfrm>
              <a:off x="1126939" y="1"/>
              <a:ext cx="1552017" cy="1034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grpSp>
      <p:grpSp>
        <p:nvGrpSpPr>
          <p:cNvPr id="74" name="Group 73"/>
          <p:cNvGrpSpPr/>
          <p:nvPr/>
        </p:nvGrpSpPr>
        <p:grpSpPr>
          <a:xfrm>
            <a:off x="1314450" y="2057400"/>
            <a:ext cx="1314450" cy="628650"/>
            <a:chOff x="609600" y="1"/>
            <a:chExt cx="2586694" cy="1034677"/>
          </a:xfrm>
          <a:solidFill>
            <a:schemeClr val="accent1">
              <a:hueOff val="0"/>
              <a:satOff val="0"/>
              <a:lumOff val="0"/>
              <a:alpha val="31000"/>
            </a:schemeClr>
          </a:solidFill>
        </p:grpSpPr>
        <p:sp>
          <p:nvSpPr>
            <p:cNvPr id="75" name="Chevron 74"/>
            <p:cNvSpPr/>
            <p:nvPr/>
          </p:nvSpPr>
          <p:spPr>
            <a:xfrm>
              <a:off x="609600" y="1"/>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6" name="Chevron 4"/>
            <p:cNvSpPr/>
            <p:nvPr/>
          </p:nvSpPr>
          <p:spPr>
            <a:xfrm>
              <a:off x="1126939" y="1"/>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900" b="1" dirty="0">
                  <a:solidFill>
                    <a:schemeClr val="tx1"/>
                  </a:solidFill>
                </a:rPr>
                <a:t>Platform Enablement</a:t>
              </a:r>
            </a:p>
          </p:txBody>
        </p:sp>
      </p:grpSp>
      <p:grpSp>
        <p:nvGrpSpPr>
          <p:cNvPr id="77" name="Group 76"/>
          <p:cNvGrpSpPr/>
          <p:nvPr/>
        </p:nvGrpSpPr>
        <p:grpSpPr>
          <a:xfrm>
            <a:off x="6351" y="2057400"/>
            <a:ext cx="1593850" cy="628650"/>
            <a:chOff x="609600" y="1"/>
            <a:chExt cx="2586694" cy="1034677"/>
          </a:xfrm>
        </p:grpSpPr>
        <p:sp>
          <p:nvSpPr>
            <p:cNvPr id="78" name="Chevron 77"/>
            <p:cNvSpPr/>
            <p:nvPr/>
          </p:nvSpPr>
          <p:spPr>
            <a:xfrm>
              <a:off x="609600" y="1"/>
              <a:ext cx="2586694" cy="10346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b="1" dirty="0"/>
            </a:p>
            <a:p>
              <a:r>
                <a:rPr lang="en-US" sz="1500" b="1" dirty="0"/>
                <a:t>Email</a:t>
              </a:r>
            </a:p>
          </p:txBody>
        </p:sp>
        <p:sp>
          <p:nvSpPr>
            <p:cNvPr id="79" name="Chevron 4"/>
            <p:cNvSpPr/>
            <p:nvPr/>
          </p:nvSpPr>
          <p:spPr>
            <a:xfrm>
              <a:off x="1126939" y="1"/>
              <a:ext cx="1552017" cy="1034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grpSp>
      <p:grpSp>
        <p:nvGrpSpPr>
          <p:cNvPr id="80" name="Group 79"/>
          <p:cNvGrpSpPr/>
          <p:nvPr/>
        </p:nvGrpSpPr>
        <p:grpSpPr>
          <a:xfrm>
            <a:off x="24457" y="4112363"/>
            <a:ext cx="1593849" cy="628650"/>
            <a:chOff x="609600" y="1"/>
            <a:chExt cx="2586694" cy="1034677"/>
          </a:xfrm>
        </p:grpSpPr>
        <p:sp>
          <p:nvSpPr>
            <p:cNvPr id="81" name="Chevron 80"/>
            <p:cNvSpPr/>
            <p:nvPr/>
          </p:nvSpPr>
          <p:spPr>
            <a:xfrm>
              <a:off x="609600" y="1"/>
              <a:ext cx="2586694" cy="1034677"/>
            </a:xfrm>
            <a:prstGeom prst="chevron">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dirty="0"/>
            </a:p>
            <a:p>
              <a:r>
                <a:rPr lang="en-US" sz="1500" b="1" dirty="0"/>
                <a:t>Lync</a:t>
              </a:r>
            </a:p>
          </p:txBody>
        </p:sp>
        <p:sp>
          <p:nvSpPr>
            <p:cNvPr id="82" name="Chevron 4"/>
            <p:cNvSpPr/>
            <p:nvPr/>
          </p:nvSpPr>
          <p:spPr>
            <a:xfrm>
              <a:off x="1126939" y="1"/>
              <a:ext cx="1552017" cy="1034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grpSp>
      <p:grpSp>
        <p:nvGrpSpPr>
          <p:cNvPr id="83" name="Group 82"/>
          <p:cNvGrpSpPr/>
          <p:nvPr/>
        </p:nvGrpSpPr>
        <p:grpSpPr>
          <a:xfrm>
            <a:off x="6350" y="3429000"/>
            <a:ext cx="1593850" cy="628650"/>
            <a:chOff x="609600" y="1"/>
            <a:chExt cx="2586694" cy="1034677"/>
          </a:xfrm>
        </p:grpSpPr>
        <p:sp>
          <p:nvSpPr>
            <p:cNvPr id="84" name="Chevron 83"/>
            <p:cNvSpPr/>
            <p:nvPr/>
          </p:nvSpPr>
          <p:spPr>
            <a:xfrm>
              <a:off x="609600" y="1"/>
              <a:ext cx="2586694" cy="1034677"/>
            </a:xfrm>
            <a:prstGeom prst="chevron">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dirty="0"/>
            </a:p>
            <a:p>
              <a:r>
                <a:rPr lang="en-US" sz="1500" b="1" dirty="0"/>
                <a:t>Office</a:t>
              </a:r>
            </a:p>
          </p:txBody>
        </p:sp>
        <p:sp>
          <p:nvSpPr>
            <p:cNvPr id="85" name="Chevron 4"/>
            <p:cNvSpPr/>
            <p:nvPr/>
          </p:nvSpPr>
          <p:spPr>
            <a:xfrm>
              <a:off x="1126939" y="1"/>
              <a:ext cx="1552017" cy="1034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grpSp>
      <p:grpSp>
        <p:nvGrpSpPr>
          <p:cNvPr id="86" name="Group 85"/>
          <p:cNvGrpSpPr/>
          <p:nvPr/>
        </p:nvGrpSpPr>
        <p:grpSpPr>
          <a:xfrm>
            <a:off x="1307593" y="4800600"/>
            <a:ext cx="1327377" cy="628650"/>
            <a:chOff x="609600" y="1"/>
            <a:chExt cx="2586694" cy="1034677"/>
          </a:xfrm>
          <a:solidFill>
            <a:srgbClr val="7030A0">
              <a:alpha val="50000"/>
            </a:srgbClr>
          </a:solidFill>
        </p:grpSpPr>
        <p:sp>
          <p:nvSpPr>
            <p:cNvPr id="87" name="Chevron 86"/>
            <p:cNvSpPr/>
            <p:nvPr/>
          </p:nvSpPr>
          <p:spPr>
            <a:xfrm>
              <a:off x="609600" y="1"/>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8" name="Chevron 4"/>
            <p:cNvSpPr/>
            <p:nvPr/>
          </p:nvSpPr>
          <p:spPr>
            <a:xfrm>
              <a:off x="1126939" y="1"/>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900" b="1" dirty="0">
                  <a:solidFill>
                    <a:schemeClr val="tx1"/>
                  </a:solidFill>
                </a:rPr>
                <a:t>Governance developed</a:t>
              </a:r>
            </a:p>
          </p:txBody>
        </p:sp>
      </p:grpSp>
      <p:grpSp>
        <p:nvGrpSpPr>
          <p:cNvPr id="89" name="Group 88"/>
          <p:cNvGrpSpPr/>
          <p:nvPr/>
        </p:nvGrpSpPr>
        <p:grpSpPr>
          <a:xfrm>
            <a:off x="2343150" y="2057400"/>
            <a:ext cx="2857500" cy="628650"/>
            <a:chOff x="609600" y="1"/>
            <a:chExt cx="2586694" cy="1034677"/>
          </a:xfrm>
          <a:solidFill>
            <a:schemeClr val="accent1">
              <a:hueOff val="0"/>
              <a:satOff val="0"/>
              <a:lumOff val="0"/>
              <a:alpha val="31000"/>
            </a:schemeClr>
          </a:solidFill>
        </p:grpSpPr>
        <p:sp>
          <p:nvSpPr>
            <p:cNvPr id="90" name="Chevron 89"/>
            <p:cNvSpPr/>
            <p:nvPr/>
          </p:nvSpPr>
          <p:spPr>
            <a:xfrm>
              <a:off x="609600" y="1"/>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1" name="Chevron 4"/>
            <p:cNvSpPr/>
            <p:nvPr/>
          </p:nvSpPr>
          <p:spPr>
            <a:xfrm>
              <a:off x="1126939" y="1"/>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900" b="1" dirty="0">
                  <a:solidFill>
                    <a:schemeClr val="tx1"/>
                  </a:solidFill>
                </a:rPr>
                <a:t>User Migration</a:t>
              </a:r>
            </a:p>
          </p:txBody>
        </p:sp>
      </p:grpSp>
      <p:grpSp>
        <p:nvGrpSpPr>
          <p:cNvPr id="92" name="Group 91"/>
          <p:cNvGrpSpPr/>
          <p:nvPr/>
        </p:nvGrpSpPr>
        <p:grpSpPr>
          <a:xfrm>
            <a:off x="3714751" y="2743200"/>
            <a:ext cx="3102508" cy="628650"/>
            <a:chOff x="-496378" y="-52255"/>
            <a:chExt cx="2586694" cy="1034677"/>
          </a:xfrm>
          <a:solidFill>
            <a:srgbClr val="FF0000">
              <a:alpha val="50000"/>
            </a:srgbClr>
          </a:solidFill>
        </p:grpSpPr>
        <p:sp>
          <p:nvSpPr>
            <p:cNvPr id="93" name="Chevron 92"/>
            <p:cNvSpPr/>
            <p:nvPr/>
          </p:nvSpPr>
          <p:spPr>
            <a:xfrm>
              <a:off x="-496378" y="-52255"/>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Chevron 4"/>
            <p:cNvSpPr/>
            <p:nvPr/>
          </p:nvSpPr>
          <p:spPr>
            <a:xfrm>
              <a:off x="20961" y="-52255"/>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900" b="1" dirty="0">
                  <a:solidFill>
                    <a:schemeClr val="tx1"/>
                  </a:solidFill>
                </a:rPr>
                <a:t>Active user migration</a:t>
              </a:r>
            </a:p>
          </p:txBody>
        </p:sp>
      </p:grpSp>
      <p:grpSp>
        <p:nvGrpSpPr>
          <p:cNvPr id="95" name="Group 94"/>
          <p:cNvGrpSpPr/>
          <p:nvPr/>
        </p:nvGrpSpPr>
        <p:grpSpPr>
          <a:xfrm>
            <a:off x="1303020" y="2743200"/>
            <a:ext cx="1062990" cy="628650"/>
            <a:chOff x="609600" y="1"/>
            <a:chExt cx="2586694" cy="1034677"/>
          </a:xfrm>
          <a:solidFill>
            <a:srgbClr val="FF0000">
              <a:alpha val="50000"/>
            </a:srgbClr>
          </a:solidFill>
        </p:grpSpPr>
        <p:sp>
          <p:nvSpPr>
            <p:cNvPr id="96" name="Chevron 95"/>
            <p:cNvSpPr/>
            <p:nvPr/>
          </p:nvSpPr>
          <p:spPr>
            <a:xfrm>
              <a:off x="609600" y="1"/>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7" name="Chevron 4"/>
            <p:cNvSpPr/>
            <p:nvPr/>
          </p:nvSpPr>
          <p:spPr>
            <a:xfrm>
              <a:off x="1126939" y="1"/>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900" b="1" dirty="0">
                  <a:solidFill>
                    <a:schemeClr val="tx1"/>
                  </a:solidFill>
                </a:rPr>
                <a:t>Contract or SOW</a:t>
              </a:r>
            </a:p>
            <a:p>
              <a:pPr algn="ctr" defTabSz="1600200">
                <a:lnSpc>
                  <a:spcPct val="90000"/>
                </a:lnSpc>
                <a:spcBef>
                  <a:spcPct val="0"/>
                </a:spcBef>
                <a:spcAft>
                  <a:spcPct val="35000"/>
                </a:spcAft>
              </a:pPr>
              <a:r>
                <a:rPr lang="en-US" sz="900" b="1" dirty="0">
                  <a:solidFill>
                    <a:schemeClr val="tx1"/>
                  </a:solidFill>
                </a:rPr>
                <a:t> Award</a:t>
              </a:r>
            </a:p>
          </p:txBody>
        </p:sp>
      </p:grpSp>
      <p:grpSp>
        <p:nvGrpSpPr>
          <p:cNvPr id="98" name="Group 97"/>
          <p:cNvGrpSpPr/>
          <p:nvPr/>
        </p:nvGrpSpPr>
        <p:grpSpPr>
          <a:xfrm>
            <a:off x="2057401" y="2743200"/>
            <a:ext cx="1971674" cy="628650"/>
            <a:chOff x="2251158" y="1"/>
            <a:chExt cx="3566080" cy="1034677"/>
          </a:xfrm>
          <a:solidFill>
            <a:srgbClr val="FF0000">
              <a:alpha val="50000"/>
            </a:srgbClr>
          </a:solidFill>
        </p:grpSpPr>
        <p:sp>
          <p:nvSpPr>
            <p:cNvPr id="99" name="Chevron 98"/>
            <p:cNvSpPr/>
            <p:nvPr/>
          </p:nvSpPr>
          <p:spPr>
            <a:xfrm>
              <a:off x="2251158" y="1"/>
              <a:ext cx="3566080"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0" name="Chevron 4"/>
            <p:cNvSpPr/>
            <p:nvPr/>
          </p:nvSpPr>
          <p:spPr>
            <a:xfrm>
              <a:off x="3295782" y="1"/>
              <a:ext cx="1552018"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900" b="1" dirty="0">
                  <a:solidFill>
                    <a:schemeClr val="tx1"/>
                  </a:solidFill>
                </a:rPr>
                <a:t>Inactive user migration</a:t>
              </a:r>
            </a:p>
          </p:txBody>
        </p:sp>
      </p:grpSp>
      <p:grpSp>
        <p:nvGrpSpPr>
          <p:cNvPr id="101" name="Group 100"/>
          <p:cNvGrpSpPr/>
          <p:nvPr/>
        </p:nvGrpSpPr>
        <p:grpSpPr>
          <a:xfrm>
            <a:off x="1314450" y="3429000"/>
            <a:ext cx="7372350" cy="628650"/>
            <a:chOff x="609600" y="1"/>
            <a:chExt cx="2586694" cy="1034677"/>
          </a:xfrm>
          <a:solidFill>
            <a:srgbClr val="FFC000">
              <a:alpha val="30000"/>
            </a:srgbClr>
          </a:solidFill>
        </p:grpSpPr>
        <p:sp>
          <p:nvSpPr>
            <p:cNvPr id="102" name="Chevron 101"/>
            <p:cNvSpPr/>
            <p:nvPr/>
          </p:nvSpPr>
          <p:spPr>
            <a:xfrm>
              <a:off x="609600" y="1"/>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dirty="0">
                <a:solidFill>
                  <a:schemeClr val="tx1"/>
                </a:solidFill>
              </a:endParaRPr>
            </a:p>
          </p:txBody>
        </p:sp>
        <p:sp>
          <p:nvSpPr>
            <p:cNvPr id="103" name="Chevron 4"/>
            <p:cNvSpPr/>
            <p:nvPr/>
          </p:nvSpPr>
          <p:spPr>
            <a:xfrm>
              <a:off x="1126939" y="1"/>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900" b="1" dirty="0">
                <a:solidFill>
                  <a:schemeClr val="tx1"/>
                </a:solidFill>
              </a:endParaRPr>
            </a:p>
          </p:txBody>
        </p:sp>
      </p:grpSp>
      <p:grpSp>
        <p:nvGrpSpPr>
          <p:cNvPr id="113" name="Group 112"/>
          <p:cNvGrpSpPr/>
          <p:nvPr/>
        </p:nvGrpSpPr>
        <p:grpSpPr>
          <a:xfrm>
            <a:off x="1286781" y="4119120"/>
            <a:ext cx="1585103" cy="628650"/>
            <a:chOff x="609600" y="1"/>
            <a:chExt cx="2586694" cy="1034677"/>
          </a:xfrm>
          <a:solidFill>
            <a:srgbClr val="0070C0">
              <a:alpha val="50000"/>
            </a:srgbClr>
          </a:solidFill>
        </p:grpSpPr>
        <p:sp>
          <p:nvSpPr>
            <p:cNvPr id="114" name="Chevron 113"/>
            <p:cNvSpPr/>
            <p:nvPr/>
          </p:nvSpPr>
          <p:spPr>
            <a:xfrm>
              <a:off x="609600" y="1"/>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5" name="Chevron 4"/>
            <p:cNvSpPr/>
            <p:nvPr/>
          </p:nvSpPr>
          <p:spPr>
            <a:xfrm>
              <a:off x="1126939" y="1"/>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900" b="1" dirty="0">
                  <a:solidFill>
                    <a:schemeClr val="tx1"/>
                  </a:solidFill>
                </a:rPr>
                <a:t>ITS Migrate</a:t>
              </a:r>
            </a:p>
          </p:txBody>
        </p:sp>
      </p:grpSp>
      <p:grpSp>
        <p:nvGrpSpPr>
          <p:cNvPr id="116" name="Group 115"/>
          <p:cNvGrpSpPr/>
          <p:nvPr/>
        </p:nvGrpSpPr>
        <p:grpSpPr>
          <a:xfrm>
            <a:off x="2562705" y="4121150"/>
            <a:ext cx="6124095" cy="628650"/>
            <a:chOff x="609600" y="1"/>
            <a:chExt cx="2586694" cy="1034677"/>
          </a:xfrm>
          <a:solidFill>
            <a:srgbClr val="0070C0">
              <a:alpha val="50000"/>
            </a:srgbClr>
          </a:solidFill>
        </p:grpSpPr>
        <p:sp>
          <p:nvSpPr>
            <p:cNvPr id="117" name="Chevron 116"/>
            <p:cNvSpPr/>
            <p:nvPr/>
          </p:nvSpPr>
          <p:spPr>
            <a:xfrm>
              <a:off x="609600" y="1"/>
              <a:ext cx="2586694" cy="103467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8" name="Chevron 4"/>
            <p:cNvSpPr/>
            <p:nvPr/>
          </p:nvSpPr>
          <p:spPr>
            <a:xfrm>
              <a:off x="1126939" y="1"/>
              <a:ext cx="1552017" cy="1034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r>
                <a:rPr lang="en-US" sz="1050" b="1" dirty="0">
                  <a:solidFill>
                    <a:schemeClr val="tx1"/>
                  </a:solidFill>
                </a:rPr>
                <a:t>Agency’s either migrate, implement or not use.</a:t>
              </a:r>
            </a:p>
          </p:txBody>
        </p:sp>
      </p:grpSp>
      <p:sp>
        <p:nvSpPr>
          <p:cNvPr id="119" name="Chevron 118"/>
          <p:cNvSpPr/>
          <p:nvPr/>
        </p:nvSpPr>
        <p:spPr>
          <a:xfrm>
            <a:off x="2338516" y="4800600"/>
            <a:ext cx="6514147" cy="628650"/>
          </a:xfrm>
          <a:prstGeom prst="chevron">
            <a:avLst/>
          </a:prstGeom>
          <a:solidFill>
            <a:srgbClr val="7030A0">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1600200">
              <a:lnSpc>
                <a:spcPct val="90000"/>
              </a:lnSpc>
              <a:spcBef>
                <a:spcPct val="0"/>
              </a:spcBef>
              <a:spcAft>
                <a:spcPct val="35000"/>
              </a:spcAft>
            </a:pPr>
            <a:endParaRPr lang="en-US" sz="1050" b="1" dirty="0">
              <a:solidFill>
                <a:schemeClr val="tx1"/>
              </a:solidFill>
            </a:endParaRPr>
          </a:p>
          <a:p>
            <a:pPr algn="ctr" defTabSz="1600200">
              <a:lnSpc>
                <a:spcPct val="90000"/>
              </a:lnSpc>
              <a:spcBef>
                <a:spcPct val="0"/>
              </a:spcBef>
              <a:spcAft>
                <a:spcPct val="35000"/>
              </a:spcAft>
            </a:pPr>
            <a:r>
              <a:rPr lang="en-US" sz="1050" b="1" dirty="0">
                <a:solidFill>
                  <a:schemeClr val="tx1"/>
                </a:solidFill>
              </a:rPr>
              <a:t>Agency’s either migrate, implement or not use.</a:t>
            </a:r>
          </a:p>
        </p:txBody>
      </p:sp>
      <p:sp>
        <p:nvSpPr>
          <p:cNvPr id="120" name="TextBox 119"/>
          <p:cNvSpPr txBox="1"/>
          <p:nvPr/>
        </p:nvSpPr>
        <p:spPr>
          <a:xfrm>
            <a:off x="1971281" y="3571345"/>
            <a:ext cx="5725991" cy="307777"/>
          </a:xfrm>
          <a:prstGeom prst="rect">
            <a:avLst/>
          </a:prstGeom>
          <a:noFill/>
        </p:spPr>
        <p:txBody>
          <a:bodyPr wrap="none" rtlCol="0">
            <a:spAutoFit/>
          </a:bodyPr>
          <a:lstStyle/>
          <a:p>
            <a:r>
              <a:rPr lang="en-US" sz="1400" b="1" dirty="0" smtClean="0"/>
              <a:t>Agencies Migrate based on Enterprise Agreement and Readiness</a:t>
            </a:r>
            <a:endParaRPr lang="en-US" sz="1400" b="1" dirty="0"/>
          </a:p>
        </p:txBody>
      </p:sp>
      <p:grpSp>
        <p:nvGrpSpPr>
          <p:cNvPr id="123" name="Group 122"/>
          <p:cNvGrpSpPr/>
          <p:nvPr/>
        </p:nvGrpSpPr>
        <p:grpSpPr>
          <a:xfrm>
            <a:off x="24457" y="2727403"/>
            <a:ext cx="1593850" cy="638097"/>
            <a:chOff x="598178" y="-15548"/>
            <a:chExt cx="2586694" cy="1050226"/>
          </a:xfrm>
        </p:grpSpPr>
        <p:sp>
          <p:nvSpPr>
            <p:cNvPr id="124" name="Chevron 123"/>
            <p:cNvSpPr/>
            <p:nvPr/>
          </p:nvSpPr>
          <p:spPr>
            <a:xfrm>
              <a:off x="598178" y="-15548"/>
              <a:ext cx="2586694" cy="10346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b="1" dirty="0"/>
            </a:p>
            <a:p>
              <a:r>
                <a:rPr lang="en-US" sz="1500" b="1" dirty="0" smtClean="0"/>
                <a:t>Archive</a:t>
              </a:r>
              <a:endParaRPr lang="en-US" sz="1500" b="1" dirty="0"/>
            </a:p>
          </p:txBody>
        </p:sp>
        <p:sp>
          <p:nvSpPr>
            <p:cNvPr id="125" name="Chevron 4"/>
            <p:cNvSpPr/>
            <p:nvPr/>
          </p:nvSpPr>
          <p:spPr>
            <a:xfrm>
              <a:off x="1126939" y="1"/>
              <a:ext cx="1552017" cy="1034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0" bIns="22860" numCol="1" spcCol="1270" anchor="ctr" anchorCtr="0">
              <a:noAutofit/>
            </a:bodyPr>
            <a:lstStyle/>
            <a:p>
              <a:pPr algn="ctr" defTabSz="1600200">
                <a:lnSpc>
                  <a:spcPct val="90000"/>
                </a:lnSpc>
                <a:spcBef>
                  <a:spcPct val="0"/>
                </a:spcBef>
                <a:spcAft>
                  <a:spcPct val="35000"/>
                </a:spcAft>
              </a:pPr>
              <a:endParaRPr lang="en-US" sz="3600"/>
            </a:p>
          </p:txBody>
        </p:sp>
      </p:grpSp>
      <p:graphicFrame>
        <p:nvGraphicFramePr>
          <p:cNvPr id="126" name="Table 125"/>
          <p:cNvGraphicFramePr>
            <a:graphicFrameLocks noGrp="1"/>
          </p:cNvGraphicFramePr>
          <p:nvPr>
            <p:extLst>
              <p:ext uri="{D42A27DB-BD31-4B8C-83A1-F6EECF244321}">
                <p14:modId xmlns:p14="http://schemas.microsoft.com/office/powerpoint/2010/main" val="2147400789"/>
              </p:ext>
            </p:extLst>
          </p:nvPr>
        </p:nvGraphicFramePr>
        <p:xfrm>
          <a:off x="1346324" y="970143"/>
          <a:ext cx="7506339" cy="640056"/>
        </p:xfrm>
        <a:graphic>
          <a:graphicData uri="http://schemas.openxmlformats.org/drawingml/2006/table">
            <a:tbl>
              <a:tblPr firstRow="1" bandRow="1">
                <a:tableStyleId>{B301B821-A1FF-4177-AEE7-76D212191A09}</a:tableStyleId>
              </a:tblPr>
              <a:tblGrid>
                <a:gridCol w="872628">
                  <a:extLst>
                    <a:ext uri="{9D8B030D-6E8A-4147-A177-3AD203B41FA5}">
                      <a16:colId xmlns="" xmlns:a16="http://schemas.microsoft.com/office/drawing/2014/main" val="1413027656"/>
                    </a:ext>
                  </a:extLst>
                </a:gridCol>
                <a:gridCol w="2880182">
                  <a:extLst>
                    <a:ext uri="{9D8B030D-6E8A-4147-A177-3AD203B41FA5}">
                      <a16:colId xmlns="" xmlns:a16="http://schemas.microsoft.com/office/drawing/2014/main" val="2103937585"/>
                    </a:ext>
                  </a:extLst>
                </a:gridCol>
                <a:gridCol w="3753529">
                  <a:extLst>
                    <a:ext uri="{9D8B030D-6E8A-4147-A177-3AD203B41FA5}">
                      <a16:colId xmlns="" xmlns:a16="http://schemas.microsoft.com/office/drawing/2014/main" val="1329254536"/>
                    </a:ext>
                  </a:extLst>
                </a:gridCol>
              </a:tblGrid>
              <a:tr h="467635">
                <a:tc>
                  <a:txBody>
                    <a:bodyPr/>
                    <a:lstStyle/>
                    <a:p>
                      <a:pPr algn="ctr"/>
                      <a:r>
                        <a:rPr lang="en-US" sz="1800" baseline="0" dirty="0" smtClean="0">
                          <a:solidFill>
                            <a:schemeClr val="tx1"/>
                          </a:solidFill>
                        </a:rPr>
                        <a:t>FY 13/14</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800" baseline="0" dirty="0" smtClean="0">
                          <a:solidFill>
                            <a:schemeClr val="tx1"/>
                          </a:solidFill>
                        </a:rPr>
                        <a:t>FY 14/15</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800" baseline="0" dirty="0" smtClean="0">
                          <a:solidFill>
                            <a:schemeClr val="tx1"/>
                          </a:solidFill>
                        </a:rPr>
                        <a:t>FY 15/16</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2153569381"/>
                  </a:ext>
                </a:extLst>
              </a:tr>
            </a:tbl>
          </a:graphicData>
        </a:graphic>
      </p:graphicFrame>
      <p:graphicFrame>
        <p:nvGraphicFramePr>
          <p:cNvPr id="127" name="Table 126"/>
          <p:cNvGraphicFramePr>
            <a:graphicFrameLocks noGrp="1"/>
          </p:cNvGraphicFramePr>
          <p:nvPr>
            <p:extLst/>
          </p:nvPr>
        </p:nvGraphicFramePr>
        <p:xfrm>
          <a:off x="1349013" y="1625343"/>
          <a:ext cx="7504081" cy="365736"/>
        </p:xfrm>
        <a:graphic>
          <a:graphicData uri="http://schemas.openxmlformats.org/drawingml/2006/table">
            <a:tbl>
              <a:tblPr firstRow="1" bandRow="1">
                <a:tableStyleId>{B301B821-A1FF-4177-AEE7-76D212191A09}</a:tableStyleId>
              </a:tblPr>
              <a:tblGrid>
                <a:gridCol w="870369">
                  <a:extLst>
                    <a:ext uri="{9D8B030D-6E8A-4147-A177-3AD203B41FA5}">
                      <a16:colId xmlns="" xmlns:a16="http://schemas.microsoft.com/office/drawing/2014/main" val="1307783359"/>
                    </a:ext>
                  </a:extLst>
                </a:gridCol>
                <a:gridCol w="718317">
                  <a:extLst>
                    <a:ext uri="{9D8B030D-6E8A-4147-A177-3AD203B41FA5}">
                      <a16:colId xmlns="" xmlns:a16="http://schemas.microsoft.com/office/drawing/2014/main" val="2763824852"/>
                    </a:ext>
                  </a:extLst>
                </a:gridCol>
                <a:gridCol w="739425">
                  <a:extLst>
                    <a:ext uri="{9D8B030D-6E8A-4147-A177-3AD203B41FA5}">
                      <a16:colId xmlns="" xmlns:a16="http://schemas.microsoft.com/office/drawing/2014/main" val="3854367895"/>
                    </a:ext>
                  </a:extLst>
                </a:gridCol>
                <a:gridCol w="591206">
                  <a:extLst>
                    <a:ext uri="{9D8B030D-6E8A-4147-A177-3AD203B41FA5}">
                      <a16:colId xmlns="" xmlns:a16="http://schemas.microsoft.com/office/drawing/2014/main" val="2400752266"/>
                    </a:ext>
                  </a:extLst>
                </a:gridCol>
                <a:gridCol w="831234">
                  <a:extLst>
                    <a:ext uri="{9D8B030D-6E8A-4147-A177-3AD203B41FA5}">
                      <a16:colId xmlns="" xmlns:a16="http://schemas.microsoft.com/office/drawing/2014/main" val="2183628143"/>
                    </a:ext>
                  </a:extLst>
                </a:gridCol>
                <a:gridCol w="832052">
                  <a:extLst>
                    <a:ext uri="{9D8B030D-6E8A-4147-A177-3AD203B41FA5}">
                      <a16:colId xmlns="" xmlns:a16="http://schemas.microsoft.com/office/drawing/2014/main" val="804386323"/>
                    </a:ext>
                  </a:extLst>
                </a:gridCol>
                <a:gridCol w="832052">
                  <a:extLst>
                    <a:ext uri="{9D8B030D-6E8A-4147-A177-3AD203B41FA5}">
                      <a16:colId xmlns="" xmlns:a16="http://schemas.microsoft.com/office/drawing/2014/main" val="2977711747"/>
                    </a:ext>
                  </a:extLst>
                </a:gridCol>
                <a:gridCol w="1088069">
                  <a:extLst>
                    <a:ext uri="{9D8B030D-6E8A-4147-A177-3AD203B41FA5}">
                      <a16:colId xmlns="" xmlns:a16="http://schemas.microsoft.com/office/drawing/2014/main" val="286113343"/>
                    </a:ext>
                  </a:extLst>
                </a:gridCol>
                <a:gridCol w="1001357">
                  <a:extLst>
                    <a:ext uri="{9D8B030D-6E8A-4147-A177-3AD203B41FA5}">
                      <a16:colId xmlns="" xmlns:a16="http://schemas.microsoft.com/office/drawing/2014/main" val="1656644007"/>
                    </a:ext>
                  </a:extLst>
                </a:gridCol>
              </a:tblGrid>
              <a:tr h="267212">
                <a:tc>
                  <a:txBody>
                    <a:bodyPr/>
                    <a:lstStyle/>
                    <a:p>
                      <a:pPr algn="ctr"/>
                      <a:r>
                        <a:rPr lang="en-US" sz="1800" baseline="0" dirty="0" smtClean="0">
                          <a:solidFill>
                            <a:schemeClr val="tx1"/>
                          </a:solidFill>
                        </a:rPr>
                        <a:t>Q4</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Q1</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Q2</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Q3</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Q4</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Q1</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Q2</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Q3</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Q4</a:t>
                      </a:r>
                      <a:endParaRPr lang="en-US" sz="1800" baseline="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57124972"/>
                  </a:ext>
                </a:extLst>
              </a:tr>
            </a:tbl>
          </a:graphicData>
        </a:graphic>
      </p:graphicFrame>
    </p:spTree>
    <p:extLst>
      <p:ext uri="{BB962C8B-B14F-4D97-AF65-F5344CB8AC3E}">
        <p14:creationId xmlns:p14="http://schemas.microsoft.com/office/powerpoint/2010/main" val="60379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Migration by Month</a:t>
            </a:r>
            <a:endParaRPr lang="en-US" dirty="0"/>
          </a:p>
        </p:txBody>
      </p:sp>
      <p:sp>
        <p:nvSpPr>
          <p:cNvPr id="4" name="Footer Placeholder 3"/>
          <p:cNvSpPr>
            <a:spLocks noGrp="1"/>
          </p:cNvSpPr>
          <p:nvPr>
            <p:ph type="ftr" sz="quarter" idx="11"/>
          </p:nvPr>
        </p:nvSpPr>
        <p:spPr/>
        <p:txBody>
          <a:bodyPr/>
          <a:lstStyle/>
          <a:p>
            <a:pPr>
              <a:defRPr/>
            </a:pPr>
            <a:r>
              <a:rPr lang="en-US" smtClean="0"/>
              <a:t>2</a:t>
            </a:r>
            <a:endParaRPr lang="en-US"/>
          </a:p>
        </p:txBody>
      </p:sp>
      <p:sp>
        <p:nvSpPr>
          <p:cNvPr id="5" name="Slide Number Placeholder 4"/>
          <p:cNvSpPr>
            <a:spLocks noGrp="1"/>
          </p:cNvSpPr>
          <p:nvPr>
            <p:ph type="sldNum" sz="quarter" idx="12"/>
          </p:nvPr>
        </p:nvSpPr>
        <p:spPr/>
        <p:txBody>
          <a:bodyPr/>
          <a:lstStyle/>
          <a:p>
            <a:pPr>
              <a:defRPr/>
            </a:pPr>
            <a:fld id="{CAFFAD56-7F54-4371-BB7A-278C19938408}" type="slidenum">
              <a:rPr lang="en-US" smtClean="0"/>
              <a:pPr>
                <a:defRPr/>
              </a:pPr>
              <a:t>6</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385855248"/>
              </p:ext>
            </p:extLst>
          </p:nvPr>
        </p:nvGraphicFramePr>
        <p:xfrm>
          <a:off x="457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8160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566425959"/>
              </p:ext>
            </p:extLst>
          </p:nvPr>
        </p:nvGraphicFramePr>
        <p:xfrm>
          <a:off x="838200" y="2438400"/>
          <a:ext cx="7543800" cy="3768823"/>
        </p:xfrm>
        <a:graphic>
          <a:graphicData uri="http://schemas.openxmlformats.org/presentationml/2006/ole">
            <mc:AlternateContent xmlns:mc="http://schemas.openxmlformats.org/markup-compatibility/2006">
              <mc:Choice xmlns:v="urn:schemas-microsoft-com:vml" Requires="v">
                <p:oleObj spid="_x0000_s1032" name="Worksheet" r:id="rId3" imgW="2905071" imgH="1733652" progId="Excel.Sheet.12">
                  <p:link updateAutomatic="1"/>
                </p:oleObj>
              </mc:Choice>
              <mc:Fallback>
                <p:oleObj name="Worksheet" r:id="rId3" imgW="2905071" imgH="1733652" progId="Excel.Sheet.12">
                  <p:link updateAutomatic="1"/>
                  <p:pic>
                    <p:nvPicPr>
                      <p:cNvPr id="0" name=""/>
                      <p:cNvPicPr/>
                      <p:nvPr/>
                    </p:nvPicPr>
                    <p:blipFill>
                      <a:blip r:embed="rId4"/>
                      <a:stretch>
                        <a:fillRect/>
                      </a:stretch>
                    </p:blipFill>
                    <p:spPr>
                      <a:xfrm>
                        <a:off x="838200" y="2438400"/>
                        <a:ext cx="7543800" cy="376882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67233021"/>
              </p:ext>
            </p:extLst>
          </p:nvPr>
        </p:nvGraphicFramePr>
        <p:xfrm>
          <a:off x="1600200" y="533400"/>
          <a:ext cx="6423560" cy="1588190"/>
        </p:xfrm>
        <a:graphic>
          <a:graphicData uri="http://schemas.openxmlformats.org/presentationml/2006/ole">
            <mc:AlternateContent xmlns:mc="http://schemas.openxmlformats.org/markup-compatibility/2006">
              <mc:Choice xmlns:v="urn:schemas-microsoft-com:vml" Requires="v">
                <p:oleObj spid="_x0000_s1033" name="Worksheet" r:id="rId6" imgW="2505051" imgH="942878" progId="Excel.Sheet.12">
                  <p:embed/>
                </p:oleObj>
              </mc:Choice>
              <mc:Fallback>
                <p:oleObj name="Worksheet" r:id="rId6" imgW="2505051" imgH="942878" progId="Excel.Sheet.12">
                  <p:embed/>
                  <p:pic>
                    <p:nvPicPr>
                      <p:cNvPr id="0" name=""/>
                      <p:cNvPicPr/>
                      <p:nvPr/>
                    </p:nvPicPr>
                    <p:blipFill>
                      <a:blip r:embed="rId7"/>
                      <a:stretch>
                        <a:fillRect/>
                      </a:stretch>
                    </p:blipFill>
                    <p:spPr>
                      <a:xfrm>
                        <a:off x="1600200" y="533400"/>
                        <a:ext cx="6423560" cy="1588190"/>
                      </a:xfrm>
                      <a:prstGeom prst="rect">
                        <a:avLst/>
                      </a:prstGeom>
                    </p:spPr>
                  </p:pic>
                </p:oleObj>
              </mc:Fallback>
            </mc:AlternateContent>
          </a:graphicData>
        </a:graphic>
      </p:graphicFrame>
    </p:spTree>
    <p:extLst>
      <p:ext uri="{BB962C8B-B14F-4D97-AF65-F5344CB8AC3E}">
        <p14:creationId xmlns:p14="http://schemas.microsoft.com/office/powerpoint/2010/main" val="1437685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65519503"/>
              </p:ext>
            </p:extLst>
          </p:nvPr>
        </p:nvGraphicFramePr>
        <p:xfrm>
          <a:off x="685800" y="1676400"/>
          <a:ext cx="7665197" cy="4419600"/>
        </p:xfrm>
        <a:graphic>
          <a:graphicData uri="http://schemas.openxmlformats.org/presentationml/2006/ole">
            <mc:AlternateContent xmlns:mc="http://schemas.openxmlformats.org/markup-compatibility/2006">
              <mc:Choice xmlns:v="urn:schemas-microsoft-com:vml" Requires="v">
                <p:oleObj spid="_x0000_s3077" name="Worksheet" r:id="rId3" imgW="5233416" imgH="3055735" progId="Excel.Sheet.12">
                  <p:link updateAutomatic="1"/>
                </p:oleObj>
              </mc:Choice>
              <mc:Fallback>
                <p:oleObj name="Worksheet" r:id="rId3" imgW="5233416" imgH="3055735" progId="Excel.Sheet.12">
                  <p:link updateAutomatic="1"/>
                  <p:pic>
                    <p:nvPicPr>
                      <p:cNvPr id="0" name=""/>
                      <p:cNvPicPr/>
                      <p:nvPr/>
                    </p:nvPicPr>
                    <p:blipFill>
                      <a:blip r:embed="rId4"/>
                      <a:stretch>
                        <a:fillRect/>
                      </a:stretch>
                    </p:blipFill>
                    <p:spPr>
                      <a:xfrm>
                        <a:off x="685800" y="1676400"/>
                        <a:ext cx="7665197" cy="4419600"/>
                      </a:xfrm>
                      <a:prstGeom prst="rect">
                        <a:avLst/>
                      </a:prstGeom>
                    </p:spPr>
                  </p:pic>
                </p:oleObj>
              </mc:Fallback>
            </mc:AlternateContent>
          </a:graphicData>
        </a:graphic>
      </p:graphicFrame>
      <p:sp>
        <p:nvSpPr>
          <p:cNvPr id="3" name="TextBox 2"/>
          <p:cNvSpPr txBox="1"/>
          <p:nvPr/>
        </p:nvSpPr>
        <p:spPr>
          <a:xfrm>
            <a:off x="3048000" y="609600"/>
            <a:ext cx="5442516" cy="523220"/>
          </a:xfrm>
          <a:prstGeom prst="rect">
            <a:avLst/>
          </a:prstGeom>
          <a:noFill/>
        </p:spPr>
        <p:txBody>
          <a:bodyPr wrap="none" rtlCol="0">
            <a:spAutoFit/>
          </a:bodyPr>
          <a:lstStyle/>
          <a:p>
            <a:r>
              <a:rPr lang="en-US" sz="2800" dirty="0"/>
              <a:t>Overall </a:t>
            </a:r>
            <a:r>
              <a:rPr lang="en-US" sz="2800" dirty="0" smtClean="0"/>
              <a:t>Email Migration </a:t>
            </a:r>
            <a:r>
              <a:rPr lang="en-US" sz="2800" dirty="0"/>
              <a:t>Progress</a:t>
            </a:r>
          </a:p>
        </p:txBody>
      </p:sp>
    </p:spTree>
    <p:extLst>
      <p:ext uri="{BB962C8B-B14F-4D97-AF65-F5344CB8AC3E}">
        <p14:creationId xmlns:p14="http://schemas.microsoft.com/office/powerpoint/2010/main" val="1317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D5003B-63F9-4329-968D-B67A0DCAF416}" type="slidenum">
              <a:rPr lang="en-US" smtClean="0"/>
              <a:t>9</a:t>
            </a:fld>
            <a:endParaRPr lang="en-US"/>
          </a:p>
        </p:txBody>
      </p:sp>
      <p:pic>
        <p:nvPicPr>
          <p:cNvPr id="3" name="Picture 2"/>
          <p:cNvPicPr>
            <a:picLocks noChangeAspect="1"/>
          </p:cNvPicPr>
          <p:nvPr/>
        </p:nvPicPr>
        <p:blipFill>
          <a:blip r:embed="rId2"/>
          <a:stretch>
            <a:fillRect/>
          </a:stretch>
        </p:blipFill>
        <p:spPr>
          <a:xfrm>
            <a:off x="0" y="1179394"/>
            <a:ext cx="9144000" cy="5202356"/>
          </a:xfrm>
          <a:prstGeom prst="rect">
            <a:avLst/>
          </a:prstGeom>
        </p:spPr>
      </p:pic>
    </p:spTree>
    <p:extLst>
      <p:ext uri="{BB962C8B-B14F-4D97-AF65-F5344CB8AC3E}">
        <p14:creationId xmlns:p14="http://schemas.microsoft.com/office/powerpoint/2010/main" val="367418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Exchange User’s Group  January 2015 &amp;quot;&quot;/&gt;&lt;property id=&quot;20307&quot; value=&quot;256&quot;/&gt;&lt;/object&gt;&lt;object type=&quot;3&quot; unique_id=&quot;10004&quot;&gt;&lt;property id=&quot;20148&quot; value=&quot;5&quot;/&gt;&lt;property id=&quot;20300&quot; value=&quot;Slide 2 - &amp;quot;Agenda&amp;quot;&quot;/&gt;&lt;property id=&quot;20307&quot; value=&quot;311&quot;/&gt;&lt;/object&gt;&lt;object type=&quot;3&quot; unique_id=&quot;10005&quot;&gt;&lt;property id=&quot;20148&quot; value=&quot;5&quot;/&gt;&lt;property id=&quot;20300&quot; value=&quot;Slide 3 - &amp;quot;O365 Program Overview&amp;quot;&quot;/&gt;&lt;property id=&quot;20307&quot; value=&quot;305&quot;/&gt;&lt;/object&gt;&lt;object type=&quot;3&quot; unique_id=&quot;10006&quot;&gt;&lt;property id=&quot;20148&quot; value=&quot;5&quot;/&gt;&lt;property id=&quot;20300&quot; value=&quot;Slide 4 - &amp;quot;O365 Accomplishments to-date&amp;quot;&quot;/&gt;&lt;property id=&quot;20307&quot; value=&quot;306&quot;/&gt;&lt;/object&gt;&lt;object type=&quot;3&quot; unique_id=&quot;10007&quot;&gt;&lt;property id=&quot;20148&quot; value=&quot;5&quot;/&gt;&lt;property id=&quot;20300&quot; value=&quot;Slide 5 - &amp;quot;Office 365 Program Timeline&amp;quot;&quot;/&gt;&lt;property id=&quot;20307&quot; value=&quot;289&quot;/&gt;&lt;/object&gt;&lt;object type=&quot;3&quot; unique_id=&quot;10008&quot;&gt;&lt;property id=&quot;20148&quot; value=&quot;5&quot;/&gt;&lt;property id=&quot;20300&quot; value=&quot;Slide 6 - &amp;quot;Migration by Month&amp;quot;&quot;/&gt;&lt;property id=&quot;20307&quot; value=&quot;313&quot;/&gt;&lt;/object&gt;&lt;object type=&quot;3&quot; unique_id=&quot;10009&quot;&gt;&lt;property id=&quot;20148&quot; value=&quot;5&quot;/&gt;&lt;property id=&quot;20300&quot; value=&quot;Slide 7&quot;/&gt;&lt;property id=&quot;20307&quot; value=&quot;331&quot;/&gt;&lt;/object&gt;&lt;object type=&quot;3&quot; unique_id=&quot;10010&quot;&gt;&lt;property id=&quot;20148&quot; value=&quot;5&quot;/&gt;&lt;property id=&quot;20300&quot; value=&quot;Slide 8&quot;/&gt;&lt;property id=&quot;20307&quot; value=&quot;330&quot;/&gt;&lt;/object&gt;&lt;object type=&quot;3&quot; unique_id=&quot;10011&quot;&gt;&lt;property id=&quot;20148&quot; value=&quot;5&quot;/&gt;&lt;property id=&quot;20300&quot; value=&quot;Slide 9&quot;/&gt;&lt;property id=&quot;20307&quot; value=&quot;329&quot;/&gt;&lt;/object&gt;&lt;object type=&quot;3&quot; unique_id=&quot;10012&quot;&gt;&lt;property id=&quot;20148&quot; value=&quot;5&quot;/&gt;&lt;property id=&quot;20300&quot; value=&quot;Slide 10 - &amp;quot;What needs to be done before Migration?&amp;quot;&quot;/&gt;&lt;property id=&quot;20307&quot; value=&quot;285&quot;/&gt;&lt;/object&gt;&lt;object type=&quot;3&quot; unique_id=&quot;10013&quot;&gt;&lt;property id=&quot;20148&quot; value=&quot;5&quot;/&gt;&lt;property id=&quot;20300&quot; value=&quot;Slide 11 - &amp;quot;ITS Client readiness and support &amp;quot;&quot;/&gt;&lt;property id=&quot;20307&quot; value=&quot;276&quot;/&gt;&lt;/object&gt;&lt;object type=&quot;3&quot; unique_id=&quot;10014&quot;&gt;&lt;property id=&quot;20148&quot; value=&quot;5&quot;/&gt;&lt;property id=&quot;20300&quot; value=&quot;Slide 12 - &amp;quot;Web Experience Clients&amp;quot;&quot;/&gt;&lt;property id=&quot;20307&quot; value=&quot;284&quot;/&gt;&lt;/object&gt;&lt;object type=&quot;3&quot; unique_id=&quot;10015&quot;&gt;&lt;property id=&quot;20148&quot; value=&quot;5&quot;/&gt;&lt;property id=&quot;20300&quot; value=&quot;Slide 13 - &amp;quot;Training Content&amp;quot;&quot;/&gt;&lt;property id=&quot;20307&quot; value=&quot;278&quot;/&gt;&lt;/object&gt;&lt;object type=&quot;3&quot; unique_id=&quot;10016&quot;&gt;&lt;property id=&quot;20148&quot; value=&quot;5&quot;/&gt;&lt;property id=&quot;20300&quot; value=&quot;Slide 14 - &amp;quot;NC LMS&amp;quot;&quot;/&gt;&lt;property id=&quot;20307&quot; value=&quot;325&quot;/&gt;&lt;/object&gt;&lt;object type=&quot;3&quot; unique_id=&quot;10017&quot;&gt;&lt;property id=&quot;20148&quot; value=&quot;5&quot;/&gt;&lt;property id=&quot;20300&quot; value=&quot;Slide 15 - &amp;quot;NC LMS Training Available&amp;quot;&quot;/&gt;&lt;property id=&quot;20307&quot; value=&quot;279&quot;/&gt;&lt;/object&gt;&lt;object type=&quot;3&quot; unique_id=&quot;10018&quot;&gt;&lt;property id=&quot;20148&quot; value=&quot;5&quot;/&gt;&lt;property id=&quot;20300&quot; value=&quot;Slide 16 - &amp;quot;100’s of Courses Available in Office  2010, 2013 and Office 365&amp;quot;&quot;/&gt;&lt;property id=&quot;20307&quot; value=&quot;280&quot;/&gt;&lt;/object&gt;&lt;object type=&quot;3&quot; unique_id=&quot;10019&quot;&gt;&lt;property id=&quot;20148&quot; value=&quot;5&quot;/&gt;&lt;property id=&quot;20300&quot; value=&quot;Slide 17 - &amp;quot;Email Admin Portal&amp;quot;&quot;/&gt;&lt;property id=&quot;20307&quot; value=&quot;326&quot;/&gt;&lt;/object&gt;&lt;object type=&quot;3&quot; unique_id=&quot;10020&quot;&gt;&lt;property id=&quot;20148&quot; value=&quot;5&quot;/&gt;&lt;property id=&quot;20300&quot; value=&quot;Slide 18 - &amp;quot;NCMail’s  Administrative Interface Changes.&amp;quot;&quot;/&gt;&lt;property id=&quot;20307&quot; value=&quot;314&quot;/&gt;&lt;/object&gt;&lt;object type=&quot;3&quot; unique_id=&quot;10021&quot;&gt;&lt;property id=&quot;20148&quot; value=&quot;5&quot;/&gt;&lt;property id=&quot;20300&quot; value=&quot;Slide 19 - &amp;quot;NCMail’s  Administrative Interface&amp;quot;&quot;/&gt;&lt;property id=&quot;20307&quot; value=&quot;315&quot;/&gt;&lt;/object&gt;&lt;object type=&quot;3&quot; unique_id=&quot;10022&quot;&gt;&lt;property id=&quot;20148&quot; value=&quot;5&quot;/&gt;&lt;property id=&quot;20300&quot; value=&quot;Slide 20 - &amp;quot;Manage User Mailbox&amp;quot;&quot;/&gt;&lt;property id=&quot;20307&quot; value=&quot;316&quot;/&gt;&lt;/object&gt;&lt;object type=&quot;3&quot; unique_id=&quot;10023&quot;&gt;&lt;property id=&quot;20148&quot; value=&quot;5&quot;/&gt;&lt;property id=&quot;20300&quot; value=&quot;Slide 21 - &amp;quot;What needs to be done after migration?&amp;quot;&quot;/&gt;&lt;property id=&quot;20307&quot; value=&quot;275&quot;/&gt;&lt;/object&gt;&lt;object type=&quot;3&quot; unique_id=&quot;10024&quot;&gt;&lt;property id=&quot;20148&quot; value=&quot;5&quot;/&gt;&lt;property id=&quot;20300&quot; value=&quot;Slide 22 - &amp;quot;Offline and Cache Settings&amp;quot;&quot;/&gt;&lt;property id=&quot;20307&quot; value=&quot;295&quot;/&gt;&lt;/object&gt;&lt;object type=&quot;3&quot; unique_id=&quot;10025&quot;&gt;&lt;property id=&quot;20148&quot; value=&quot;5&quot;/&gt;&lt;property id=&quot;20300&quot; value=&quot;Slide 23 - &amp;quot;Exchange and Archive Changes&amp;quot;&quot;/&gt;&lt;property id=&quot;20307&quot; value=&quot;287&quot;/&gt;&lt;/object&gt;&lt;object type=&quot;3&quot; unique_id=&quot;10026&quot;&gt;&lt;property id=&quot;20148&quot; value=&quot;5&quot;/&gt;&lt;property id=&quot;20300&quot; value=&quot;Slide 24 - &amp;quot;New Web Interface&amp;quot;&quot;/&gt;&lt;property id=&quot;20307&quot; value=&quot;281&quot;/&gt;&lt;/object&gt;&lt;object type=&quot;3&quot; unique_id=&quot;10027&quot;&gt;&lt;property id=&quot;20148&quot; value=&quot;5&quot;/&gt;&lt;property id=&quot;20300&quot; value=&quot;Slide 25&quot;/&gt;&lt;property id=&quot;20307&quot; value=&quot;300&quot;/&gt;&lt;/object&gt;&lt;object type=&quot;3&quot; unique_id=&quot;10028&quot;&gt;&lt;property id=&quot;20148&quot; value=&quot;5&quot;/&gt;&lt;property id=&quot;20300&quot; value=&quot;Slide 26&quot;/&gt;&lt;property id=&quot;20307&quot; value=&quot;301&quot;/&gt;&lt;/object&gt;&lt;object type=&quot;3&quot; unique_id=&quot;10029&quot;&gt;&lt;property id=&quot;20148&quot; value=&quot;5&quot;/&gt;&lt;property id=&quot;20300&quot; value=&quot;Slide 27 - &amp;quot;New O365 Archive Folders  &amp;quot;&quot;/&gt;&lt;property id=&quot;20307&quot; value=&quot;297&quot;/&gt;&lt;/object&gt;&lt;object type=&quot;3&quot; unique_id=&quot;10030&quot;&gt;&lt;property id=&quot;20148&quot; value=&quot;5&quot;/&gt;&lt;property id=&quot;20300&quot; value=&quot;Slide 28 - &amp;quot;Email / Archive Retention  &amp;quot;&quot;/&gt;&lt;property id=&quot;20307&quot; value=&quot;307&quot;/&gt;&lt;/object&gt;&lt;object type=&quot;3&quot; unique_id=&quot;10031&quot;&gt;&lt;property id=&quot;20148&quot; value=&quot;5&quot;/&gt;&lt;property id=&quot;20300&quot; value=&quot;Slide 29 - &amp;quot;NearPoint/Mimosa Archive Migration: What Users Can Expect&amp;quot;&quot;/&gt;&lt;property id=&quot;20307&quot; value=&quot;277&quot;/&gt;&lt;/object&gt;&lt;object type=&quot;3&quot; unique_id=&quot;10032&quot;&gt;&lt;property id=&quot;20148&quot; value=&quot;5&quot;/&gt;&lt;property id=&quot;20300&quot; value=&quot;Slide 30 - &amp;quot;EDiscovery update&amp;quot;&quot;/&gt;&lt;property id=&quot;20307&quot; value=&quot;317&quot;/&gt;&lt;/object&gt;&lt;object type=&quot;3&quot; unique_id=&quot;10033&quot;&gt;&lt;property id=&quot;20148&quot; value=&quot;5&quot;/&gt;&lt;property id=&quot;20300&quot; value=&quot;Slide 31 - &amp;quot;Transfer and Name Change&amp;quot;&quot;/&gt;&lt;property id=&quot;20307&quot; value=&quot;318&quot;/&gt;&lt;/object&gt;&lt;object type=&quot;3&quot; unique_id=&quot;10034&quot;&gt;&lt;property id=&quot;20148&quot; value=&quot;5&quot;/&gt;&lt;property id=&quot;20300&quot; value=&quot;Slide 32 - &amp;quot;Inactive Users&amp;quot;&quot;/&gt;&lt;property id=&quot;20307&quot; value=&quot;327&quot;/&gt;&lt;/object&gt;&lt;object type=&quot;3&quot; unique_id=&quot;10035&quot;&gt;&lt;property id=&quot;20148&quot; value=&quot;5&quot;/&gt;&lt;property id=&quot;20300&quot; value=&quot;Slide 33&quot;/&gt;&lt;property id=&quot;20307&quot; value=&quot;322&quot;/&gt;&lt;/object&gt;&lt;object type=&quot;3&quot; unique_id=&quot;10036&quot;&gt;&lt;property id=&quot;20148&quot; value=&quot;5&quot;/&gt;&lt;property id=&quot;20300&quot; value=&quot;Slide 34 - &amp;quot;NCID/EADS/NCMAIL  Driver Change on 12/21 &amp;quot;&quot;/&gt;&lt;property id=&quot;20307&quot; value=&quot;324&quot;/&gt;&lt;/object&gt;&lt;object type=&quot;3&quot; unique_id=&quot;10037&quot;&gt;&lt;property id=&quot;20148&quot; value=&quot;5&quot;/&gt;&lt;property id=&quot;20300&quot; value=&quot;Slide 35 - &amp;quot;Billing Updates&amp;quot;&quot;/&gt;&lt;property id=&quot;20307&quot; value=&quot;323&quot;/&gt;&lt;/object&gt;&lt;object type=&quot;3&quot; unique_id=&quot;10038&quot;&gt;&lt;property id=&quot;20148&quot; value=&quot;5&quot;/&gt;&lt;property id=&quot;20300&quot; value=&quot;Slide 36&quot;/&gt;&lt;property id=&quot;20307&quot; value=&quot;283&quot;/&gt;&lt;/object&gt;&lt;/object&gt;&lt;object type=&quot;8&quot; unique_id=&quot;10076&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7&quot;/&gt;&lt;lineCharCount val=&quot;94&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0&quot;/&gt;&lt;lineCharCount val=&quot;3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83&quot;/&gt;&lt;lineCharCount val=&quot;12&quot;/&gt;&lt;lineCharCount val=&quot;43&quot;/&gt;&lt;lineCharCount val=&quot;35&quot;/&gt;&lt;lineCharCount val=&quot;51&quot;/&gt;&lt;lineCharCount val=&quot;43&quot;/&gt;&lt;lineCharCount val=&quot;72&quot;/&gt;&lt;lineCharCount val=&quot;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heme/theme1.xml><?xml version="1.0" encoding="utf-8"?>
<a:theme xmlns:a="http://schemas.openxmlformats.org/drawingml/2006/main" name="ITS powerpoint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1B366F3A12674492B1F1FF6023DC62" ma:contentTypeVersion="3" ma:contentTypeDescription="Create a new document." ma:contentTypeScope="" ma:versionID="8fec7037388ccbcea677663f13539ffb">
  <xsd:schema xmlns:xsd="http://www.w3.org/2001/XMLSchema" xmlns:xs="http://www.w3.org/2001/XMLSchema" xmlns:p="http://schemas.microsoft.com/office/2006/metadata/properties" xmlns:ns2="441a13bc-668f-4ed0-9ad7-c1b41497ff5f" xmlns:ns3="http://schemas.microsoft.com/sharepoint/v4" xmlns:ns4="00d8871d-6fcf-462c-a4cb-3469943b28ad" targetNamespace="http://schemas.microsoft.com/office/2006/metadata/properties" ma:root="true" ma:fieldsID="f4c967a3f62a5b4c7b1e4fd3fb665516" ns2:_="" ns3:_="" ns4:_="">
    <xsd:import namespace="441a13bc-668f-4ed0-9ad7-c1b41497ff5f"/>
    <xsd:import namespace="http://schemas.microsoft.com/sharepoint/v4"/>
    <xsd:import namespace="00d8871d-6fcf-462c-a4cb-3469943b28ad"/>
    <xsd:element name="properties">
      <xsd:complexType>
        <xsd:sequence>
          <xsd:element name="documentManagement">
            <xsd:complexType>
              <xsd:all>
                <xsd:element ref="ns2:Agency" minOccurs="0"/>
                <xsd:element ref="ns3:IconOverlay"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1a13bc-668f-4ed0-9ad7-c1b41497ff5f" elementFormDefault="qualified">
    <xsd:import namespace="http://schemas.microsoft.com/office/2006/documentManagement/types"/>
    <xsd:import namespace="http://schemas.microsoft.com/office/infopath/2007/PartnerControls"/>
    <xsd:element name="Agency" ma:index="8" nillable="true" ma:displayName="Agency" ma:format="Dropdown" ma:internalName="Agency">
      <xsd:simpleType>
        <xsd:restriction base="dms:Choice">
          <xsd:enumeration value="All Agencies"/>
          <xsd:enumeration value="AGRI"/>
          <xsd:enumeration value="COMM"/>
          <xsd:enumeration value="Consolidated"/>
          <xsd:enumeration value="DENR"/>
          <xsd:enumeration value="DHHS"/>
          <xsd:enumeration value="DOI"/>
          <xsd:enumeration value="DOL"/>
          <xsd:enumeration value="DOR"/>
          <xsd:enumeration value="DOT"/>
          <xsd:enumeration value="DPS"/>
          <xsd:enumeration value="Exchange Admin User Group"/>
          <xsd:enumeration value="ITS"/>
          <xsd:enumeration value="WRC"/>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d8871d-6fcf-462c-a4cb-3469943b28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SharedWithUsers xmlns="00d8871d-6fcf-462c-a4cb-3469943b28ad">
      <UserInfo>
        <DisplayName>Dunn, Mary</DisplayName>
        <AccountId>392</AccountId>
        <AccountType/>
      </UserInfo>
      <UserInfo>
        <DisplayName>Owen, Julia C</DisplayName>
        <AccountId>311</AccountId>
        <AccountType/>
      </UserInfo>
      <UserInfo>
        <DisplayName>Wilkins, Julia</DisplayName>
        <AccountId>324</AccountId>
        <AccountType/>
      </UserInfo>
      <UserInfo>
        <DisplayName>Fenton, Michael</DisplayName>
        <AccountId>285</AccountId>
        <AccountType/>
      </UserInfo>
      <UserInfo>
        <DisplayName>Thames, Patricia</DisplayName>
        <AccountId>17</AccountId>
        <AccountType/>
      </UserInfo>
      <UserInfo>
        <DisplayName>Minshew, Jon</DisplayName>
        <AccountId>30</AccountId>
        <AccountType/>
      </UserInfo>
    </SharedWithUsers>
    <Agency xmlns="441a13bc-668f-4ed0-9ad7-c1b41497ff5f">Exchange Admin User Group</Agency>
  </documentManagement>
</p:properties>
</file>

<file path=customXml/itemProps1.xml><?xml version="1.0" encoding="utf-8"?>
<ds:datastoreItem xmlns:ds="http://schemas.openxmlformats.org/officeDocument/2006/customXml" ds:itemID="{3FB8B0E5-56D1-4C29-9D75-6EB6FE4C448D}">
  <ds:schemaRefs>
    <ds:schemaRef ds:uri="http://schemas.microsoft.com/sharepoint/v3/contenttype/forms"/>
  </ds:schemaRefs>
</ds:datastoreItem>
</file>

<file path=customXml/itemProps2.xml><?xml version="1.0" encoding="utf-8"?>
<ds:datastoreItem xmlns:ds="http://schemas.openxmlformats.org/officeDocument/2006/customXml" ds:itemID="{E8FA2DC9-2EB0-468F-8016-CA33CD7773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1a13bc-668f-4ed0-9ad7-c1b41497ff5f"/>
    <ds:schemaRef ds:uri="http://schemas.microsoft.com/sharepoint/v4"/>
    <ds:schemaRef ds:uri="00d8871d-6fcf-462c-a4cb-3469943b28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02790C-9225-44D4-A16D-128E43F36F1B}">
  <ds:schemaRefs>
    <ds:schemaRef ds:uri="http://schemas.microsoft.com/office/2006/metadata/properties"/>
    <ds:schemaRef ds:uri="http://schemas.microsoft.com/sharepoint/v4"/>
    <ds:schemaRef ds:uri="http://purl.org/dc/dcmitype/"/>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00d8871d-6fcf-462c-a4cb-3469943b28ad"/>
    <ds:schemaRef ds:uri="http://schemas.microsoft.com/office/infopath/2007/PartnerControls"/>
    <ds:schemaRef ds:uri="441a13bc-668f-4ed0-9ad7-c1b41497ff5f"/>
  </ds:schemaRefs>
</ds:datastoreItem>
</file>

<file path=docProps/app.xml><?xml version="1.0" encoding="utf-8"?>
<Properties xmlns="http://schemas.openxmlformats.org/officeDocument/2006/extended-properties" xmlns:vt="http://schemas.openxmlformats.org/officeDocument/2006/docPropsVTypes">
  <Template>ITS powerpoint template</Template>
  <TotalTime>5869</TotalTime>
  <Words>2321</Words>
  <Application>Microsoft Office PowerPoint</Application>
  <PresentationFormat>On-screen Show (4:3)</PresentationFormat>
  <Paragraphs>529</Paragraphs>
  <Slides>36</Slides>
  <Notes>14</Notes>
  <HiddenSlides>0</HiddenSlides>
  <MMClips>0</MMClips>
  <ScaleCrop>false</ScaleCrop>
  <HeadingPairs>
    <vt:vector size="10" baseType="variant">
      <vt:variant>
        <vt:lpstr>Fonts Used</vt:lpstr>
      </vt:variant>
      <vt:variant>
        <vt:i4>8</vt:i4>
      </vt: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36</vt:i4>
      </vt:variant>
    </vt:vector>
  </HeadingPairs>
  <TitlesOfParts>
    <vt:vector size="48" baseType="lpstr">
      <vt:lpstr>Arial</vt:lpstr>
      <vt:lpstr>Calibri</vt:lpstr>
      <vt:lpstr>Segoe UI</vt:lpstr>
      <vt:lpstr>Segoe UI Light</vt:lpstr>
      <vt:lpstr>Segoe UI Symbol</vt:lpstr>
      <vt:lpstr>Tahoma</vt:lpstr>
      <vt:lpstr>Times New Roman</vt:lpstr>
      <vt:lpstr>Wingdings</vt:lpstr>
      <vt:lpstr>ITS powerpoint template</vt:lpstr>
      <vt:lpstr>C:\Users\mdepiet\Desktop\Dashboard.xlsx!Program Metrics![Dashboard.xlsx]Program Metrics Chart 2</vt:lpstr>
      <vt:lpstr>C:\Users\mdepiet\Desktop\Dashboard.xlsx!Program Metrics![Dashboard.xlsx]Program Metrics Chart 6</vt:lpstr>
      <vt:lpstr>Worksheet</vt:lpstr>
      <vt:lpstr>Exchange User’s Group  January 2015 </vt:lpstr>
      <vt:lpstr>Agenda</vt:lpstr>
      <vt:lpstr>O365 Program Overview</vt:lpstr>
      <vt:lpstr>O365 Accomplishments to-date</vt:lpstr>
      <vt:lpstr>Office 365 Program Timeline</vt:lpstr>
      <vt:lpstr>Migration by Month</vt:lpstr>
      <vt:lpstr>PowerPoint Presentation</vt:lpstr>
      <vt:lpstr>PowerPoint Presentation</vt:lpstr>
      <vt:lpstr>PowerPoint Presentation</vt:lpstr>
      <vt:lpstr>What needs to be done before Migration?</vt:lpstr>
      <vt:lpstr>ITS Client readiness and support </vt:lpstr>
      <vt:lpstr>Web Experience Clients</vt:lpstr>
      <vt:lpstr>Training Content</vt:lpstr>
      <vt:lpstr>NC LMS</vt:lpstr>
      <vt:lpstr>NC LMS Training Available</vt:lpstr>
      <vt:lpstr>100’s of Courses Available in Office  2010, 2013 and Office 365</vt:lpstr>
      <vt:lpstr>Email Admin Portal</vt:lpstr>
      <vt:lpstr>NCMail’s  Administrative Interface Changes.</vt:lpstr>
      <vt:lpstr>NCMail’s  Administrative Interface</vt:lpstr>
      <vt:lpstr>Manage User Mailbox</vt:lpstr>
      <vt:lpstr>What needs to be done after migration?</vt:lpstr>
      <vt:lpstr>Offline and Cache Settings</vt:lpstr>
      <vt:lpstr>Exchange and Archive Changes</vt:lpstr>
      <vt:lpstr>New Web Interface</vt:lpstr>
      <vt:lpstr>PowerPoint Presentation</vt:lpstr>
      <vt:lpstr>PowerPoint Presentation</vt:lpstr>
      <vt:lpstr>New O365 Archive Folders  </vt:lpstr>
      <vt:lpstr>Email / Archive Retention  </vt:lpstr>
      <vt:lpstr>NearPoint/Mimosa Archive Migration: What Users Can Expect</vt:lpstr>
      <vt:lpstr>EDiscovery update</vt:lpstr>
      <vt:lpstr>Transfer and Name Change</vt:lpstr>
      <vt:lpstr>Inactive Users</vt:lpstr>
      <vt:lpstr>PowerPoint Presentation</vt:lpstr>
      <vt:lpstr>NCID/EADS/NCMAIL  Driver Change on 12/21 </vt:lpstr>
      <vt:lpstr>Billing Updates</vt:lpstr>
      <vt:lpstr>PowerPoint Presentation</vt:lpstr>
    </vt:vector>
  </TitlesOfParts>
  <Company>State of North Carolina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Materials from ITS Brown Bag</dc:title>
  <dc:creator>State of NC</dc:creator>
  <cp:lastModifiedBy>Alston, LaQuita M</cp:lastModifiedBy>
  <cp:revision>181</cp:revision>
  <dcterms:created xsi:type="dcterms:W3CDTF">2013-08-13T15:14:47Z</dcterms:created>
  <dcterms:modified xsi:type="dcterms:W3CDTF">2015-01-21T19:46:56Z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0x010100E11B366F3A12674492B1F1FF6023DC62</vt:lpwstr>
  </property>
  <property fmtid="{D5CDD505-2E9C-101B-9397-08002B2CF9AE}" pid="3" name="Topic">
    <vt:lpwstr>Email Documents</vt:lpwstr>
  </property>
</Properties>
</file>