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7.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notesSlides/notesSlide2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56" r:id="rId2"/>
    <p:sldMasterId id="2147483781" r:id="rId3"/>
    <p:sldMasterId id="2147483815" r:id="rId4"/>
    <p:sldMasterId id="2147483776" r:id="rId5"/>
    <p:sldMasterId id="2147483813" r:id="rId6"/>
    <p:sldMasterId id="2147483818" r:id="rId7"/>
  </p:sldMasterIdLst>
  <p:notesMasterIdLst>
    <p:notesMasterId r:id="rId47"/>
  </p:notesMasterIdLst>
  <p:handoutMasterIdLst>
    <p:handoutMasterId r:id="rId48"/>
  </p:handoutMasterIdLst>
  <p:sldIdLst>
    <p:sldId id="334" r:id="rId8"/>
    <p:sldId id="269" r:id="rId9"/>
    <p:sldId id="270" r:id="rId10"/>
    <p:sldId id="273" r:id="rId11"/>
    <p:sldId id="271" r:id="rId12"/>
    <p:sldId id="274" r:id="rId13"/>
    <p:sldId id="275" r:id="rId14"/>
    <p:sldId id="276" r:id="rId15"/>
    <p:sldId id="335" r:id="rId16"/>
    <p:sldId id="259" r:id="rId17"/>
    <p:sldId id="260" r:id="rId18"/>
    <p:sldId id="256" r:id="rId19"/>
    <p:sldId id="304" r:id="rId20"/>
    <p:sldId id="305" r:id="rId21"/>
    <p:sldId id="307" r:id="rId22"/>
    <p:sldId id="309" r:id="rId23"/>
    <p:sldId id="311" r:id="rId24"/>
    <p:sldId id="310" r:id="rId25"/>
    <p:sldId id="312" r:id="rId26"/>
    <p:sldId id="314" r:id="rId27"/>
    <p:sldId id="318" r:id="rId28"/>
    <p:sldId id="319" r:id="rId29"/>
    <p:sldId id="320" r:id="rId30"/>
    <p:sldId id="321" r:id="rId31"/>
    <p:sldId id="322" r:id="rId32"/>
    <p:sldId id="323" r:id="rId33"/>
    <p:sldId id="324" r:id="rId34"/>
    <p:sldId id="325" r:id="rId35"/>
    <p:sldId id="326" r:id="rId36"/>
    <p:sldId id="315" r:id="rId37"/>
    <p:sldId id="316" r:id="rId38"/>
    <p:sldId id="327" r:id="rId39"/>
    <p:sldId id="328" r:id="rId40"/>
    <p:sldId id="317" r:id="rId41"/>
    <p:sldId id="313" r:id="rId42"/>
    <p:sldId id="331" r:id="rId43"/>
    <p:sldId id="329" r:id="rId44"/>
    <p:sldId id="332" r:id="rId45"/>
    <p:sldId id="26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2" autoAdjust="0"/>
    <p:restoredTop sz="70440" autoAdjust="0"/>
  </p:normalViewPr>
  <p:slideViewPr>
    <p:cSldViewPr snapToGrid="0">
      <p:cViewPr varScale="1">
        <p:scale>
          <a:sx n="96" d="100"/>
          <a:sy n="96" d="100"/>
        </p:scale>
        <p:origin x="336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5" d="100"/>
          <a:sy n="75" d="100"/>
        </p:scale>
        <p:origin x="3156" y="3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ustomXml" Target="../customXml/item1.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BD92BBAD-C280-11A6-4A7F-2B24CC485ACE}"/>
              </a:ext>
            </a:extLst>
          </p:cNvPr>
          <p:cNvSpPr>
            <a:spLocks noGrp="1" noRot="1" noMove="1" noResize="1" noEditPoints="1" noAdjustHandles="1" noChangeArrowheads="1" noChangeShapeType="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2E59E-8DF2-460F-BD2C-47CE1CE1ED5B}" type="slidenum">
              <a:rPr lang="en-US" smtClean="0"/>
              <a:t>‹#›</a:t>
            </a:fld>
            <a:endParaRPr lang="en-US"/>
          </a:p>
        </p:txBody>
      </p:sp>
      <p:pic>
        <p:nvPicPr>
          <p:cNvPr id="7" name="NCDIT Logo" descr="N.C. Department of Information Technology Logo">
            <a:extLst>
              <a:ext uri="{FF2B5EF4-FFF2-40B4-BE49-F238E27FC236}">
                <a16:creationId xmlns:a16="http://schemas.microsoft.com/office/drawing/2014/main" id="{30AB16E2-1169-11CF-E28F-DFEEBC6A9D9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76355" y="352314"/>
            <a:ext cx="2565070" cy="420471"/>
          </a:xfrm>
          <a:prstGeom prst="rect">
            <a:avLst/>
          </a:prstGeom>
        </p:spPr>
      </p:pic>
    </p:spTree>
    <p:extLst>
      <p:ext uri="{BB962C8B-B14F-4D97-AF65-F5344CB8AC3E}">
        <p14:creationId xmlns:p14="http://schemas.microsoft.com/office/powerpoint/2010/main" val="4176207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noRot="1" noMove="1" noResize="1" noEditPoints="1" noAdjustHandles="1" noChangeArrowheads="1" noChangeShapeType="1"/>
          </p:cNvSpPr>
          <p:nvPr>
            <p:ph type="sldNum" sz="quarter" idx="5"/>
          </p:nvPr>
        </p:nvSpPr>
        <p:spPr>
          <a:xfrm>
            <a:off x="3378200" y="8525449"/>
            <a:ext cx="2971800" cy="458787"/>
          </a:xfrm>
          <a:prstGeom prst="rect">
            <a:avLst/>
          </a:prstGeom>
        </p:spPr>
        <p:txBody>
          <a:bodyPr vert="horz" lIns="0" tIns="45720" rIns="0" bIns="45720" rtlCol="0" anchor="b"/>
          <a:lstStyle>
            <a:lvl1pPr algn="r">
              <a:defRPr sz="1200"/>
            </a:lvl1pPr>
          </a:lstStyle>
          <a:p>
            <a:fld id="{44BF3D15-DA4D-4AC0-85EE-660C754EC137}" type="slidenum">
              <a:rPr lang="en-US" smtClean="0"/>
              <a:t>‹#›</a:t>
            </a:fld>
            <a:endParaRPr lang="en-US"/>
          </a:p>
        </p:txBody>
      </p:sp>
      <p:sp>
        <p:nvSpPr>
          <p:cNvPr id="5" name="Notes Placeholder"/>
          <p:cNvSpPr>
            <a:spLocks noGrp="1" noRot="1" noMove="1" noResize="1" noEditPoints="1" noAdjustHandles="1" noChangeArrowheads="1" noChangeShapeType="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Image Placeholder">
            <a:extLst>
              <a:ext uri="{FF2B5EF4-FFF2-40B4-BE49-F238E27FC236}">
                <a16:creationId xmlns:a16="http://schemas.microsoft.com/office/drawing/2014/main" id="{EE046CD0-6CB0-450D-DF21-B485FD284971}"/>
              </a:ext>
            </a:extLst>
          </p:cNvPr>
          <p:cNvSpPr>
            <a:spLocks noGrp="1" noRot="1" noChangeAspect="1" noMove="1" noResize="1" noEditPoints="1" noAdjustHandles="1" noChangeArrowheads="1" noChangeShapeType="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pic>
        <p:nvPicPr>
          <p:cNvPr id="9" name="NCDIT Logo" descr="N.C. Department of Information Technology Logo">
            <a:extLst>
              <a:ext uri="{FF2B5EF4-FFF2-40B4-BE49-F238E27FC236}">
                <a16:creationId xmlns:a16="http://schemas.microsoft.com/office/drawing/2014/main" id="{569F1023-AC2C-F569-2DDD-6223765642EB}"/>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76355" y="352314"/>
            <a:ext cx="2565070" cy="420471"/>
          </a:xfrm>
          <a:prstGeom prst="rect">
            <a:avLst/>
          </a:prstGeom>
        </p:spPr>
      </p:pic>
    </p:spTree>
    <p:extLst>
      <p:ext uri="{BB962C8B-B14F-4D97-AF65-F5344CB8AC3E}">
        <p14:creationId xmlns:p14="http://schemas.microsoft.com/office/powerpoint/2010/main" val="239768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5051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15</a:t>
            </a:fld>
            <a:endParaRPr lang="en-US"/>
          </a:p>
        </p:txBody>
      </p:sp>
    </p:spTree>
    <p:extLst>
      <p:ext uri="{BB962C8B-B14F-4D97-AF65-F5344CB8AC3E}">
        <p14:creationId xmlns:p14="http://schemas.microsoft.com/office/powerpoint/2010/main" val="1220597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16</a:t>
            </a:fld>
            <a:endParaRPr lang="en-US"/>
          </a:p>
        </p:txBody>
      </p:sp>
    </p:spTree>
    <p:extLst>
      <p:ext uri="{BB962C8B-B14F-4D97-AF65-F5344CB8AC3E}">
        <p14:creationId xmlns:p14="http://schemas.microsoft.com/office/powerpoint/2010/main" val="248630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17</a:t>
            </a:fld>
            <a:endParaRPr lang="en-US"/>
          </a:p>
        </p:txBody>
      </p:sp>
    </p:spTree>
    <p:extLst>
      <p:ext uri="{BB962C8B-B14F-4D97-AF65-F5344CB8AC3E}">
        <p14:creationId xmlns:p14="http://schemas.microsoft.com/office/powerpoint/2010/main" val="421263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18</a:t>
            </a:fld>
            <a:endParaRPr lang="en-US"/>
          </a:p>
        </p:txBody>
      </p:sp>
    </p:spTree>
    <p:extLst>
      <p:ext uri="{BB962C8B-B14F-4D97-AF65-F5344CB8AC3E}">
        <p14:creationId xmlns:p14="http://schemas.microsoft.com/office/powerpoint/2010/main" val="165735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19</a:t>
            </a:fld>
            <a:endParaRPr lang="en-US"/>
          </a:p>
        </p:txBody>
      </p:sp>
    </p:spTree>
    <p:extLst>
      <p:ext uri="{BB962C8B-B14F-4D97-AF65-F5344CB8AC3E}">
        <p14:creationId xmlns:p14="http://schemas.microsoft.com/office/powerpoint/2010/main" val="3865224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E2E2A"/>
              </a:solidFill>
              <a:effectLst/>
              <a:latin typeface="Public Sans Web"/>
            </a:endParaRPr>
          </a:p>
        </p:txBody>
      </p:sp>
      <p:sp>
        <p:nvSpPr>
          <p:cNvPr id="4" name="Slide Number Placeholder 3"/>
          <p:cNvSpPr>
            <a:spLocks noGrp="1"/>
          </p:cNvSpPr>
          <p:nvPr>
            <p:ph type="sldNum" sz="quarter" idx="5"/>
          </p:nvPr>
        </p:nvSpPr>
        <p:spPr/>
        <p:txBody>
          <a:bodyPr/>
          <a:lstStyle/>
          <a:p>
            <a:fld id="{44BF3D15-DA4D-4AC0-85EE-660C754EC137}" type="slidenum">
              <a:rPr lang="en-US" smtClean="0"/>
              <a:t>20</a:t>
            </a:fld>
            <a:endParaRPr lang="en-US"/>
          </a:p>
        </p:txBody>
      </p:sp>
    </p:spTree>
    <p:extLst>
      <p:ext uri="{BB962C8B-B14F-4D97-AF65-F5344CB8AC3E}">
        <p14:creationId xmlns:p14="http://schemas.microsoft.com/office/powerpoint/2010/main" val="30708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Yes, this would probably fall under the exception.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was:</a:t>
            </a:r>
          </a:p>
          <a:p>
            <a:endParaRPr lang="en-US" sz="1200" b="0" i="0" kern="1200" dirty="0">
              <a:solidFill>
                <a:schemeClr val="tx1"/>
              </a:solidFill>
              <a:effectLst/>
              <a:latin typeface="+mn-lt"/>
              <a:ea typeface="+mn-ea"/>
              <a:cs typeface="+mn-cs"/>
            </a:endParaRPr>
          </a:p>
          <a:p>
            <a:pPr marL="514350" lvl="0" indent="-514350">
              <a:buFont typeface="+mj-lt"/>
              <a:buAutoNum type="arabicPeriod"/>
            </a:pPr>
            <a:r>
              <a:rPr lang="en-US" dirty="0"/>
              <a:t>Created before compliance date, </a:t>
            </a:r>
            <a:r>
              <a:rPr lang="en-US" b="1" dirty="0"/>
              <a:t>and</a:t>
            </a:r>
          </a:p>
          <a:p>
            <a:pPr marL="514350" lvl="0" indent="-514350">
              <a:buFont typeface="+mj-lt"/>
              <a:buAutoNum type="arabicPeriod"/>
            </a:pPr>
            <a:r>
              <a:rPr lang="en-US" dirty="0"/>
              <a:t>Retained exclusively for reference, research, or recordkeeping</a:t>
            </a:r>
            <a:r>
              <a:rPr lang="en-US" b="1" dirty="0"/>
              <a:t>, and</a:t>
            </a:r>
          </a:p>
          <a:p>
            <a:pPr marL="514350" lvl="0" indent="-514350">
              <a:buFont typeface="+mj-lt"/>
              <a:buAutoNum type="arabicPeriod"/>
            </a:pPr>
            <a:r>
              <a:rPr lang="en-US" dirty="0"/>
              <a:t>Kept in a specially-marked area for archived content, </a:t>
            </a:r>
            <a:r>
              <a:rPr lang="en-US" b="1" dirty="0"/>
              <a:t>and</a:t>
            </a:r>
          </a:p>
          <a:p>
            <a:pPr marL="514350" lvl="0" indent="-514350">
              <a:buFont typeface="+mj-lt"/>
              <a:buAutoNum type="arabicPeriod"/>
            </a:pPr>
            <a:r>
              <a:rPr lang="en-US" dirty="0"/>
              <a:t>Not altered or updated after the date of archiving.</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exception would also probably apply to handwritten research notes or photos that go with the 1998 water quality report that the state scans and posts to its website in the archive section.</a:t>
            </a:r>
            <a:endParaRPr lang="en-US" dirty="0"/>
          </a:p>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4BF3D15-DA4D-4AC0-85EE-660C754EC137}" type="slidenum">
              <a:rPr lang="en-US" smtClean="0"/>
              <a:t>21</a:t>
            </a:fld>
            <a:endParaRPr lang="en-US"/>
          </a:p>
        </p:txBody>
      </p:sp>
    </p:spTree>
    <p:extLst>
      <p:ext uri="{BB962C8B-B14F-4D97-AF65-F5344CB8AC3E}">
        <p14:creationId xmlns:p14="http://schemas.microsoft.com/office/powerpoint/2010/main" val="2778675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 it would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fall under the exception even if they are posted in the “archive” section of the city’s website.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meeting minutes would have to comply with WCAG 2.1, Level AA, because this content was created after the time the city had to comply with this rule.</a:t>
            </a:r>
            <a:endParaRPr lang="en-US" dirty="0"/>
          </a:p>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22</a:t>
            </a:fld>
            <a:endParaRPr lang="en-US"/>
          </a:p>
        </p:txBody>
      </p:sp>
    </p:spTree>
    <p:extLst>
      <p:ext uri="{BB962C8B-B14F-4D97-AF65-F5344CB8AC3E}">
        <p14:creationId xmlns:p14="http://schemas.microsoft.com/office/powerpoint/2010/main" val="266632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Depends on the date it was updated. If it was updated after the compliance date, the exception would not apply and it must be made accessible.</a:t>
            </a:r>
          </a:p>
        </p:txBody>
      </p:sp>
      <p:sp>
        <p:nvSpPr>
          <p:cNvPr id="4" name="Slide Number Placeholder 3"/>
          <p:cNvSpPr>
            <a:spLocks noGrp="1"/>
          </p:cNvSpPr>
          <p:nvPr>
            <p:ph type="sldNum" sz="quarter" idx="5"/>
          </p:nvPr>
        </p:nvSpPr>
        <p:spPr/>
        <p:txBody>
          <a:bodyPr/>
          <a:lstStyle/>
          <a:p>
            <a:fld id="{44BF3D15-DA4D-4AC0-85EE-660C754EC137}" type="slidenum">
              <a:rPr lang="en-US" smtClean="0"/>
              <a:t>23</a:t>
            </a:fld>
            <a:endParaRPr lang="en-US"/>
          </a:p>
        </p:txBody>
      </p:sp>
    </p:spTree>
    <p:extLst>
      <p:ext uri="{BB962C8B-B14F-4D97-AF65-F5344CB8AC3E}">
        <p14:creationId xmlns:p14="http://schemas.microsoft.com/office/powerpoint/2010/main" val="1930165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PDF would not fall under the exception even if the document is posted in the “archive” section of the county’s website.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PDF provides current information about the park and is not kept only for reference, research, or recordkeeping.</a:t>
            </a:r>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24</a:t>
            </a:fld>
            <a:endParaRPr lang="en-US"/>
          </a:p>
        </p:txBody>
      </p:sp>
    </p:spTree>
    <p:extLst>
      <p:ext uri="{BB962C8B-B14F-4D97-AF65-F5344CB8AC3E}">
        <p14:creationId xmlns:p14="http://schemas.microsoft.com/office/powerpoint/2010/main" val="167776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4317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25</a:t>
            </a:fld>
            <a:endParaRPr lang="en-US" dirty="0"/>
          </a:p>
        </p:txBody>
      </p:sp>
    </p:spTree>
    <p:extLst>
      <p:ext uri="{BB962C8B-B14F-4D97-AF65-F5344CB8AC3E}">
        <p14:creationId xmlns:p14="http://schemas.microsoft.com/office/powerpoint/2010/main" val="301762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Yes, This exception would probably apply </a:t>
            </a:r>
          </a:p>
          <a:p>
            <a:endParaRPr lang="en-US" sz="1200" b="0" i="0" kern="1200" dirty="0">
              <a:solidFill>
                <a:schemeClr val="tx1"/>
              </a:solidFill>
              <a:effectLst/>
              <a:latin typeface="+mn-lt"/>
              <a:ea typeface="+mn-ea"/>
              <a:cs typeface="+mn-cs"/>
            </a:endParaRPr>
          </a:p>
          <a:p>
            <a:pPr marL="971550" lvl="1" indent="-514350">
              <a:buFont typeface="+mj-lt"/>
              <a:buAutoNum type="arabicPeriod"/>
            </a:pPr>
            <a:r>
              <a:rPr lang="en-US" dirty="0"/>
              <a:t>Meets first criteria: Documents are word processing, presentation, PDF, or spreadsheet files, </a:t>
            </a:r>
            <a:r>
              <a:rPr lang="en-US" b="1" dirty="0"/>
              <a:t>and</a:t>
            </a:r>
          </a:p>
          <a:p>
            <a:pPr marL="971550" lvl="1" indent="-514350">
              <a:buFont typeface="+mj-lt"/>
              <a:buAutoNum type="arabicPeriod"/>
            </a:pPr>
            <a:r>
              <a:rPr lang="en-US" dirty="0"/>
              <a:t>Available on the state or local government’s website or app before the compliance date.</a:t>
            </a:r>
            <a:br>
              <a:rPr lang="en-US" dirty="0"/>
            </a:br>
            <a:endParaRPr lang="en-US" b="0" dirty="0"/>
          </a:p>
          <a:p>
            <a:pPr marL="0" lvl="0" indent="0">
              <a:buFont typeface="+mj-lt"/>
              <a:buNone/>
            </a:pPr>
            <a:r>
              <a:rPr lang="en-US" b="0" dirty="0">
                <a:solidFill>
                  <a:schemeClr val="tx1">
                    <a:lumMod val="90000"/>
                    <a:lumOff val="10000"/>
                  </a:schemeClr>
                </a:solidFill>
              </a:rPr>
              <a:t>Not currently used to apply for, access, or participate in a state or local government’s services, programs, or activities.</a:t>
            </a:r>
          </a:p>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26</a:t>
            </a:fld>
            <a:endParaRPr lang="en-US"/>
          </a:p>
        </p:txBody>
      </p:sp>
    </p:spTree>
    <p:extLst>
      <p:ext uri="{BB962C8B-B14F-4D97-AF65-F5344CB8AC3E}">
        <p14:creationId xmlns:p14="http://schemas.microsoft.com/office/powerpoint/2010/main" val="3800128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presentation would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fall under the exception because it was posted after the rule’s compliance date.</a:t>
            </a:r>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27</a:t>
            </a:fld>
            <a:endParaRPr lang="en-US"/>
          </a:p>
        </p:txBody>
      </p:sp>
    </p:spTree>
    <p:extLst>
      <p:ext uri="{BB962C8B-B14F-4D97-AF65-F5344CB8AC3E}">
        <p14:creationId xmlns:p14="http://schemas.microsoft.com/office/powerpoint/2010/main" val="4144066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updated document would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qualify for the exception anymore because it was updated after the compliance date.</a:t>
            </a:r>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28</a:t>
            </a:fld>
            <a:endParaRPr lang="en-US"/>
          </a:p>
        </p:txBody>
      </p:sp>
    </p:spTree>
    <p:extLst>
      <p:ext uri="{BB962C8B-B14F-4D97-AF65-F5344CB8AC3E}">
        <p14:creationId xmlns:p14="http://schemas.microsoft.com/office/powerpoint/2010/main" val="118426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exception does not apply.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Documents that are currently being used to apply for, access, or participate in a state or local government’s services, programs, or activities do not fall under the exception even if the documents were posted before the date the government has to comply with the rule.</a:t>
            </a:r>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29</a:t>
            </a:fld>
            <a:endParaRPr lang="en-US"/>
          </a:p>
        </p:txBody>
      </p:sp>
    </p:spTree>
    <p:extLst>
      <p:ext uri="{BB962C8B-B14F-4D97-AF65-F5344CB8AC3E}">
        <p14:creationId xmlns:p14="http://schemas.microsoft.com/office/powerpoint/2010/main" val="939275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30</a:t>
            </a:fld>
            <a:endParaRPr lang="en-US"/>
          </a:p>
        </p:txBody>
      </p:sp>
    </p:spTree>
    <p:extLst>
      <p:ext uri="{BB962C8B-B14F-4D97-AF65-F5344CB8AC3E}">
        <p14:creationId xmlns:p14="http://schemas.microsoft.com/office/powerpoint/2010/main" val="3692698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31</a:t>
            </a:fld>
            <a:endParaRPr lang="en-US"/>
          </a:p>
        </p:txBody>
      </p:sp>
    </p:spTree>
    <p:extLst>
      <p:ext uri="{BB962C8B-B14F-4D97-AF65-F5344CB8AC3E}">
        <p14:creationId xmlns:p14="http://schemas.microsoft.com/office/powerpoint/2010/main" val="3124032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 The exception would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apply because the content is not in one of the listed document formats, it’s posted as HTML</a:t>
            </a:r>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32</a:t>
            </a:fld>
            <a:endParaRPr lang="en-US"/>
          </a:p>
        </p:txBody>
      </p:sp>
    </p:spTree>
    <p:extLst>
      <p:ext uri="{BB962C8B-B14F-4D97-AF65-F5344CB8AC3E}">
        <p14:creationId xmlns:p14="http://schemas.microsoft.com/office/powerpoint/2010/main" val="536040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exception would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apply because the document is not about one customer’s account.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BF3D15-DA4D-4AC0-85EE-660C754EC137}" type="slidenum">
              <a:rPr lang="en-US" smtClean="0"/>
              <a:t>33</a:t>
            </a:fld>
            <a:endParaRPr lang="en-US"/>
          </a:p>
        </p:txBody>
      </p:sp>
    </p:spTree>
    <p:extLst>
      <p:ext uri="{BB962C8B-B14F-4D97-AF65-F5344CB8AC3E}">
        <p14:creationId xmlns:p14="http://schemas.microsoft.com/office/powerpoint/2010/main" val="290049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34</a:t>
            </a:fld>
            <a:endParaRPr lang="en-US"/>
          </a:p>
        </p:txBody>
      </p:sp>
    </p:spTree>
    <p:extLst>
      <p:ext uri="{BB962C8B-B14F-4D97-AF65-F5344CB8AC3E}">
        <p14:creationId xmlns:p14="http://schemas.microsoft.com/office/powerpoint/2010/main" val="403244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56270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35</a:t>
            </a:fld>
            <a:endParaRPr lang="en-US"/>
          </a:p>
        </p:txBody>
      </p:sp>
    </p:spTree>
    <p:extLst>
      <p:ext uri="{BB962C8B-B14F-4D97-AF65-F5344CB8AC3E}">
        <p14:creationId xmlns:p14="http://schemas.microsoft.com/office/powerpoint/2010/main" val="1011361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36</a:t>
            </a:fld>
            <a:endParaRPr lang="en-US"/>
          </a:p>
        </p:txBody>
      </p:sp>
    </p:spTree>
    <p:extLst>
      <p:ext uri="{BB962C8B-B14F-4D97-AF65-F5344CB8AC3E}">
        <p14:creationId xmlns:p14="http://schemas.microsoft.com/office/powerpoint/2010/main" val="3113323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37</a:t>
            </a:fld>
            <a:endParaRPr lang="en-US"/>
          </a:p>
        </p:txBody>
      </p:sp>
    </p:spTree>
    <p:extLst>
      <p:ext uri="{BB962C8B-B14F-4D97-AF65-F5344CB8AC3E}">
        <p14:creationId xmlns:p14="http://schemas.microsoft.com/office/powerpoint/2010/main" val="1063618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BF3D15-DA4D-4AC0-85EE-660C754EC137}" type="slidenum">
              <a:rPr lang="en-US" smtClean="0"/>
              <a:t>39</a:t>
            </a:fld>
            <a:endParaRPr lang="en-US"/>
          </a:p>
        </p:txBody>
      </p:sp>
    </p:spTree>
    <p:extLst>
      <p:ext uri="{BB962C8B-B14F-4D97-AF65-F5344CB8AC3E}">
        <p14:creationId xmlns:p14="http://schemas.microsoft.com/office/powerpoint/2010/main" val="410426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5</a:t>
            </a:fld>
            <a:endParaRPr lang="en-US"/>
          </a:p>
        </p:txBody>
      </p:sp>
    </p:spTree>
    <p:extLst>
      <p:ext uri="{BB962C8B-B14F-4D97-AF65-F5344CB8AC3E}">
        <p14:creationId xmlns:p14="http://schemas.microsoft.com/office/powerpoint/2010/main" val="122285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F3D15-DA4D-4AC0-85EE-660C754EC13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9614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8</a:t>
            </a:fld>
            <a:endParaRPr lang="en-US"/>
          </a:p>
        </p:txBody>
      </p:sp>
    </p:spTree>
    <p:extLst>
      <p:ext uri="{BB962C8B-B14F-4D97-AF65-F5344CB8AC3E}">
        <p14:creationId xmlns:p14="http://schemas.microsoft.com/office/powerpoint/2010/main" val="56455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10</a:t>
            </a:fld>
            <a:endParaRPr lang="en-US"/>
          </a:p>
        </p:txBody>
      </p:sp>
    </p:spTree>
    <p:extLst>
      <p:ext uri="{BB962C8B-B14F-4D97-AF65-F5344CB8AC3E}">
        <p14:creationId xmlns:p14="http://schemas.microsoft.com/office/powerpoint/2010/main" val="288455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12</a:t>
            </a:fld>
            <a:endParaRPr lang="en-US" dirty="0"/>
          </a:p>
        </p:txBody>
      </p:sp>
    </p:spTree>
    <p:extLst>
      <p:ext uri="{BB962C8B-B14F-4D97-AF65-F5344CB8AC3E}">
        <p14:creationId xmlns:p14="http://schemas.microsoft.com/office/powerpoint/2010/main" val="105051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4BF3D15-DA4D-4AC0-85EE-660C754EC137}" type="slidenum">
              <a:rPr lang="en-US" smtClean="0"/>
              <a:t>14</a:t>
            </a:fld>
            <a:endParaRPr lang="en-US"/>
          </a:p>
        </p:txBody>
      </p:sp>
    </p:spTree>
    <p:extLst>
      <p:ext uri="{BB962C8B-B14F-4D97-AF65-F5344CB8AC3E}">
        <p14:creationId xmlns:p14="http://schemas.microsoft.com/office/powerpoint/2010/main" val="242640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9B976787-2BE7-C144-D8CF-B021972A5372}"/>
              </a:ext>
            </a:extLst>
          </p:cNvPr>
          <p:cNvSpPr>
            <a:spLocks noGrp="1" noRot="1" noMove="1" noResize="1" noEditPoints="1" noAdjustHandles="1" noChangeArrowheads="1" noChangeShapeType="1"/>
          </p:cNvSpPr>
          <p:nvPr>
            <p:ph type="ctrTitle" hasCustomPrompt="1"/>
          </p:nvPr>
        </p:nvSpPr>
        <p:spPr>
          <a:xfrm>
            <a:off x="855345" y="644886"/>
            <a:ext cx="7949184" cy="2612969"/>
          </a:xfrm>
          <a:prstGeom prst="rect">
            <a:avLst/>
          </a:prstGeom>
        </p:spPr>
        <p:txBody>
          <a:bodyPr anchor="b">
            <a:normAutofit/>
          </a:bodyPr>
          <a:lstStyle>
            <a:lvl1pPr algn="l">
              <a:defRPr sz="4000"/>
            </a:lvl1pPr>
          </a:lstStyle>
          <a:p>
            <a:r>
              <a:rPr lang="en-US" dirty="0"/>
              <a:t>Title of Presentation</a:t>
            </a:r>
          </a:p>
        </p:txBody>
      </p:sp>
      <p:sp>
        <p:nvSpPr>
          <p:cNvPr id="3" name="Presenter Information">
            <a:extLst>
              <a:ext uri="{FF2B5EF4-FFF2-40B4-BE49-F238E27FC236}">
                <a16:creationId xmlns:a16="http://schemas.microsoft.com/office/drawing/2014/main" id="{A74736C8-50CA-C92A-4B98-8C94701A21A5}"/>
              </a:ext>
            </a:extLst>
          </p:cNvPr>
          <p:cNvSpPr>
            <a:spLocks noGrp="1" noRot="1" noMove="1" noResize="1" noEditPoints="1" noAdjustHandles="1" noChangeArrowheads="1" noChangeShapeType="1"/>
          </p:cNvSpPr>
          <p:nvPr>
            <p:ph type="subTitle" idx="1" hasCustomPrompt="1"/>
          </p:nvPr>
        </p:nvSpPr>
        <p:spPr>
          <a:xfrm>
            <a:off x="855345" y="3327470"/>
            <a:ext cx="7949184" cy="2515057"/>
          </a:xfrm>
          <a:prstGeom prst="rect">
            <a:avLst/>
          </a:prstGeom>
        </p:spPr>
        <p:txBody>
          <a:bodyPr>
            <a:normAutofit/>
          </a:bodyPr>
          <a:lstStyle>
            <a:lvl1pPr marL="0" indent="0" algn="l">
              <a:lnSpc>
                <a:spcPct val="100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br>
              <a:rPr lang="en-US" dirty="0"/>
            </a:br>
            <a:r>
              <a:rPr lang="en-US" dirty="0"/>
              <a:t>Division or Program</a:t>
            </a:r>
            <a:br>
              <a:rPr lang="en-US" dirty="0"/>
            </a:br>
            <a:br>
              <a:rPr lang="en-US" dirty="0"/>
            </a:br>
            <a:r>
              <a:rPr lang="en-US" dirty="0"/>
              <a:t>Month XX, 20XX</a:t>
            </a:r>
          </a:p>
        </p:txBody>
      </p:sp>
    </p:spTree>
    <p:extLst>
      <p:ext uri="{BB962C8B-B14F-4D97-AF65-F5344CB8AC3E}">
        <p14:creationId xmlns:p14="http://schemas.microsoft.com/office/powerpoint/2010/main" val="333858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146DA132-664A-C2AD-7C4B-BB39E098A03F}"/>
              </a:ext>
            </a:extLst>
          </p:cNvPr>
          <p:cNvSpPr>
            <a:spLocks noGrp="1"/>
          </p:cNvSpPr>
          <p:nvPr>
            <p:ph type="title" hasCustomPrompt="1"/>
          </p:nvPr>
        </p:nvSpPr>
        <p:spPr>
          <a:xfrm>
            <a:off x="838200" y="499237"/>
            <a:ext cx="10515600" cy="561467"/>
          </a:xfrm>
        </p:spPr>
        <p:txBody>
          <a:bodyPr/>
          <a:lstStyle/>
          <a:p>
            <a:r>
              <a:rPr lang="en-US" dirty="0"/>
              <a:t>Click to Edit Slide Title</a:t>
            </a:r>
          </a:p>
        </p:txBody>
      </p:sp>
      <p:sp>
        <p:nvSpPr>
          <p:cNvPr id="4" name="Content Placeholder">
            <a:extLst>
              <a:ext uri="{FF2B5EF4-FFF2-40B4-BE49-F238E27FC236}">
                <a16:creationId xmlns:a16="http://schemas.microsoft.com/office/drawing/2014/main" id="{9136033F-46D1-983B-67AE-A73FE7159C5C}"/>
              </a:ext>
            </a:extLst>
          </p:cNvPr>
          <p:cNvSpPr>
            <a:spLocks noGrp="1"/>
          </p:cNvSpPr>
          <p:nvPr>
            <p:ph idx="1"/>
          </p:nvPr>
        </p:nvSpPr>
        <p:spPr>
          <a:xfrm>
            <a:off x="838200" y="1243584"/>
            <a:ext cx="5074920" cy="4736592"/>
          </a:xfrm>
        </p:spPr>
        <p:txBody>
          <a:bodyPr>
            <a:noAutofit/>
          </a:bodyPr>
          <a:lstStyle>
            <a:lvl1pPr marL="225425" indent="-225425">
              <a:lnSpc>
                <a:spcPct val="100000"/>
              </a:lnSpc>
              <a:spcBef>
                <a:spcPts val="600"/>
              </a:spcBef>
              <a:spcAft>
                <a:spcPts val="600"/>
              </a:spcAft>
              <a:buFont typeface="Arial" panose="020B0604020202020204" pitchFamily="34" charset="0"/>
              <a:buChar char="•"/>
              <a:defRPr sz="2800"/>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a:extLst>
              <a:ext uri="{FF2B5EF4-FFF2-40B4-BE49-F238E27FC236}">
                <a16:creationId xmlns:a16="http://schemas.microsoft.com/office/drawing/2014/main" id="{ED824702-C0C6-5BAB-81E4-68C9B7A92D5C}"/>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dirty="0"/>
          </a:p>
        </p:txBody>
      </p:sp>
    </p:spTree>
    <p:extLst>
      <p:ext uri="{BB962C8B-B14F-4D97-AF65-F5344CB8AC3E}">
        <p14:creationId xmlns:p14="http://schemas.microsoft.com/office/powerpoint/2010/main" val="6287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1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70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sp>
        <p:nvSpPr>
          <p:cNvPr id="2" name="Section Title">
            <a:extLst>
              <a:ext uri="{FF2B5EF4-FFF2-40B4-BE49-F238E27FC236}">
                <a16:creationId xmlns:a16="http://schemas.microsoft.com/office/drawing/2014/main" id="{4FFDE156-176C-C1A4-A82D-3A262491FE06}"/>
              </a:ext>
            </a:extLst>
          </p:cNvPr>
          <p:cNvSpPr>
            <a:spLocks noGrp="1" noRot="1" noMove="1" noResize="1" noEditPoints="1" noAdjustHandles="1" noChangeArrowheads="1" noChangeShapeType="1"/>
          </p:cNvSpPr>
          <p:nvPr>
            <p:ph type="ctrTitle" hasCustomPrompt="1"/>
          </p:nvPr>
        </p:nvSpPr>
        <p:spPr>
          <a:xfrm>
            <a:off x="646176" y="1389380"/>
            <a:ext cx="9144000" cy="2387600"/>
          </a:xfrm>
          <a:prstGeom prst="rect">
            <a:avLst/>
          </a:prstGeom>
        </p:spPr>
        <p:txBody>
          <a:bodyPr anchor="b">
            <a:noAutofit/>
          </a:bodyPr>
          <a:lstStyle>
            <a:lvl1pPr algn="l">
              <a:defRPr sz="3600"/>
            </a:lvl1pPr>
          </a:lstStyle>
          <a:p>
            <a:r>
              <a:rPr lang="en-US" dirty="0"/>
              <a:t>Click to Edit Section Title</a:t>
            </a:r>
          </a:p>
        </p:txBody>
      </p:sp>
      <p:sp>
        <p:nvSpPr>
          <p:cNvPr id="3" name="Section Subtitle">
            <a:extLst>
              <a:ext uri="{FF2B5EF4-FFF2-40B4-BE49-F238E27FC236}">
                <a16:creationId xmlns:a16="http://schemas.microsoft.com/office/drawing/2014/main" id="{FB38CF8D-9848-B1BD-F405-AB989A05E84F}"/>
              </a:ext>
            </a:extLst>
          </p:cNvPr>
          <p:cNvSpPr>
            <a:spLocks noGrp="1" noRot="1" noMove="1" noResize="1" noEditPoints="1" noAdjustHandles="1" noChangeArrowheads="1" noChangeShapeType="1"/>
          </p:cNvSpPr>
          <p:nvPr>
            <p:ph type="subTitle" idx="1" hasCustomPrompt="1"/>
          </p:nvPr>
        </p:nvSpPr>
        <p:spPr>
          <a:xfrm>
            <a:off x="646176" y="3897629"/>
            <a:ext cx="9144000" cy="182003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Optional Subtitle</a:t>
            </a:r>
          </a:p>
        </p:txBody>
      </p:sp>
    </p:spTree>
    <p:extLst>
      <p:ext uri="{BB962C8B-B14F-4D97-AF65-F5344CB8AC3E}">
        <p14:creationId xmlns:p14="http://schemas.microsoft.com/office/powerpoint/2010/main" val="34128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6">
            <a:extLst>
              <a:ext uri="{FF2B5EF4-FFF2-40B4-BE49-F238E27FC236}">
                <a16:creationId xmlns:a16="http://schemas.microsoft.com/office/drawing/2014/main" id="{E2C2BE9E-E754-E36C-1FA9-CD66795D3A31}"/>
              </a:ext>
            </a:extLst>
          </p:cNvPr>
          <p:cNvSpPr>
            <a:spLocks noGrp="1"/>
          </p:cNvSpPr>
          <p:nvPr>
            <p:ph type="subTitle" idx="4294967295" hasCustomPrompt="1"/>
          </p:nvPr>
        </p:nvSpPr>
        <p:spPr>
          <a:xfrm>
            <a:off x="-9525" y="2973141"/>
            <a:ext cx="12191999" cy="1770872"/>
          </a:xfrm>
          <a:prstGeom prst="rect">
            <a:avLst/>
          </a:prstGeom>
        </p:spPr>
        <p:txBody>
          <a:bodyPr/>
          <a:lstStyle>
            <a:lvl1pPr>
              <a:lnSpc>
                <a:spcPct val="100000"/>
              </a:lnSpc>
              <a:defRPr b="0"/>
            </a:lvl1pPr>
          </a:lstStyle>
          <a:p>
            <a:pPr marL="0" indent="0" algn="ctr">
              <a:buNone/>
            </a:pPr>
            <a:r>
              <a:rPr lang="en-US" dirty="0"/>
              <a:t>Presenter</a:t>
            </a:r>
          </a:p>
          <a:p>
            <a:pPr marL="0" indent="0" algn="ctr">
              <a:buNone/>
            </a:pPr>
            <a:r>
              <a:rPr lang="en-US" dirty="0"/>
              <a:t>Presenter Title</a:t>
            </a:r>
          </a:p>
          <a:p>
            <a:pPr marL="0" indent="0" algn="ctr">
              <a:buNone/>
            </a:pPr>
            <a:r>
              <a:rPr lang="en-US" dirty="0"/>
              <a:t>Contact Information</a:t>
            </a:r>
          </a:p>
        </p:txBody>
      </p:sp>
      <p:sp>
        <p:nvSpPr>
          <p:cNvPr id="4" name="Title 2">
            <a:extLst>
              <a:ext uri="{FF2B5EF4-FFF2-40B4-BE49-F238E27FC236}">
                <a16:creationId xmlns:a16="http://schemas.microsoft.com/office/drawing/2014/main" id="{E9CEC6BA-9CD8-8CEC-D620-B36C9F43B8B0}"/>
              </a:ext>
            </a:extLst>
          </p:cNvPr>
          <p:cNvSpPr>
            <a:spLocks noGrp="1"/>
          </p:cNvSpPr>
          <p:nvPr>
            <p:ph type="title" idx="4294967295"/>
          </p:nvPr>
        </p:nvSpPr>
        <p:spPr>
          <a:xfrm>
            <a:off x="0" y="-750276"/>
            <a:ext cx="10515600" cy="656492"/>
          </a:xfrm>
          <a:prstGeom prst="rect">
            <a:avLst/>
          </a:prstGeom>
        </p:spPr>
        <p:txBody>
          <a:bodyPr anchor="b"/>
          <a:lstStyle/>
          <a:p>
            <a:r>
              <a:rPr lang="en-US" dirty="0"/>
              <a:t>Closing Slide</a:t>
            </a:r>
          </a:p>
        </p:txBody>
      </p:sp>
    </p:spTree>
    <p:extLst>
      <p:ext uri="{BB962C8B-B14F-4D97-AF65-F5344CB8AC3E}">
        <p14:creationId xmlns:p14="http://schemas.microsoft.com/office/powerpoint/2010/main" val="233350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4807-D6DA-2901-BCC6-4F5F5C84C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B52D3A-2DE6-AE5B-F96C-C4FCCF6A5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4C441-C2C6-6855-3C1E-1EE8DE07B7F7}"/>
              </a:ext>
            </a:extLst>
          </p:cNvPr>
          <p:cNvSpPr>
            <a:spLocks noGrp="1"/>
          </p:cNvSpPr>
          <p:nvPr>
            <p:ph type="dt" sz="half" idx="10"/>
          </p:nvPr>
        </p:nvSpPr>
        <p:spPr/>
        <p:txBody>
          <a:bodyPr/>
          <a:lstStyle/>
          <a:p>
            <a:fld id="{8CB8A3CA-C140-4E02-9A1D-C4AE31030EDE}" type="datetimeFigureOut">
              <a:rPr lang="en-US" smtClean="0"/>
              <a:t>1/27/26</a:t>
            </a:fld>
            <a:endParaRPr lang="en-US"/>
          </a:p>
        </p:txBody>
      </p:sp>
      <p:sp>
        <p:nvSpPr>
          <p:cNvPr id="5" name="Footer Placeholder 4">
            <a:extLst>
              <a:ext uri="{FF2B5EF4-FFF2-40B4-BE49-F238E27FC236}">
                <a16:creationId xmlns:a16="http://schemas.microsoft.com/office/drawing/2014/main" id="{2269C782-76D5-8C24-9694-0012B0F58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10915-93B4-B447-5F6F-F7E26E3F100C}"/>
              </a:ext>
            </a:extLst>
          </p:cNvPr>
          <p:cNvSpPr>
            <a:spLocks noGrp="1"/>
          </p:cNvSpPr>
          <p:nvPr>
            <p:ph type="sldNum" sz="quarter" idx="12"/>
          </p:nvPr>
        </p:nvSpPr>
        <p:spPr/>
        <p:txBody>
          <a:bodyPr/>
          <a:lstStyle/>
          <a:p>
            <a:fld id="{283CC786-3348-4778-8D17-7E3966FDCA54}" type="slidenum">
              <a:rPr lang="en-US" smtClean="0"/>
              <a:t>‹#›</a:t>
            </a:fld>
            <a:endParaRPr lang="en-US"/>
          </a:p>
        </p:txBody>
      </p:sp>
    </p:spTree>
    <p:extLst>
      <p:ext uri="{BB962C8B-B14F-4D97-AF65-F5344CB8AC3E}">
        <p14:creationId xmlns:p14="http://schemas.microsoft.com/office/powerpoint/2010/main" val="417463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955D-0D5E-DB11-620D-1BA97FEC8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DAADD-9F63-E857-422D-D581CF00CE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EF4D2-DDA8-3AF9-91B3-3A5C575A6FA5}"/>
              </a:ext>
            </a:extLst>
          </p:cNvPr>
          <p:cNvSpPr>
            <a:spLocks noGrp="1"/>
          </p:cNvSpPr>
          <p:nvPr>
            <p:ph type="dt" sz="half" idx="10"/>
          </p:nvPr>
        </p:nvSpPr>
        <p:spPr/>
        <p:txBody>
          <a:bodyPr/>
          <a:lstStyle/>
          <a:p>
            <a:fld id="{8CB8A3CA-C140-4E02-9A1D-C4AE31030EDE}" type="datetimeFigureOut">
              <a:rPr lang="en-US" smtClean="0"/>
              <a:t>1/27/26</a:t>
            </a:fld>
            <a:endParaRPr lang="en-US"/>
          </a:p>
        </p:txBody>
      </p:sp>
      <p:sp>
        <p:nvSpPr>
          <p:cNvPr id="5" name="Footer Placeholder 4">
            <a:extLst>
              <a:ext uri="{FF2B5EF4-FFF2-40B4-BE49-F238E27FC236}">
                <a16:creationId xmlns:a16="http://schemas.microsoft.com/office/drawing/2014/main" id="{87C14510-9034-65B9-7EEE-0D6E9AB2F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DFE35-0424-A0FF-1989-48CC4BFC19DC}"/>
              </a:ext>
            </a:extLst>
          </p:cNvPr>
          <p:cNvSpPr>
            <a:spLocks noGrp="1"/>
          </p:cNvSpPr>
          <p:nvPr>
            <p:ph type="sldNum" sz="quarter" idx="12"/>
          </p:nvPr>
        </p:nvSpPr>
        <p:spPr/>
        <p:txBody>
          <a:bodyPr/>
          <a:lstStyle/>
          <a:p>
            <a:fld id="{283CC786-3348-4778-8D17-7E3966FDCA54}" type="slidenum">
              <a:rPr lang="en-US" smtClean="0"/>
              <a:t>‹#›</a:t>
            </a:fld>
            <a:endParaRPr lang="en-US"/>
          </a:p>
        </p:txBody>
      </p:sp>
    </p:spTree>
    <p:extLst>
      <p:ext uri="{BB962C8B-B14F-4D97-AF65-F5344CB8AC3E}">
        <p14:creationId xmlns:p14="http://schemas.microsoft.com/office/powerpoint/2010/main" val="1475522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FB13-A5B3-9C9C-4C70-09B0BAE4EF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FAD8FB-5469-4408-19CC-6A61C4B41A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AE7D1D-E154-8EFC-27A0-C2A26E77D7DE}"/>
              </a:ext>
            </a:extLst>
          </p:cNvPr>
          <p:cNvSpPr>
            <a:spLocks noGrp="1"/>
          </p:cNvSpPr>
          <p:nvPr>
            <p:ph type="dt" sz="half" idx="10"/>
          </p:nvPr>
        </p:nvSpPr>
        <p:spPr/>
        <p:txBody>
          <a:bodyPr/>
          <a:lstStyle/>
          <a:p>
            <a:fld id="{8CB8A3CA-C140-4E02-9A1D-C4AE31030EDE}" type="datetimeFigureOut">
              <a:rPr lang="en-US" smtClean="0"/>
              <a:t>1/27/26</a:t>
            </a:fld>
            <a:endParaRPr lang="en-US"/>
          </a:p>
        </p:txBody>
      </p:sp>
      <p:sp>
        <p:nvSpPr>
          <p:cNvPr id="5" name="Footer Placeholder 4">
            <a:extLst>
              <a:ext uri="{FF2B5EF4-FFF2-40B4-BE49-F238E27FC236}">
                <a16:creationId xmlns:a16="http://schemas.microsoft.com/office/drawing/2014/main" id="{CC2BC5CF-E33F-ED5E-6302-8A208E4D8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49B32-FA46-43C4-7326-4AE1E507375D}"/>
              </a:ext>
            </a:extLst>
          </p:cNvPr>
          <p:cNvSpPr>
            <a:spLocks noGrp="1"/>
          </p:cNvSpPr>
          <p:nvPr>
            <p:ph type="sldNum" sz="quarter" idx="12"/>
          </p:nvPr>
        </p:nvSpPr>
        <p:spPr/>
        <p:txBody>
          <a:bodyPr/>
          <a:lstStyle/>
          <a:p>
            <a:fld id="{283CC786-3348-4778-8D17-7E3966FDCA54}" type="slidenum">
              <a:rPr lang="en-US" smtClean="0"/>
              <a:t>‹#›</a:t>
            </a:fld>
            <a:endParaRPr lang="en-US"/>
          </a:p>
        </p:txBody>
      </p:sp>
    </p:spTree>
    <p:extLst>
      <p:ext uri="{BB962C8B-B14F-4D97-AF65-F5344CB8AC3E}">
        <p14:creationId xmlns:p14="http://schemas.microsoft.com/office/powerpoint/2010/main" val="3543977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581D-BA13-0781-C795-393536277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3EAEC-C1CC-5B0B-BD39-F503401DA9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952D27-2922-C3F5-BB03-BBDC6CC8BE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4EB0D9-CE7A-37CD-27D5-DABA82B25924}"/>
              </a:ext>
            </a:extLst>
          </p:cNvPr>
          <p:cNvSpPr>
            <a:spLocks noGrp="1"/>
          </p:cNvSpPr>
          <p:nvPr>
            <p:ph type="dt" sz="half" idx="10"/>
          </p:nvPr>
        </p:nvSpPr>
        <p:spPr/>
        <p:txBody>
          <a:bodyPr/>
          <a:lstStyle/>
          <a:p>
            <a:fld id="{8CB8A3CA-C140-4E02-9A1D-C4AE31030EDE}" type="datetimeFigureOut">
              <a:rPr lang="en-US" smtClean="0"/>
              <a:t>1/27/26</a:t>
            </a:fld>
            <a:endParaRPr lang="en-US"/>
          </a:p>
        </p:txBody>
      </p:sp>
      <p:sp>
        <p:nvSpPr>
          <p:cNvPr id="6" name="Footer Placeholder 5">
            <a:extLst>
              <a:ext uri="{FF2B5EF4-FFF2-40B4-BE49-F238E27FC236}">
                <a16:creationId xmlns:a16="http://schemas.microsoft.com/office/drawing/2014/main" id="{97ED6834-9446-E6E6-15B3-CF88FE3D9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342E1-A16B-006C-F62E-6A1B48555BED}"/>
              </a:ext>
            </a:extLst>
          </p:cNvPr>
          <p:cNvSpPr>
            <a:spLocks noGrp="1"/>
          </p:cNvSpPr>
          <p:nvPr>
            <p:ph type="sldNum" sz="quarter" idx="12"/>
          </p:nvPr>
        </p:nvSpPr>
        <p:spPr/>
        <p:txBody>
          <a:bodyPr/>
          <a:lstStyle/>
          <a:p>
            <a:fld id="{283CC786-3348-4778-8D17-7E3966FDCA54}" type="slidenum">
              <a:rPr lang="en-US" smtClean="0"/>
              <a:t>‹#›</a:t>
            </a:fld>
            <a:endParaRPr lang="en-US"/>
          </a:p>
        </p:txBody>
      </p:sp>
    </p:spTree>
    <p:extLst>
      <p:ext uri="{BB962C8B-B14F-4D97-AF65-F5344CB8AC3E}">
        <p14:creationId xmlns:p14="http://schemas.microsoft.com/office/powerpoint/2010/main" val="2903783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7DC8-1C4C-B8A8-CE17-D9AA569890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76CD5A-80A1-18AB-2356-C82FC38BBE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B86283-DBE1-F065-9E38-D38B9F906C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E470C-1BFE-40E3-5E4B-4CB13A547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741B39-5E06-C018-5092-5FB512824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D7A22A-8A8E-82DF-8F42-7EB693D22C28}"/>
              </a:ext>
            </a:extLst>
          </p:cNvPr>
          <p:cNvSpPr>
            <a:spLocks noGrp="1"/>
          </p:cNvSpPr>
          <p:nvPr>
            <p:ph type="dt" sz="half" idx="10"/>
          </p:nvPr>
        </p:nvSpPr>
        <p:spPr/>
        <p:txBody>
          <a:bodyPr/>
          <a:lstStyle/>
          <a:p>
            <a:fld id="{8CB8A3CA-C140-4E02-9A1D-C4AE31030EDE}" type="datetimeFigureOut">
              <a:rPr lang="en-US" smtClean="0"/>
              <a:t>1/27/26</a:t>
            </a:fld>
            <a:endParaRPr lang="en-US"/>
          </a:p>
        </p:txBody>
      </p:sp>
      <p:sp>
        <p:nvSpPr>
          <p:cNvPr id="8" name="Footer Placeholder 7">
            <a:extLst>
              <a:ext uri="{FF2B5EF4-FFF2-40B4-BE49-F238E27FC236}">
                <a16:creationId xmlns:a16="http://schemas.microsoft.com/office/drawing/2014/main" id="{40FA22ED-43DD-3FBA-E57F-AFB2865B5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11C6CB-10EF-11FC-C0BE-DB74E57A08BA}"/>
              </a:ext>
            </a:extLst>
          </p:cNvPr>
          <p:cNvSpPr>
            <a:spLocks noGrp="1"/>
          </p:cNvSpPr>
          <p:nvPr>
            <p:ph type="sldNum" sz="quarter" idx="12"/>
          </p:nvPr>
        </p:nvSpPr>
        <p:spPr/>
        <p:txBody>
          <a:bodyPr/>
          <a:lstStyle/>
          <a:p>
            <a:fld id="{283CC786-3348-4778-8D17-7E3966FDCA54}" type="slidenum">
              <a:rPr lang="en-US" smtClean="0"/>
              <a:t>‹#›</a:t>
            </a:fld>
            <a:endParaRPr lang="en-US"/>
          </a:p>
        </p:txBody>
      </p:sp>
    </p:spTree>
    <p:extLst>
      <p:ext uri="{BB962C8B-B14F-4D97-AF65-F5344CB8AC3E}">
        <p14:creationId xmlns:p14="http://schemas.microsoft.com/office/powerpoint/2010/main" val="173238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a:lvl1pPr>
          </a:lstStyle>
          <a:p>
            <a:r>
              <a:rPr lang="en-US" dirty="0"/>
              <a:t>Click to Edit Slide Title</a:t>
            </a:r>
          </a:p>
        </p:txBody>
      </p:sp>
      <p:sp>
        <p:nvSpPr>
          <p:cNvPr id="5" name="Text Placeholder">
            <a:extLst>
              <a:ext uri="{FF2B5EF4-FFF2-40B4-BE49-F238E27FC236}">
                <a16:creationId xmlns:a16="http://schemas.microsoft.com/office/drawing/2014/main" id="{1B0A9411-BDAE-A55D-3D7B-798DF0F447A1}"/>
              </a:ext>
            </a:extLst>
          </p:cNvPr>
          <p:cNvSpPr>
            <a:spLocks noGrp="1"/>
          </p:cNvSpPr>
          <p:nvPr>
            <p:ph type="body" sz="quarter" idx="10"/>
          </p:nvPr>
        </p:nvSpPr>
        <p:spPr>
          <a:xfrm>
            <a:off x="838200" y="1242950"/>
            <a:ext cx="10515600" cy="473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191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592E-4308-C969-6037-1B937470D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E9AD22-67C0-BFE3-8557-B305D68A6BD1}"/>
              </a:ext>
            </a:extLst>
          </p:cNvPr>
          <p:cNvSpPr>
            <a:spLocks noGrp="1"/>
          </p:cNvSpPr>
          <p:nvPr>
            <p:ph type="dt" sz="half" idx="10"/>
          </p:nvPr>
        </p:nvSpPr>
        <p:spPr/>
        <p:txBody>
          <a:bodyPr/>
          <a:lstStyle/>
          <a:p>
            <a:fld id="{8CB8A3CA-C140-4E02-9A1D-C4AE31030EDE}" type="datetimeFigureOut">
              <a:rPr lang="en-US" smtClean="0"/>
              <a:t>1/27/26</a:t>
            </a:fld>
            <a:endParaRPr lang="en-US"/>
          </a:p>
        </p:txBody>
      </p:sp>
      <p:sp>
        <p:nvSpPr>
          <p:cNvPr id="4" name="Footer Placeholder 3">
            <a:extLst>
              <a:ext uri="{FF2B5EF4-FFF2-40B4-BE49-F238E27FC236}">
                <a16:creationId xmlns:a16="http://schemas.microsoft.com/office/drawing/2014/main" id="{5CB0AED7-BC7C-3326-6D0E-54EAB16233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02B762-2DB0-F69E-075B-2A44976F9A04}"/>
              </a:ext>
            </a:extLst>
          </p:cNvPr>
          <p:cNvSpPr>
            <a:spLocks noGrp="1"/>
          </p:cNvSpPr>
          <p:nvPr>
            <p:ph type="sldNum" sz="quarter" idx="12"/>
          </p:nvPr>
        </p:nvSpPr>
        <p:spPr/>
        <p:txBody>
          <a:bodyPr/>
          <a:lstStyle/>
          <a:p>
            <a:fld id="{283CC786-3348-4778-8D17-7E3966FDCA54}" type="slidenum">
              <a:rPr lang="en-US" smtClean="0"/>
              <a:t>‹#›</a:t>
            </a:fld>
            <a:endParaRPr lang="en-US"/>
          </a:p>
        </p:txBody>
      </p:sp>
    </p:spTree>
    <p:extLst>
      <p:ext uri="{BB962C8B-B14F-4D97-AF65-F5344CB8AC3E}">
        <p14:creationId xmlns:p14="http://schemas.microsoft.com/office/powerpoint/2010/main" val="408579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59DE0-C2A7-D45D-060F-1C598CE7607D}"/>
              </a:ext>
            </a:extLst>
          </p:cNvPr>
          <p:cNvSpPr>
            <a:spLocks noGrp="1"/>
          </p:cNvSpPr>
          <p:nvPr>
            <p:ph type="dt" sz="half" idx="10"/>
          </p:nvPr>
        </p:nvSpPr>
        <p:spPr/>
        <p:txBody>
          <a:bodyPr/>
          <a:lstStyle/>
          <a:p>
            <a:fld id="{8CB8A3CA-C140-4E02-9A1D-C4AE31030EDE}" type="datetimeFigureOut">
              <a:rPr lang="en-US" smtClean="0"/>
              <a:t>1/27/26</a:t>
            </a:fld>
            <a:endParaRPr lang="en-US"/>
          </a:p>
        </p:txBody>
      </p:sp>
      <p:sp>
        <p:nvSpPr>
          <p:cNvPr id="3" name="Footer Placeholder 2">
            <a:extLst>
              <a:ext uri="{FF2B5EF4-FFF2-40B4-BE49-F238E27FC236}">
                <a16:creationId xmlns:a16="http://schemas.microsoft.com/office/drawing/2014/main" id="{D52CFE79-6156-4347-F476-F14984F537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B187C8-CE28-8D3F-BD8D-5935E40B5E69}"/>
              </a:ext>
            </a:extLst>
          </p:cNvPr>
          <p:cNvSpPr>
            <a:spLocks noGrp="1"/>
          </p:cNvSpPr>
          <p:nvPr>
            <p:ph type="sldNum" sz="quarter" idx="12"/>
          </p:nvPr>
        </p:nvSpPr>
        <p:spPr/>
        <p:txBody>
          <a:bodyPr/>
          <a:lstStyle/>
          <a:p>
            <a:fld id="{283CC786-3348-4778-8D17-7E3966FDCA54}" type="slidenum">
              <a:rPr lang="en-US" smtClean="0"/>
              <a:t>‹#›</a:t>
            </a:fld>
            <a:endParaRPr lang="en-US"/>
          </a:p>
        </p:txBody>
      </p:sp>
    </p:spTree>
    <p:extLst>
      <p:ext uri="{BB962C8B-B14F-4D97-AF65-F5344CB8AC3E}">
        <p14:creationId xmlns:p14="http://schemas.microsoft.com/office/powerpoint/2010/main" val="209684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E876-ED51-3674-8C1D-1CCB82D3D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18D8F3-0406-CC32-E2D8-CF7221FAD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9EAA1-3370-6D74-967F-4E20068DF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08B10-DCA9-3F08-6B40-D5F098E821A2}"/>
              </a:ext>
            </a:extLst>
          </p:cNvPr>
          <p:cNvSpPr>
            <a:spLocks noGrp="1"/>
          </p:cNvSpPr>
          <p:nvPr>
            <p:ph type="dt" sz="half" idx="10"/>
          </p:nvPr>
        </p:nvSpPr>
        <p:spPr/>
        <p:txBody>
          <a:bodyPr/>
          <a:lstStyle/>
          <a:p>
            <a:fld id="{8CB8A3CA-C140-4E02-9A1D-C4AE31030EDE}" type="datetimeFigureOut">
              <a:rPr lang="en-US" smtClean="0"/>
              <a:t>1/27/26</a:t>
            </a:fld>
            <a:endParaRPr lang="en-US"/>
          </a:p>
        </p:txBody>
      </p:sp>
      <p:sp>
        <p:nvSpPr>
          <p:cNvPr id="6" name="Footer Placeholder 5">
            <a:extLst>
              <a:ext uri="{FF2B5EF4-FFF2-40B4-BE49-F238E27FC236}">
                <a16:creationId xmlns:a16="http://schemas.microsoft.com/office/drawing/2014/main" id="{48C9BFA2-F463-D63F-C6DB-05CA18133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4AC91-F82E-D937-4E48-B178818D5C5B}"/>
              </a:ext>
            </a:extLst>
          </p:cNvPr>
          <p:cNvSpPr>
            <a:spLocks noGrp="1"/>
          </p:cNvSpPr>
          <p:nvPr>
            <p:ph type="sldNum" sz="quarter" idx="12"/>
          </p:nvPr>
        </p:nvSpPr>
        <p:spPr/>
        <p:txBody>
          <a:bodyPr/>
          <a:lstStyle/>
          <a:p>
            <a:fld id="{283CC786-3348-4778-8D17-7E3966FDCA54}" type="slidenum">
              <a:rPr lang="en-US" smtClean="0"/>
              <a:t>‹#›</a:t>
            </a:fld>
            <a:endParaRPr lang="en-US"/>
          </a:p>
        </p:txBody>
      </p:sp>
    </p:spTree>
    <p:extLst>
      <p:ext uri="{BB962C8B-B14F-4D97-AF65-F5344CB8AC3E}">
        <p14:creationId xmlns:p14="http://schemas.microsoft.com/office/powerpoint/2010/main" val="3680733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9677-33B9-37DA-4F46-450FC18A8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6D69B6-49AF-1EF3-F5F6-393F93AC1F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75FD3A-D5F8-72E8-6BBA-C31B6DCF8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91BFD-95B2-CCE6-40E6-1736BCC92220}"/>
              </a:ext>
            </a:extLst>
          </p:cNvPr>
          <p:cNvSpPr>
            <a:spLocks noGrp="1"/>
          </p:cNvSpPr>
          <p:nvPr>
            <p:ph type="dt" sz="half" idx="10"/>
          </p:nvPr>
        </p:nvSpPr>
        <p:spPr/>
        <p:txBody>
          <a:bodyPr/>
          <a:lstStyle/>
          <a:p>
            <a:fld id="{8CB8A3CA-C140-4E02-9A1D-C4AE31030EDE}" type="datetimeFigureOut">
              <a:rPr lang="en-US" smtClean="0"/>
              <a:t>1/27/26</a:t>
            </a:fld>
            <a:endParaRPr lang="en-US"/>
          </a:p>
        </p:txBody>
      </p:sp>
      <p:sp>
        <p:nvSpPr>
          <p:cNvPr id="6" name="Footer Placeholder 5">
            <a:extLst>
              <a:ext uri="{FF2B5EF4-FFF2-40B4-BE49-F238E27FC236}">
                <a16:creationId xmlns:a16="http://schemas.microsoft.com/office/drawing/2014/main" id="{50DC627E-3879-AB5F-C945-A68A4B6F9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A7FD8-CFFC-3548-BF0D-FB63E65008C8}"/>
              </a:ext>
            </a:extLst>
          </p:cNvPr>
          <p:cNvSpPr>
            <a:spLocks noGrp="1"/>
          </p:cNvSpPr>
          <p:nvPr>
            <p:ph type="sldNum" sz="quarter" idx="12"/>
          </p:nvPr>
        </p:nvSpPr>
        <p:spPr/>
        <p:txBody>
          <a:bodyPr/>
          <a:lstStyle/>
          <a:p>
            <a:fld id="{283CC786-3348-4778-8D17-7E3966FDCA54}" type="slidenum">
              <a:rPr lang="en-US" smtClean="0"/>
              <a:t>‹#›</a:t>
            </a:fld>
            <a:endParaRPr lang="en-US"/>
          </a:p>
        </p:txBody>
      </p:sp>
    </p:spTree>
    <p:extLst>
      <p:ext uri="{BB962C8B-B14F-4D97-AF65-F5344CB8AC3E}">
        <p14:creationId xmlns:p14="http://schemas.microsoft.com/office/powerpoint/2010/main" val="1136383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7611-21B4-3695-8C8E-B0A001E13A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5FA4CD-EB65-C43F-7A27-E7B0FE7967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E3A55-C9EC-49F1-02A4-4CC61471EAB7}"/>
              </a:ext>
            </a:extLst>
          </p:cNvPr>
          <p:cNvSpPr>
            <a:spLocks noGrp="1"/>
          </p:cNvSpPr>
          <p:nvPr>
            <p:ph type="dt" sz="half" idx="10"/>
          </p:nvPr>
        </p:nvSpPr>
        <p:spPr/>
        <p:txBody>
          <a:bodyPr/>
          <a:lstStyle/>
          <a:p>
            <a:fld id="{8CB8A3CA-C140-4E02-9A1D-C4AE31030EDE}" type="datetimeFigureOut">
              <a:rPr lang="en-US" smtClean="0"/>
              <a:t>1/27/26</a:t>
            </a:fld>
            <a:endParaRPr lang="en-US"/>
          </a:p>
        </p:txBody>
      </p:sp>
      <p:sp>
        <p:nvSpPr>
          <p:cNvPr id="5" name="Footer Placeholder 4">
            <a:extLst>
              <a:ext uri="{FF2B5EF4-FFF2-40B4-BE49-F238E27FC236}">
                <a16:creationId xmlns:a16="http://schemas.microsoft.com/office/drawing/2014/main" id="{8A2C08DC-EA98-20C1-7DB7-5166C0B30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09BC4-BCC3-CDCE-41B9-767D8629E120}"/>
              </a:ext>
            </a:extLst>
          </p:cNvPr>
          <p:cNvSpPr>
            <a:spLocks noGrp="1"/>
          </p:cNvSpPr>
          <p:nvPr>
            <p:ph type="sldNum" sz="quarter" idx="12"/>
          </p:nvPr>
        </p:nvSpPr>
        <p:spPr/>
        <p:txBody>
          <a:bodyPr/>
          <a:lstStyle/>
          <a:p>
            <a:fld id="{283CC786-3348-4778-8D17-7E3966FDCA54}" type="slidenum">
              <a:rPr lang="en-US" smtClean="0"/>
              <a:t>‹#›</a:t>
            </a:fld>
            <a:endParaRPr lang="en-US"/>
          </a:p>
        </p:txBody>
      </p:sp>
    </p:spTree>
    <p:extLst>
      <p:ext uri="{BB962C8B-B14F-4D97-AF65-F5344CB8AC3E}">
        <p14:creationId xmlns:p14="http://schemas.microsoft.com/office/powerpoint/2010/main" val="2574218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EE4B97-3F1A-0D08-F04F-11BCD4D1BA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92658-E16C-0A8F-10D2-AF86CB3C4E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C5BF6-7723-798D-E0F5-273928E1CE06}"/>
              </a:ext>
            </a:extLst>
          </p:cNvPr>
          <p:cNvSpPr>
            <a:spLocks noGrp="1"/>
          </p:cNvSpPr>
          <p:nvPr>
            <p:ph type="dt" sz="half" idx="10"/>
          </p:nvPr>
        </p:nvSpPr>
        <p:spPr/>
        <p:txBody>
          <a:bodyPr/>
          <a:lstStyle/>
          <a:p>
            <a:fld id="{8CB8A3CA-C140-4E02-9A1D-C4AE31030EDE}" type="datetimeFigureOut">
              <a:rPr lang="en-US" smtClean="0"/>
              <a:t>1/27/26</a:t>
            </a:fld>
            <a:endParaRPr lang="en-US"/>
          </a:p>
        </p:txBody>
      </p:sp>
      <p:sp>
        <p:nvSpPr>
          <p:cNvPr id="5" name="Footer Placeholder 4">
            <a:extLst>
              <a:ext uri="{FF2B5EF4-FFF2-40B4-BE49-F238E27FC236}">
                <a16:creationId xmlns:a16="http://schemas.microsoft.com/office/drawing/2014/main" id="{A7987DAC-1F0D-A90E-DB87-880AEC440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1E5F7-78A8-F672-2138-66C96A0972EE}"/>
              </a:ext>
            </a:extLst>
          </p:cNvPr>
          <p:cNvSpPr>
            <a:spLocks noGrp="1"/>
          </p:cNvSpPr>
          <p:nvPr>
            <p:ph type="sldNum" sz="quarter" idx="12"/>
          </p:nvPr>
        </p:nvSpPr>
        <p:spPr/>
        <p:txBody>
          <a:bodyPr/>
          <a:lstStyle/>
          <a:p>
            <a:fld id="{283CC786-3348-4778-8D17-7E3966FDCA54}" type="slidenum">
              <a:rPr lang="en-US" smtClean="0"/>
              <a:t>‹#›</a:t>
            </a:fld>
            <a:endParaRPr lang="en-US"/>
          </a:p>
        </p:txBody>
      </p:sp>
    </p:spTree>
    <p:extLst>
      <p:ext uri="{BB962C8B-B14F-4D97-AF65-F5344CB8AC3E}">
        <p14:creationId xmlns:p14="http://schemas.microsoft.com/office/powerpoint/2010/main" val="341914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a:lvl1pPr>
          </a:lstStyle>
          <a:p>
            <a:r>
              <a:rPr lang="en-US" dirty="0"/>
              <a:t>Click to Edit Slide Title</a:t>
            </a:r>
          </a:p>
        </p:txBody>
      </p:sp>
      <p:sp>
        <p:nvSpPr>
          <p:cNvPr id="3" name="Text Placeholder 1">
            <a:extLst>
              <a:ext uri="{FF2B5EF4-FFF2-40B4-BE49-F238E27FC236}">
                <a16:creationId xmlns:a16="http://schemas.microsoft.com/office/drawing/2014/main" id="{7638DC4B-3D79-4769-7DA0-C91C2083D228}"/>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C136093C-711E-2D3C-86CD-6E57E1EBA21E}"/>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55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C15319A6-E1B6-41FB-FD24-4D867067E938}"/>
              </a:ext>
            </a:extLst>
          </p:cNvPr>
          <p:cNvSpPr>
            <a:spLocks noGrp="1"/>
          </p:cNvSpPr>
          <p:nvPr>
            <p:ph type="title" hasCustomPrompt="1"/>
          </p:nvPr>
        </p:nvSpPr>
        <p:spPr>
          <a:xfrm>
            <a:off x="838200" y="499237"/>
            <a:ext cx="10515600" cy="561467"/>
          </a:xfrm>
        </p:spPr>
        <p:txBody>
          <a:bodyPr/>
          <a:lstStyle/>
          <a:p>
            <a:r>
              <a:rPr lang="en-US" dirty="0"/>
              <a:t>Click to Edit Slide Title</a:t>
            </a:r>
          </a:p>
        </p:txBody>
      </p:sp>
      <p:sp>
        <p:nvSpPr>
          <p:cNvPr id="3" name="Content Placeholder">
            <a:extLst>
              <a:ext uri="{FF2B5EF4-FFF2-40B4-BE49-F238E27FC236}">
                <a16:creationId xmlns:a16="http://schemas.microsoft.com/office/drawing/2014/main" id="{E7F560D4-EF1E-E0CF-2B8D-174BBCEF679A}"/>
              </a:ext>
            </a:extLst>
          </p:cNvPr>
          <p:cNvSpPr>
            <a:spLocks noGrp="1"/>
          </p:cNvSpPr>
          <p:nvPr>
            <p:ph idx="1"/>
          </p:nvPr>
        </p:nvSpPr>
        <p:spPr>
          <a:xfrm>
            <a:off x="838200" y="1243584"/>
            <a:ext cx="5074920" cy="4736592"/>
          </a:xfrm>
        </p:spPr>
        <p:txBody>
          <a:bodyPr>
            <a:noAutofit/>
          </a:bodyPr>
          <a:lstStyle>
            <a:lvl1pPr marL="225425" indent="-225425">
              <a:spcBef>
                <a:spcPts val="0"/>
              </a:spcBef>
              <a:buFont typeface="Arial" panose="020B0604020202020204" pitchFamily="34" charset="0"/>
              <a:buChar char="•"/>
              <a:defRPr sz="2800"/>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a:extLst>
              <a:ext uri="{FF2B5EF4-FFF2-40B4-BE49-F238E27FC236}">
                <a16:creationId xmlns:a16="http://schemas.microsoft.com/office/drawing/2014/main" id="{401BF321-0293-330F-CD60-11EE55D17FE2}"/>
              </a:ext>
            </a:extLst>
          </p:cNvPr>
          <p:cNvSpPr>
            <a:spLocks noGrp="1"/>
          </p:cNvSpPr>
          <p:nvPr>
            <p:ph type="chart" sz="quarter" idx="10"/>
          </p:nvPr>
        </p:nvSpPr>
        <p:spPr>
          <a:xfrm>
            <a:off x="6218238" y="1243584"/>
            <a:ext cx="5135562" cy="4736592"/>
          </a:xfrm>
        </p:spPr>
        <p:txBody>
          <a:bodyPr/>
          <a:lstStyle>
            <a:lvl1pPr marL="0" indent="0">
              <a:buNone/>
              <a:defRPr/>
            </a:lvl1pPr>
          </a:lstStyle>
          <a:p>
            <a:endParaRPr lang="en-US" dirty="0"/>
          </a:p>
        </p:txBody>
      </p:sp>
    </p:spTree>
    <p:extLst>
      <p:ext uri="{BB962C8B-B14F-4D97-AF65-F5344CB8AC3E}">
        <p14:creationId xmlns:p14="http://schemas.microsoft.com/office/powerpoint/2010/main" val="381628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36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Slide">
    <p:spTree>
      <p:nvGrpSpPr>
        <p:cNvPr id="1" name=""/>
        <p:cNvGrpSpPr/>
        <p:nvPr/>
      </p:nvGrpSpPr>
      <p:grpSpPr>
        <a:xfrm>
          <a:off x="0" y="0"/>
          <a:ext cx="0" cy="0"/>
          <a:chOff x="0" y="0"/>
          <a:chExt cx="0" cy="0"/>
        </a:xfrm>
      </p:grpSpPr>
      <p:sp>
        <p:nvSpPr>
          <p:cNvPr id="2" name="Section Title">
            <a:extLst>
              <a:ext uri="{FF2B5EF4-FFF2-40B4-BE49-F238E27FC236}">
                <a16:creationId xmlns:a16="http://schemas.microsoft.com/office/drawing/2014/main" id="{4FFDE156-176C-C1A4-A82D-3A262491FE06}"/>
              </a:ext>
            </a:extLst>
          </p:cNvPr>
          <p:cNvSpPr>
            <a:spLocks noGrp="1" noRot="1" noMove="1" noResize="1" noEditPoints="1" noAdjustHandles="1" noChangeArrowheads="1" noChangeShapeType="1"/>
          </p:cNvSpPr>
          <p:nvPr>
            <p:ph type="ctrTitle" hasCustomPrompt="1"/>
          </p:nvPr>
        </p:nvSpPr>
        <p:spPr>
          <a:xfrm>
            <a:off x="646176" y="1389380"/>
            <a:ext cx="9144000" cy="2387600"/>
          </a:xfrm>
          <a:prstGeom prst="rect">
            <a:avLst/>
          </a:prstGeom>
        </p:spPr>
        <p:txBody>
          <a:bodyPr anchor="b">
            <a:noAutofit/>
          </a:bodyPr>
          <a:lstStyle>
            <a:lvl1pPr algn="l">
              <a:defRPr sz="3600"/>
            </a:lvl1pPr>
          </a:lstStyle>
          <a:p>
            <a:r>
              <a:rPr lang="en-US" dirty="0"/>
              <a:t>Click to Edit Section Title</a:t>
            </a:r>
          </a:p>
        </p:txBody>
      </p:sp>
      <p:sp>
        <p:nvSpPr>
          <p:cNvPr id="3" name="Section Subtitle">
            <a:extLst>
              <a:ext uri="{FF2B5EF4-FFF2-40B4-BE49-F238E27FC236}">
                <a16:creationId xmlns:a16="http://schemas.microsoft.com/office/drawing/2014/main" id="{FB38CF8D-9848-B1BD-F405-AB989A05E84F}"/>
              </a:ext>
            </a:extLst>
          </p:cNvPr>
          <p:cNvSpPr>
            <a:spLocks noGrp="1" noRot="1" noMove="1" noResize="1" noEditPoints="1" noAdjustHandles="1" noChangeArrowheads="1" noChangeShapeType="1"/>
          </p:cNvSpPr>
          <p:nvPr>
            <p:ph type="subTitle" idx="1" hasCustomPrompt="1"/>
          </p:nvPr>
        </p:nvSpPr>
        <p:spPr>
          <a:xfrm>
            <a:off x="646176" y="3897629"/>
            <a:ext cx="9144000" cy="182003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Optional Subtitle</a:t>
            </a:r>
          </a:p>
        </p:txBody>
      </p:sp>
    </p:spTree>
    <p:extLst>
      <p:ext uri="{BB962C8B-B14F-4D97-AF65-F5344CB8AC3E}">
        <p14:creationId xmlns:p14="http://schemas.microsoft.com/office/powerpoint/2010/main" val="198274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54CCD44-211C-1042-7D19-AB41D74566A8}"/>
              </a:ext>
            </a:extLst>
          </p:cNvPr>
          <p:cNvSpPr>
            <a:spLocks noGrp="1"/>
          </p:cNvSpPr>
          <p:nvPr>
            <p:ph type="title" hasCustomPrompt="1"/>
          </p:nvPr>
        </p:nvSpPr>
        <p:spPr>
          <a:xfrm>
            <a:off x="838200" y="499237"/>
            <a:ext cx="10515600" cy="561467"/>
          </a:xfrm>
        </p:spPr>
        <p:txBody>
          <a:bodyPr/>
          <a:lstStyle>
            <a:lvl1pPr>
              <a:defRPr/>
            </a:lvl1pPr>
          </a:lstStyle>
          <a:p>
            <a:r>
              <a:rPr lang="en-US" dirty="0"/>
              <a:t>Click to Edit Slide Title</a:t>
            </a:r>
          </a:p>
        </p:txBody>
      </p:sp>
      <p:sp>
        <p:nvSpPr>
          <p:cNvPr id="4" name="Text Placeholder">
            <a:extLst>
              <a:ext uri="{FF2B5EF4-FFF2-40B4-BE49-F238E27FC236}">
                <a16:creationId xmlns:a16="http://schemas.microsoft.com/office/drawing/2014/main" id="{EED8CB35-0CFB-5C16-33E3-2869665BDA55}"/>
              </a:ext>
            </a:extLst>
          </p:cNvPr>
          <p:cNvSpPr>
            <a:spLocks noGrp="1"/>
          </p:cNvSpPr>
          <p:nvPr>
            <p:ph type="body" sz="quarter" idx="10"/>
          </p:nvPr>
        </p:nvSpPr>
        <p:spPr>
          <a:xfrm>
            <a:off x="838200" y="1242950"/>
            <a:ext cx="10515600" cy="4737100"/>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99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84B7E651-DEF9-91D5-65B1-782A6404DBD3}"/>
              </a:ext>
            </a:extLst>
          </p:cNvPr>
          <p:cNvSpPr>
            <a:spLocks noGrp="1"/>
          </p:cNvSpPr>
          <p:nvPr>
            <p:ph type="title" hasCustomPrompt="1"/>
          </p:nvPr>
        </p:nvSpPr>
        <p:spPr>
          <a:xfrm>
            <a:off x="838200" y="499237"/>
            <a:ext cx="10515600" cy="561467"/>
          </a:xfrm>
        </p:spPr>
        <p:txBody>
          <a:bodyPr/>
          <a:lstStyle>
            <a:lvl1pPr>
              <a:defRPr/>
            </a:lvl1pPr>
          </a:lstStyle>
          <a:p>
            <a:r>
              <a:rPr lang="en-US" dirty="0"/>
              <a:t>Click to Edit Slide Title</a:t>
            </a:r>
          </a:p>
        </p:txBody>
      </p:sp>
      <p:sp>
        <p:nvSpPr>
          <p:cNvPr id="9" name="Text Placeholder 1">
            <a:extLst>
              <a:ext uri="{FF2B5EF4-FFF2-40B4-BE49-F238E27FC236}">
                <a16:creationId xmlns:a16="http://schemas.microsoft.com/office/drawing/2014/main" id="{33260D9E-FE41-BC92-B4A8-439A7B0DD025}"/>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933BD879-3291-5EA2-5D6E-456679E2F48F}"/>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120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7B2E810E-E32D-7257-7DB8-DBA22334042D}"/>
              </a:ext>
            </a:extLst>
          </p:cNvPr>
          <p:cNvSpPr>
            <a:spLocks noGrp="1"/>
          </p:cNvSpPr>
          <p:nvPr>
            <p:ph type="title" hasCustomPrompt="1"/>
          </p:nvPr>
        </p:nvSpPr>
        <p:spPr>
          <a:xfrm>
            <a:off x="838200" y="499237"/>
            <a:ext cx="10515600" cy="561467"/>
          </a:xfrm>
        </p:spPr>
        <p:txBody>
          <a:bodyPr/>
          <a:lstStyle/>
          <a:p>
            <a:r>
              <a:rPr lang="en-US" dirty="0"/>
              <a:t>Click to Edit Slide Title</a:t>
            </a:r>
          </a:p>
        </p:txBody>
      </p:sp>
      <p:sp>
        <p:nvSpPr>
          <p:cNvPr id="8" name="Content Placeholder">
            <a:extLst>
              <a:ext uri="{FF2B5EF4-FFF2-40B4-BE49-F238E27FC236}">
                <a16:creationId xmlns:a16="http://schemas.microsoft.com/office/drawing/2014/main" id="{460816FC-561A-4B36-80FE-3FFDAAA42A1B}"/>
              </a:ext>
            </a:extLst>
          </p:cNvPr>
          <p:cNvSpPr>
            <a:spLocks noGrp="1"/>
          </p:cNvSpPr>
          <p:nvPr>
            <p:ph idx="1"/>
          </p:nvPr>
        </p:nvSpPr>
        <p:spPr>
          <a:xfrm>
            <a:off x="838518" y="1243584"/>
            <a:ext cx="5074920" cy="4736592"/>
          </a:xfrm>
        </p:spPr>
        <p:txBody>
          <a:bodyPr>
            <a:noAutofit/>
          </a:bodyPr>
          <a:lstStyle>
            <a:lvl1pPr marL="225425" indent="-225425">
              <a:lnSpc>
                <a:spcPct val="100000"/>
              </a:lnSpc>
              <a:spcBef>
                <a:spcPts val="600"/>
              </a:spcBef>
              <a:spcAft>
                <a:spcPts val="600"/>
              </a:spcAft>
              <a:buFont typeface="Arial" panose="020B0604020202020204" pitchFamily="34" charset="0"/>
              <a:buChar char="•"/>
              <a:defRPr sz="2800"/>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a:extLst>
              <a:ext uri="{FF2B5EF4-FFF2-40B4-BE49-F238E27FC236}">
                <a16:creationId xmlns:a16="http://schemas.microsoft.com/office/drawing/2014/main" id="{9C8D1CF6-FCA9-2239-642B-3BFAFC0D9D14}"/>
              </a:ext>
            </a:extLst>
          </p:cNvPr>
          <p:cNvSpPr>
            <a:spLocks noGrp="1"/>
          </p:cNvSpPr>
          <p:nvPr>
            <p:ph type="pic" sz="quarter" idx="10"/>
          </p:nvPr>
        </p:nvSpPr>
        <p:spPr>
          <a:xfrm>
            <a:off x="6278563" y="1243583"/>
            <a:ext cx="5075237" cy="4736591"/>
          </a:xfrm>
        </p:spPr>
        <p:txBody>
          <a:bodyPr/>
          <a:lstStyle>
            <a:lvl1pPr marL="0" indent="0">
              <a:buNone/>
              <a:defRPr/>
            </a:lvl1pPr>
          </a:lstStyle>
          <a:p>
            <a:endParaRPr lang="en-US" dirty="0"/>
          </a:p>
        </p:txBody>
      </p:sp>
    </p:spTree>
    <p:extLst>
      <p:ext uri="{BB962C8B-B14F-4D97-AF65-F5344CB8AC3E}">
        <p14:creationId xmlns:p14="http://schemas.microsoft.com/office/powerpoint/2010/main" val="331043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26841"/>
      </p:ext>
    </p:extLst>
  </p:cSld>
  <p:clrMap bg1="dk1" tx1="lt1" bg2="dk2" tx2="lt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611213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662" r:id="rId3"/>
    <p:sldLayoutId id="2147483657" r:id="rId4"/>
    <p:sldLayoutId id="214748381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70744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782" r:id="rId3"/>
    <p:sldLayoutId id="2147483784" r:id="rId4"/>
    <p:sldLayoutId id="214748378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352700"/>
      </p:ext>
    </p:extLst>
  </p:cSld>
  <p:clrMap bg1="lt1" tx1="dk1" bg2="lt2" tx2="dk2" accent1="accent1" accent2="accent2" accent3="accent3" accent4="accent4" accent5="accent5" accent6="accent6" hlink="hlink" folHlink="folHlink"/>
  <p:sldLayoutIdLst>
    <p:sldLayoutId id="214748364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077578"/>
      </p:ext>
    </p:extLst>
  </p:cSld>
  <p:clrMap bg1="lt1" tx1="dk1" bg2="lt2" tx2="dk2" accent1="accent1" accent2="accent2" accent3="accent3" accent4="accent4" accent5="accent5" accent6="accent6" hlink="hlink" folHlink="folHlink"/>
  <p:sldLayoutIdLst>
    <p:sldLayoutId id="21474837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NCDIT Logo" descr="N.C. Department of Information Technology Logo">
            <a:extLst>
              <a:ext uri="{FF2B5EF4-FFF2-40B4-BE49-F238E27FC236}">
                <a16:creationId xmlns:a16="http://schemas.microsoft.com/office/drawing/2014/main" id="{0E78C2E3-1298-7B3A-EFE9-B00C9FFB028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422672" y="1687519"/>
            <a:ext cx="5346655" cy="883997"/>
          </a:xfrm>
          <a:prstGeom prst="rect">
            <a:avLst/>
          </a:prstGeom>
        </p:spPr>
      </p:pic>
    </p:spTree>
    <p:extLst>
      <p:ext uri="{BB962C8B-B14F-4D97-AF65-F5344CB8AC3E}">
        <p14:creationId xmlns:p14="http://schemas.microsoft.com/office/powerpoint/2010/main" val="1396338256"/>
      </p:ext>
    </p:extLst>
  </p:cSld>
  <p:clrMap bg1="lt1" tx1="dk1" bg2="lt2" tx2="dk2" accent1="accent1" accent2="accent2" accent3="accent3" accent4="accent4" accent5="accent5" accent6="accent6" hlink="hlink" folHlink="folHlink"/>
  <p:sldLayoutIdLst>
    <p:sldLayoutId id="214748381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EC4FD-C7DD-83B8-272E-D3CD305E8F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6F9D37-5AC6-0560-B7FD-8421EAA2E9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DE8D5-A7FE-1DE4-CE2E-179F5424C9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B8A3CA-C140-4E02-9A1D-C4AE31030EDE}" type="datetimeFigureOut">
              <a:rPr lang="en-US" smtClean="0"/>
              <a:t>1/27/26</a:t>
            </a:fld>
            <a:endParaRPr lang="en-US"/>
          </a:p>
        </p:txBody>
      </p:sp>
      <p:sp>
        <p:nvSpPr>
          <p:cNvPr id="5" name="Footer Placeholder 4">
            <a:extLst>
              <a:ext uri="{FF2B5EF4-FFF2-40B4-BE49-F238E27FC236}">
                <a16:creationId xmlns:a16="http://schemas.microsoft.com/office/drawing/2014/main" id="{9BCEB8D7-AEC8-D4FA-3A6D-1AD95C8AEA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727FB53-942D-BFD1-AE40-E5707104F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3CC786-3348-4778-8D17-7E3966FDCA54}" type="slidenum">
              <a:rPr lang="en-US" smtClean="0"/>
              <a:t>‹#›</a:t>
            </a:fld>
            <a:endParaRPr lang="en-US"/>
          </a:p>
        </p:txBody>
      </p:sp>
    </p:spTree>
    <p:extLst>
      <p:ext uri="{BB962C8B-B14F-4D97-AF65-F5344CB8AC3E}">
        <p14:creationId xmlns:p14="http://schemas.microsoft.com/office/powerpoint/2010/main" val="92736721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3.org/TR/WCAG2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it.nc.gov/digital-accessibili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it.nc.gov/dubbo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F7504397-B456-9CCE-BF31-DEBCA780B38A}"/>
              </a:ext>
            </a:extLst>
          </p:cNvPr>
          <p:cNvSpPr>
            <a:spLocks noGrp="1" noRot="1" noMove="1" noResize="1" noEditPoints="1" noAdjustHandles="1" noChangeArrowheads="1" noChangeShapeType="1"/>
          </p:cNvSpPr>
          <p:nvPr>
            <p:ph type="ctrTitle"/>
          </p:nvPr>
        </p:nvSpPr>
        <p:spPr>
          <a:xfrm>
            <a:off x="855345" y="644886"/>
            <a:ext cx="7949184" cy="2612969"/>
          </a:xfrm>
        </p:spPr>
        <p:txBody>
          <a:bodyPr/>
          <a:lstStyle/>
          <a:p>
            <a:r>
              <a:rPr lang="en-US" dirty="0"/>
              <a:t>Partnering for Digital Accessibility Compliance</a:t>
            </a:r>
          </a:p>
        </p:txBody>
      </p:sp>
      <p:sp>
        <p:nvSpPr>
          <p:cNvPr id="11" name="Presenter Information">
            <a:extLst>
              <a:ext uri="{FF2B5EF4-FFF2-40B4-BE49-F238E27FC236}">
                <a16:creationId xmlns:a16="http://schemas.microsoft.com/office/drawing/2014/main" id="{4CF19390-6E14-4874-2FFB-307D206F6A3A}"/>
              </a:ext>
            </a:extLst>
          </p:cNvPr>
          <p:cNvSpPr>
            <a:spLocks noGrp="1" noRot="1" noMove="1" noResize="1" noEditPoints="1" noAdjustHandles="1" noChangeArrowheads="1" noChangeShapeType="1"/>
          </p:cNvSpPr>
          <p:nvPr>
            <p:ph type="subTitle" idx="1"/>
          </p:nvPr>
        </p:nvSpPr>
        <p:spPr>
          <a:xfrm>
            <a:off x="855345" y="3327470"/>
            <a:ext cx="7949184" cy="2515057"/>
          </a:xfrm>
        </p:spPr>
        <p:txBody>
          <a:bodyPr/>
          <a:lstStyle/>
          <a:p>
            <a:r>
              <a:rPr lang="en-US" dirty="0"/>
              <a:t>Meeting Title II Requirements with NCDIT Support</a:t>
            </a:r>
          </a:p>
        </p:txBody>
      </p:sp>
    </p:spTree>
    <p:extLst>
      <p:ext uri="{BB962C8B-B14F-4D97-AF65-F5344CB8AC3E}">
        <p14:creationId xmlns:p14="http://schemas.microsoft.com/office/powerpoint/2010/main" val="298895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EF0A56-5884-83D4-1890-75439227AE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15711F6-1F5D-FFB2-2736-D6FB4C5D5C7C}"/>
              </a:ext>
            </a:extLst>
          </p:cNvPr>
          <p:cNvSpPr>
            <a:spLocks noGrp="1"/>
          </p:cNvSpPr>
          <p:nvPr>
            <p:ph type="subTitle" idx="1"/>
          </p:nvPr>
        </p:nvSpPr>
        <p:spPr>
          <a:xfrm>
            <a:off x="5720080" y="2603167"/>
            <a:ext cx="6005639" cy="2519851"/>
          </a:xfrm>
        </p:spPr>
        <p:txBody>
          <a:bodyPr>
            <a:normAutofit fontScale="92500"/>
          </a:bodyPr>
          <a:lstStyle/>
          <a:p>
            <a:pPr marL="342900" indent="-342900" algn="l">
              <a:buFont typeface="Arial" panose="020B0604020202020204" pitchFamily="34" charset="0"/>
              <a:buChar char="•"/>
            </a:pPr>
            <a:r>
              <a:rPr lang="en-US" sz="3200" dirty="0"/>
              <a:t>Spread </a:t>
            </a:r>
            <a:r>
              <a:rPr lang="en-US" sz="3200" b="1" dirty="0"/>
              <a:t>awareness</a:t>
            </a:r>
            <a:r>
              <a:rPr lang="en-US" sz="3200" dirty="0"/>
              <a:t> within agency</a:t>
            </a:r>
          </a:p>
          <a:p>
            <a:pPr marL="342900" indent="-342900" algn="l">
              <a:buFont typeface="Arial" panose="020B0604020202020204" pitchFamily="34" charset="0"/>
              <a:buChar char="•"/>
            </a:pPr>
            <a:r>
              <a:rPr lang="en-US" sz="3200" dirty="0"/>
              <a:t>Answer accessibility </a:t>
            </a:r>
            <a:r>
              <a:rPr lang="en-US" sz="3200" b="1" dirty="0"/>
              <a:t>questions</a:t>
            </a:r>
          </a:p>
          <a:p>
            <a:pPr marL="342900" indent="-342900" algn="l">
              <a:buFont typeface="Arial" panose="020B0604020202020204" pitchFamily="34" charset="0"/>
              <a:buChar char="•"/>
            </a:pPr>
            <a:r>
              <a:rPr lang="en-US" sz="3200" dirty="0"/>
              <a:t>Provide </a:t>
            </a:r>
            <a:r>
              <a:rPr lang="en-US" sz="3200" b="1" dirty="0"/>
              <a:t>resources</a:t>
            </a:r>
          </a:p>
          <a:p>
            <a:pPr marL="342900" indent="-342900" algn="l">
              <a:buFont typeface="Arial" panose="020B0604020202020204" pitchFamily="34" charset="0"/>
              <a:buChar char="•"/>
            </a:pPr>
            <a:r>
              <a:rPr lang="en-US" sz="3200" b="1" dirty="0"/>
              <a:t>Meet</a:t>
            </a:r>
            <a:r>
              <a:rPr lang="en-US" sz="3200" dirty="0"/>
              <a:t> regularly as a group</a:t>
            </a:r>
          </a:p>
        </p:txBody>
      </p:sp>
      <p:pic>
        <p:nvPicPr>
          <p:cNvPr id="10" name="Picture 9" descr="Man and Man's shadow. Shadow of man is large and has cape. Man is small and not wearing cape.">
            <a:extLst>
              <a:ext uri="{FF2B5EF4-FFF2-40B4-BE49-F238E27FC236}">
                <a16:creationId xmlns:a16="http://schemas.microsoft.com/office/drawing/2014/main" id="{AB1071A5-805A-96B0-73FB-3FB439029D9E}"/>
              </a:ext>
            </a:extLst>
          </p:cNvPr>
          <p:cNvPicPr>
            <a:picLocks noChangeAspect="1"/>
          </p:cNvPicPr>
          <p:nvPr/>
        </p:nvPicPr>
        <p:blipFill>
          <a:blip r:embed="rId3">
            <a:extLst>
              <a:ext uri="{28A0092B-C50C-407E-A947-70E740481C1C}">
                <a14:useLocalDpi xmlns:a14="http://schemas.microsoft.com/office/drawing/2010/main" val="0"/>
              </a:ext>
            </a:extLst>
          </a:blip>
          <a:srcRect l="14915" t="12018" r="24533" b="7782"/>
          <a:stretch>
            <a:fillRect/>
          </a:stretch>
        </p:blipFill>
        <p:spPr>
          <a:xfrm>
            <a:off x="1406242" y="1910080"/>
            <a:ext cx="4137554" cy="3718560"/>
          </a:xfrm>
          <a:prstGeom prst="rect">
            <a:avLst/>
          </a:prstGeom>
        </p:spPr>
      </p:pic>
      <p:sp>
        <p:nvSpPr>
          <p:cNvPr id="6" name="Title 1">
            <a:extLst>
              <a:ext uri="{FF2B5EF4-FFF2-40B4-BE49-F238E27FC236}">
                <a16:creationId xmlns:a16="http://schemas.microsoft.com/office/drawing/2014/main" id="{FB3AC77A-4548-EEF7-1849-A248E46F689B}"/>
              </a:ext>
            </a:extLst>
          </p:cNvPr>
          <p:cNvSpPr>
            <a:spLocks noGrp="1"/>
          </p:cNvSpPr>
          <p:nvPr>
            <p:ph type="ctrTitle"/>
          </p:nvPr>
        </p:nvSpPr>
        <p:spPr>
          <a:xfrm>
            <a:off x="1322963" y="-865762"/>
            <a:ext cx="10869038" cy="2328802"/>
          </a:xfrm>
        </p:spPr>
        <p:txBody>
          <a:bodyPr>
            <a:normAutofit/>
          </a:bodyPr>
          <a:lstStyle/>
          <a:p>
            <a:pPr algn="l"/>
            <a:br>
              <a:rPr lang="en-US" sz="6600"/>
            </a:br>
            <a:r>
              <a:rPr lang="en-US" sz="4400" b="1">
                <a:ea typeface="Verdana" panose="020B0604030504040204" pitchFamily="34" charset="0"/>
              </a:rPr>
              <a:t>Digital Accessibility Coordinator tasks</a:t>
            </a:r>
            <a:endParaRPr lang="en-US" sz="6600" b="1" dirty="0">
              <a:ea typeface="Verdana" panose="020B0604030504040204" pitchFamily="34" charset="0"/>
            </a:endParaRPr>
          </a:p>
        </p:txBody>
      </p:sp>
    </p:spTree>
    <p:extLst>
      <p:ext uri="{BB962C8B-B14F-4D97-AF65-F5344CB8AC3E}">
        <p14:creationId xmlns:p14="http://schemas.microsoft.com/office/powerpoint/2010/main" val="263990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3833DF-2605-CBD1-73F2-1F11E4AD72DA}"/>
            </a:ext>
          </a:extLst>
        </p:cNvPr>
        <p:cNvGrpSpPr/>
        <p:nvPr/>
      </p:nvGrpSpPr>
      <p:grpSpPr>
        <a:xfrm>
          <a:off x="0" y="0"/>
          <a:ext cx="0" cy="0"/>
          <a:chOff x="0" y="0"/>
          <a:chExt cx="0" cy="0"/>
        </a:xfrm>
      </p:grpSpPr>
      <p:grpSp>
        <p:nvGrpSpPr>
          <p:cNvPr id="2" name="Group 1" descr="Super! Cool! Pow!">
            <a:extLst>
              <a:ext uri="{FF2B5EF4-FFF2-40B4-BE49-F238E27FC236}">
                <a16:creationId xmlns:a16="http://schemas.microsoft.com/office/drawing/2014/main" id="{88615F4E-F4EA-29AF-7275-7D03F7351164}"/>
              </a:ext>
            </a:extLst>
          </p:cNvPr>
          <p:cNvGrpSpPr/>
          <p:nvPr/>
        </p:nvGrpSpPr>
        <p:grpSpPr>
          <a:xfrm>
            <a:off x="660401" y="1711072"/>
            <a:ext cx="4267199" cy="4063576"/>
            <a:chOff x="660401" y="1711072"/>
            <a:chExt cx="4267199" cy="4063576"/>
          </a:xfrm>
        </p:grpSpPr>
        <p:pic>
          <p:nvPicPr>
            <p:cNvPr id="4" name="Picture 3" descr="Super! cartoon comic art">
              <a:extLst>
                <a:ext uri="{FF2B5EF4-FFF2-40B4-BE49-F238E27FC236}">
                  <a16:creationId xmlns:a16="http://schemas.microsoft.com/office/drawing/2014/main" id="{A96299E3-3D9E-BCB7-D6B5-BDF347C315BE}"/>
                </a:ext>
              </a:extLst>
            </p:cNvPr>
            <p:cNvPicPr>
              <a:picLocks noChangeAspect="1"/>
            </p:cNvPicPr>
            <p:nvPr/>
          </p:nvPicPr>
          <p:blipFill>
            <a:blip r:embed="rId2">
              <a:extLst>
                <a:ext uri="{28A0092B-C50C-407E-A947-70E740481C1C}">
                  <a14:useLocalDpi xmlns:a14="http://schemas.microsoft.com/office/drawing/2010/main" val="0"/>
                </a:ext>
              </a:extLst>
            </a:blip>
            <a:srcRect l="64817" b="45778"/>
            <a:stretch>
              <a:fillRect/>
            </a:stretch>
          </p:blipFill>
          <p:spPr>
            <a:xfrm>
              <a:off x="660401" y="1711072"/>
              <a:ext cx="2462774" cy="2328802"/>
            </a:xfrm>
            <a:prstGeom prst="rect">
              <a:avLst/>
            </a:prstGeom>
          </p:spPr>
        </p:pic>
        <p:pic>
          <p:nvPicPr>
            <p:cNvPr id="17" name="Picture 16" descr="Cool! cartoon comic art">
              <a:extLst>
                <a:ext uri="{FF2B5EF4-FFF2-40B4-BE49-F238E27FC236}">
                  <a16:creationId xmlns:a16="http://schemas.microsoft.com/office/drawing/2014/main" id="{DC363F09-81EA-B32E-6D81-089ABD08926D}"/>
                </a:ext>
              </a:extLst>
            </p:cNvPr>
            <p:cNvPicPr>
              <a:picLocks noChangeAspect="1"/>
            </p:cNvPicPr>
            <p:nvPr/>
          </p:nvPicPr>
          <p:blipFill>
            <a:blip r:embed="rId3">
              <a:extLst>
                <a:ext uri="{28A0092B-C50C-407E-A947-70E740481C1C}">
                  <a14:useLocalDpi xmlns:a14="http://schemas.microsoft.com/office/drawing/2010/main" val="0"/>
                </a:ext>
              </a:extLst>
            </a:blip>
            <a:srcRect l="38745" r="33910" b="48558"/>
            <a:stretch>
              <a:fillRect/>
            </a:stretch>
          </p:blipFill>
          <p:spPr>
            <a:xfrm>
              <a:off x="2997200" y="2332791"/>
              <a:ext cx="1930400" cy="2228272"/>
            </a:xfrm>
            <a:prstGeom prst="rect">
              <a:avLst/>
            </a:prstGeom>
          </p:spPr>
        </p:pic>
        <p:pic>
          <p:nvPicPr>
            <p:cNvPr id="12" name="Picture 11" descr="Pow! cartoon comic art">
              <a:extLst>
                <a:ext uri="{FF2B5EF4-FFF2-40B4-BE49-F238E27FC236}">
                  <a16:creationId xmlns:a16="http://schemas.microsoft.com/office/drawing/2014/main" id="{38FCA48C-167F-5B3C-DA03-BACD8635E9B3}"/>
                </a:ext>
              </a:extLst>
            </p:cNvPr>
            <p:cNvPicPr>
              <a:picLocks noChangeAspect="1"/>
            </p:cNvPicPr>
            <p:nvPr/>
          </p:nvPicPr>
          <p:blipFill>
            <a:blip r:embed="rId2">
              <a:extLst>
                <a:ext uri="{28A0092B-C50C-407E-A947-70E740481C1C}">
                  <a14:useLocalDpi xmlns:a14="http://schemas.microsoft.com/office/drawing/2010/main" val="0"/>
                </a:ext>
              </a:extLst>
            </a:blip>
            <a:srcRect l="32451" t="10634" r="38011" b="45810"/>
            <a:stretch>
              <a:fillRect/>
            </a:stretch>
          </p:blipFill>
          <p:spPr>
            <a:xfrm>
              <a:off x="1444883" y="3927943"/>
              <a:ext cx="2041078" cy="1846705"/>
            </a:xfrm>
            <a:prstGeom prst="rect">
              <a:avLst/>
            </a:prstGeom>
          </p:spPr>
        </p:pic>
      </p:grpSp>
      <p:sp>
        <p:nvSpPr>
          <p:cNvPr id="3" name="Subtitle 2">
            <a:extLst>
              <a:ext uri="{FF2B5EF4-FFF2-40B4-BE49-F238E27FC236}">
                <a16:creationId xmlns:a16="http://schemas.microsoft.com/office/drawing/2014/main" id="{5FEDF104-1DBC-6F40-19AC-9ACFBF4C6C24}"/>
              </a:ext>
            </a:extLst>
          </p:cNvPr>
          <p:cNvSpPr>
            <a:spLocks noGrp="1"/>
          </p:cNvSpPr>
          <p:nvPr>
            <p:ph type="subTitle" idx="1"/>
          </p:nvPr>
        </p:nvSpPr>
        <p:spPr>
          <a:xfrm>
            <a:off x="4927600" y="2481247"/>
            <a:ext cx="6400800" cy="2893393"/>
          </a:xfrm>
        </p:spPr>
        <p:txBody>
          <a:bodyPr>
            <a:normAutofit/>
          </a:bodyPr>
          <a:lstStyle/>
          <a:p>
            <a:pPr marL="342900" indent="-342900" algn="l">
              <a:buFont typeface="Arial" panose="020B0604020202020204" pitchFamily="34" charset="0"/>
              <a:buChar char="•"/>
            </a:pPr>
            <a:r>
              <a:rPr lang="en-US" sz="2800" dirty="0"/>
              <a:t>We want CoP members to fill this role.</a:t>
            </a:r>
          </a:p>
          <a:p>
            <a:pPr marL="342900" indent="-342900" algn="l">
              <a:buFont typeface="Arial" panose="020B0604020202020204" pitchFamily="34" charset="0"/>
              <a:buChar char="•"/>
            </a:pPr>
            <a:r>
              <a:rPr lang="en-US" sz="2800" dirty="0"/>
              <a:t>We don't yet have specifics how each agency will assign the role.</a:t>
            </a:r>
          </a:p>
          <a:p>
            <a:pPr marL="342900" indent="-342900" algn="l">
              <a:buFont typeface="Arial" panose="020B0604020202020204" pitchFamily="34" charset="0"/>
              <a:buChar char="•"/>
            </a:pPr>
            <a:r>
              <a:rPr lang="en-US" sz="2800" dirty="0"/>
              <a:t>Be on the lookout for the opportunity.</a:t>
            </a:r>
          </a:p>
        </p:txBody>
      </p:sp>
      <p:sp>
        <p:nvSpPr>
          <p:cNvPr id="9" name="Title 1">
            <a:extLst>
              <a:ext uri="{FF2B5EF4-FFF2-40B4-BE49-F238E27FC236}">
                <a16:creationId xmlns:a16="http://schemas.microsoft.com/office/drawing/2014/main" id="{0C5D9A3C-5A68-709C-B74F-82C814471FB1}"/>
              </a:ext>
            </a:extLst>
          </p:cNvPr>
          <p:cNvSpPr txBox="1">
            <a:spLocks noGrp="1"/>
          </p:cNvSpPr>
          <p:nvPr>
            <p:ph type="title" idx="4294967295"/>
          </p:nvPr>
        </p:nvSpPr>
        <p:spPr>
          <a:xfrm>
            <a:off x="1322963" y="-865762"/>
            <a:ext cx="10869038" cy="23288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6600" b="0"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n-US" sz="4400" b="1" i="0" u="none" strike="noStrike" kern="1200" cap="none" spc="0" normalizeH="0" baseline="0" noProof="0" dirty="0">
                <a:ln>
                  <a:noFill/>
                </a:ln>
                <a:solidFill>
                  <a:prstClr val="black"/>
                </a:solidFill>
                <a:effectLst/>
                <a:uLnTx/>
                <a:uFillTx/>
                <a:latin typeface="Aptos Display" panose="02110004020202020204"/>
                <a:ea typeface="Verdana" panose="020B0604030504040204" pitchFamily="34" charset="0"/>
                <a:cs typeface="+mj-cs"/>
              </a:rPr>
              <a:t>Digital Accessibility Coordinator</a:t>
            </a:r>
            <a:endParaRPr kumimoji="0" lang="en-US" sz="6600" b="1" i="0" u="none" strike="noStrike" kern="1200" cap="none" spc="0" normalizeH="0" baseline="0" noProof="0" dirty="0">
              <a:ln>
                <a:noFill/>
              </a:ln>
              <a:solidFill>
                <a:prstClr val="black"/>
              </a:solidFill>
              <a:effectLst/>
              <a:uLnTx/>
              <a:uFillTx/>
              <a:latin typeface="Aptos Display" panose="02110004020202020204"/>
              <a:ea typeface="Verdana" panose="020B0604030504040204" pitchFamily="34" charset="0"/>
              <a:cs typeface="+mj-cs"/>
            </a:endParaRPr>
          </a:p>
        </p:txBody>
      </p:sp>
    </p:spTree>
    <p:extLst>
      <p:ext uri="{BB962C8B-B14F-4D97-AF65-F5344CB8AC3E}">
        <p14:creationId xmlns:p14="http://schemas.microsoft.com/office/powerpoint/2010/main" val="195328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F7504397-B456-9CCE-BF31-DEBCA780B38A}"/>
              </a:ext>
            </a:extLst>
          </p:cNvPr>
          <p:cNvSpPr>
            <a:spLocks noGrp="1" noRot="1" noMove="1" noResize="1" noEditPoints="1" noAdjustHandles="1" noChangeArrowheads="1" noChangeShapeType="1"/>
          </p:cNvSpPr>
          <p:nvPr>
            <p:ph type="ctrTitle"/>
          </p:nvPr>
        </p:nvSpPr>
        <p:spPr>
          <a:xfrm>
            <a:off x="855345" y="644886"/>
            <a:ext cx="7949184" cy="2612969"/>
          </a:xfrm>
        </p:spPr>
        <p:txBody>
          <a:bodyPr/>
          <a:lstStyle/>
          <a:p>
            <a:r>
              <a:rPr lang="en-US" dirty="0"/>
              <a:t>ADA Title II Regulation for State &amp; Local Governments Review</a:t>
            </a:r>
          </a:p>
        </p:txBody>
      </p:sp>
      <p:sp>
        <p:nvSpPr>
          <p:cNvPr id="11" name="Presenter Information">
            <a:extLst>
              <a:ext uri="{FF2B5EF4-FFF2-40B4-BE49-F238E27FC236}">
                <a16:creationId xmlns:a16="http://schemas.microsoft.com/office/drawing/2014/main" id="{4CF19390-6E14-4874-2FFB-307D206F6A3A}"/>
              </a:ext>
            </a:extLst>
          </p:cNvPr>
          <p:cNvSpPr>
            <a:spLocks noGrp="1" noRot="1" noMove="1" noResize="1" noEditPoints="1" noAdjustHandles="1" noChangeArrowheads="1" noChangeShapeType="1"/>
          </p:cNvSpPr>
          <p:nvPr>
            <p:ph type="subTitle" idx="1"/>
          </p:nvPr>
        </p:nvSpPr>
        <p:spPr>
          <a:xfrm>
            <a:off x="855345" y="3327470"/>
            <a:ext cx="7949184" cy="2515057"/>
          </a:xfrm>
        </p:spPr>
        <p:txBody>
          <a:bodyPr/>
          <a:lstStyle/>
          <a:p>
            <a:r>
              <a:rPr lang="en-US" dirty="0"/>
              <a:t>Amy Hepler</a:t>
            </a:r>
            <a:br>
              <a:rPr lang="en-US" dirty="0"/>
            </a:br>
            <a:r>
              <a:rPr lang="en-US" sz="2000" dirty="0"/>
              <a:t>Lead UX/Accessibility Developer, NCDIT</a:t>
            </a:r>
            <a:br>
              <a:rPr lang="en-US" sz="2000" dirty="0"/>
            </a:br>
            <a:r>
              <a:rPr lang="en-US" sz="2000" dirty="0"/>
              <a:t>Web Accessibility Specialist, IAAP</a:t>
            </a:r>
            <a:br>
              <a:rPr lang="en-US" dirty="0"/>
            </a:br>
            <a:br>
              <a:rPr lang="en-US" dirty="0"/>
            </a:br>
            <a:r>
              <a:rPr lang="en-US" dirty="0"/>
              <a:t>January 27, 2026</a:t>
            </a:r>
          </a:p>
        </p:txBody>
      </p:sp>
    </p:spTree>
    <p:extLst>
      <p:ext uri="{BB962C8B-B14F-4D97-AF65-F5344CB8AC3E}">
        <p14:creationId xmlns:p14="http://schemas.microsoft.com/office/powerpoint/2010/main" val="32139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7BDB-63F1-4522-E3FE-3B215D603286}"/>
              </a:ext>
            </a:extLst>
          </p:cNvPr>
          <p:cNvSpPr>
            <a:spLocks noGrp="1"/>
          </p:cNvSpPr>
          <p:nvPr>
            <p:ph type="title"/>
          </p:nvPr>
        </p:nvSpPr>
        <p:spPr>
          <a:xfrm>
            <a:off x="838200" y="1473795"/>
            <a:ext cx="10515600" cy="561467"/>
          </a:xfrm>
        </p:spPr>
        <p:txBody>
          <a:bodyPr/>
          <a:lstStyle/>
          <a:p>
            <a:r>
              <a:rPr lang="en-US" dirty="0"/>
              <a:t>Disclaimer</a:t>
            </a:r>
          </a:p>
        </p:txBody>
      </p:sp>
      <p:sp>
        <p:nvSpPr>
          <p:cNvPr id="3" name="Text Placeholder 2">
            <a:extLst>
              <a:ext uri="{FF2B5EF4-FFF2-40B4-BE49-F238E27FC236}">
                <a16:creationId xmlns:a16="http://schemas.microsoft.com/office/drawing/2014/main" id="{0D6F9583-94A4-8F7B-4CCD-F2BBE2C3C295}"/>
              </a:ext>
            </a:extLst>
          </p:cNvPr>
          <p:cNvSpPr>
            <a:spLocks noGrp="1"/>
          </p:cNvSpPr>
          <p:nvPr>
            <p:ph type="body" sz="quarter" idx="10"/>
          </p:nvPr>
        </p:nvSpPr>
        <p:spPr>
          <a:xfrm>
            <a:off x="838200" y="2310062"/>
            <a:ext cx="10515600" cy="3669987"/>
          </a:xfrm>
        </p:spPr>
        <p:txBody>
          <a:bodyPr/>
          <a:lstStyle/>
          <a:p>
            <a:pPr marL="0" indent="0">
              <a:buNone/>
            </a:pPr>
            <a:r>
              <a:rPr lang="en-US" dirty="0"/>
              <a:t>Content in this presentation is for informational purposes only and should not be considered legal advice.</a:t>
            </a:r>
          </a:p>
        </p:txBody>
      </p:sp>
    </p:spTree>
    <p:extLst>
      <p:ext uri="{BB962C8B-B14F-4D97-AF65-F5344CB8AC3E}">
        <p14:creationId xmlns:p14="http://schemas.microsoft.com/office/powerpoint/2010/main" val="413949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413EAB-AB7E-B7A6-F6E4-298B2EE71A2B}"/>
              </a:ext>
            </a:extLst>
          </p:cNvPr>
          <p:cNvSpPr>
            <a:spLocks noGrp="1"/>
          </p:cNvSpPr>
          <p:nvPr>
            <p:ph type="title"/>
          </p:nvPr>
        </p:nvSpPr>
        <p:spPr/>
        <p:txBody>
          <a:bodyPr/>
          <a:lstStyle/>
          <a:p>
            <a:r>
              <a:rPr lang="en-US" dirty="0"/>
              <a:t>Americans with Disabilities Act (ADA)</a:t>
            </a:r>
          </a:p>
        </p:txBody>
      </p:sp>
      <p:sp>
        <p:nvSpPr>
          <p:cNvPr id="6" name="Text Placeholder 5">
            <a:extLst>
              <a:ext uri="{FF2B5EF4-FFF2-40B4-BE49-F238E27FC236}">
                <a16:creationId xmlns:a16="http://schemas.microsoft.com/office/drawing/2014/main" id="{7F8DE8B1-702C-10E1-79F9-3F213BB6A833}"/>
              </a:ext>
            </a:extLst>
          </p:cNvPr>
          <p:cNvSpPr>
            <a:spLocks noGrp="1"/>
          </p:cNvSpPr>
          <p:nvPr>
            <p:ph type="body" sz="quarter" idx="10"/>
          </p:nvPr>
        </p:nvSpPr>
        <p:spPr>
          <a:xfrm>
            <a:off x="838200" y="1613647"/>
            <a:ext cx="9961605" cy="4316976"/>
          </a:xfrm>
        </p:spPr>
        <p:txBody>
          <a:bodyPr/>
          <a:lstStyle/>
          <a:p>
            <a:pPr>
              <a:spcBef>
                <a:spcPts val="0"/>
              </a:spcBef>
            </a:pPr>
            <a:r>
              <a:rPr lang="en-US" sz="2600" dirty="0"/>
              <a:t>July 26, 1990: Pres. George Bush signed as law</a:t>
            </a:r>
          </a:p>
          <a:p>
            <a:pPr lvl="1">
              <a:spcBef>
                <a:spcPts val="0"/>
              </a:spcBef>
            </a:pPr>
            <a:r>
              <a:rPr lang="en-US" dirty="0"/>
              <a:t>Prohibits discrimination against people with disabilities</a:t>
            </a:r>
            <a:br>
              <a:rPr lang="en-US" dirty="0"/>
            </a:br>
            <a:endParaRPr lang="en-US" dirty="0"/>
          </a:p>
          <a:p>
            <a:pPr>
              <a:spcBef>
                <a:spcPts val="0"/>
              </a:spcBef>
            </a:pPr>
            <a:r>
              <a:rPr lang="en-US" sz="2600" dirty="0"/>
              <a:t>1996: Clarified ADA includes digital resources</a:t>
            </a:r>
            <a:br>
              <a:rPr lang="en-US" dirty="0"/>
            </a:br>
            <a:endParaRPr lang="en-US" dirty="0"/>
          </a:p>
          <a:p>
            <a:pPr>
              <a:spcBef>
                <a:spcPts val="0"/>
              </a:spcBef>
            </a:pPr>
            <a:r>
              <a:rPr lang="en-US" sz="2600" dirty="0"/>
              <a:t>April 2024: DOJ’s new Title II rule applies to state and local governments</a:t>
            </a:r>
            <a:br>
              <a:rPr lang="en-US" dirty="0"/>
            </a:br>
            <a:endParaRPr lang="en-US" dirty="0"/>
          </a:p>
        </p:txBody>
      </p:sp>
    </p:spTree>
    <p:extLst>
      <p:ext uri="{BB962C8B-B14F-4D97-AF65-F5344CB8AC3E}">
        <p14:creationId xmlns:p14="http://schemas.microsoft.com/office/powerpoint/2010/main" val="295301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49916-CC17-9C85-9785-4A1E8974C2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9CCFC8D-93D5-B55F-F7C2-86E4B5FF7257}"/>
              </a:ext>
            </a:extLst>
          </p:cNvPr>
          <p:cNvSpPr>
            <a:spLocks noGrp="1"/>
          </p:cNvSpPr>
          <p:nvPr>
            <p:ph type="title"/>
          </p:nvPr>
        </p:nvSpPr>
        <p:spPr/>
        <p:txBody>
          <a:bodyPr/>
          <a:lstStyle/>
          <a:p>
            <a:r>
              <a:rPr lang="en-US" dirty="0"/>
              <a:t>Title II of ADA Regulation/Rule</a:t>
            </a:r>
          </a:p>
        </p:txBody>
      </p:sp>
      <p:sp>
        <p:nvSpPr>
          <p:cNvPr id="6" name="Text Placeholder 5">
            <a:extLst>
              <a:ext uri="{FF2B5EF4-FFF2-40B4-BE49-F238E27FC236}">
                <a16:creationId xmlns:a16="http://schemas.microsoft.com/office/drawing/2014/main" id="{6B62D6A9-EB03-0BDE-9EE5-9E41D60B1DD3}"/>
              </a:ext>
            </a:extLst>
          </p:cNvPr>
          <p:cNvSpPr>
            <a:spLocks noGrp="1"/>
          </p:cNvSpPr>
          <p:nvPr>
            <p:ph type="body" sz="quarter" idx="10"/>
          </p:nvPr>
        </p:nvSpPr>
        <p:spPr>
          <a:xfrm>
            <a:off x="838200" y="1285102"/>
            <a:ext cx="10515600" cy="4694947"/>
          </a:xfrm>
        </p:spPr>
        <p:txBody>
          <a:bodyPr/>
          <a:lstStyle/>
          <a:p>
            <a:r>
              <a:rPr lang="en-US" sz="2600" dirty="0"/>
              <a:t>All state and local governments must provide equal access to their programs, services, and activities for people with disabilities</a:t>
            </a:r>
            <a:br>
              <a:rPr lang="en-US" sz="2600" dirty="0"/>
            </a:br>
            <a:endParaRPr lang="en-US" sz="2600" b="1" dirty="0">
              <a:solidFill>
                <a:schemeClr val="accent2"/>
              </a:solidFill>
            </a:endParaRPr>
          </a:p>
          <a:p>
            <a:r>
              <a:rPr lang="en-US" sz="2600" dirty="0"/>
              <a:t>Applies to all web content and mobile applications</a:t>
            </a:r>
            <a:br>
              <a:rPr lang="en-US" sz="2600" dirty="0"/>
            </a:br>
            <a:endParaRPr lang="en-US" sz="2600" dirty="0"/>
          </a:p>
          <a:p>
            <a:r>
              <a:rPr lang="en-US" sz="2600" dirty="0"/>
              <a:t>Establishes specific requirements compliance date (based on public entity size)</a:t>
            </a:r>
            <a:br>
              <a:rPr lang="en-US" sz="2600" dirty="0"/>
            </a:br>
            <a:endParaRPr lang="en-US" sz="2600" dirty="0"/>
          </a:p>
          <a:p>
            <a:r>
              <a:rPr lang="en-US" sz="2600" dirty="0"/>
              <a:t>Includes a technical standard </a:t>
            </a:r>
            <a:r>
              <a:rPr lang="en-US" sz="2400" dirty="0"/>
              <a:t>(WCAG 2.1 AA)</a:t>
            </a:r>
            <a:endParaRPr lang="en-US" sz="2600" dirty="0"/>
          </a:p>
        </p:txBody>
      </p:sp>
    </p:spTree>
    <p:extLst>
      <p:ext uri="{BB962C8B-B14F-4D97-AF65-F5344CB8AC3E}">
        <p14:creationId xmlns:p14="http://schemas.microsoft.com/office/powerpoint/2010/main" val="12910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FF20D-0CEB-F1D9-ED1A-129910DEED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91AEF2-EA04-5731-82C0-05004D3C2ED9}"/>
              </a:ext>
            </a:extLst>
          </p:cNvPr>
          <p:cNvSpPr>
            <a:spLocks noGrp="1"/>
          </p:cNvSpPr>
          <p:nvPr>
            <p:ph type="title"/>
          </p:nvPr>
        </p:nvSpPr>
        <p:spPr>
          <a:xfrm>
            <a:off x="838200" y="709302"/>
            <a:ext cx="10515600" cy="561467"/>
          </a:xfrm>
        </p:spPr>
        <p:txBody>
          <a:bodyPr/>
          <a:lstStyle/>
          <a:p>
            <a:r>
              <a:rPr lang="en-US" dirty="0"/>
              <a:t>Web Content Definition</a:t>
            </a:r>
          </a:p>
        </p:txBody>
      </p:sp>
      <p:sp>
        <p:nvSpPr>
          <p:cNvPr id="6" name="Text Placeholder 5">
            <a:extLst>
              <a:ext uri="{FF2B5EF4-FFF2-40B4-BE49-F238E27FC236}">
                <a16:creationId xmlns:a16="http://schemas.microsoft.com/office/drawing/2014/main" id="{5689B205-B4D5-74CA-8413-F35352FCB7CF}"/>
              </a:ext>
            </a:extLst>
          </p:cNvPr>
          <p:cNvSpPr>
            <a:spLocks noGrp="1"/>
          </p:cNvSpPr>
          <p:nvPr>
            <p:ph type="body" sz="quarter" idx="10"/>
          </p:nvPr>
        </p:nvSpPr>
        <p:spPr>
          <a:xfrm>
            <a:off x="838200" y="1519880"/>
            <a:ext cx="10515600" cy="4460169"/>
          </a:xfrm>
        </p:spPr>
        <p:txBody>
          <a:bodyPr/>
          <a:lstStyle/>
          <a:p>
            <a:pPr marL="0" indent="0">
              <a:buNone/>
            </a:pPr>
            <a:r>
              <a:rPr lang="en-US" i="1" dirty="0"/>
              <a:t>“The information and sensory experience communicated</a:t>
            </a:r>
            <a:br>
              <a:rPr lang="en-US" i="1" dirty="0"/>
            </a:br>
            <a:r>
              <a:rPr lang="en-US" i="1" dirty="0"/>
              <a:t>to the user by means of a user agent (e.g., a web browser), including code or markup that defines the content’s structure, presentation, and interactions.”</a:t>
            </a:r>
            <a:endParaRPr lang="en-US" dirty="0"/>
          </a:p>
          <a:p>
            <a:pPr marL="0" indent="0">
              <a:buNone/>
            </a:pPr>
            <a:br>
              <a:rPr lang="en-US" dirty="0"/>
            </a:br>
            <a:r>
              <a:rPr lang="en-US" dirty="0"/>
              <a:t>Examples: text, images, sounds, videos, controls, animations, electronic documents, dashboards, charts, etc.</a:t>
            </a:r>
          </a:p>
        </p:txBody>
      </p:sp>
    </p:spTree>
    <p:extLst>
      <p:ext uri="{BB962C8B-B14F-4D97-AF65-F5344CB8AC3E}">
        <p14:creationId xmlns:p14="http://schemas.microsoft.com/office/powerpoint/2010/main" val="244534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100812-98C8-2792-D8B7-AA92E55F86FB}"/>
              </a:ext>
            </a:extLst>
          </p:cNvPr>
          <p:cNvSpPr>
            <a:spLocks noGrp="1"/>
          </p:cNvSpPr>
          <p:nvPr>
            <p:ph type="title"/>
          </p:nvPr>
        </p:nvSpPr>
        <p:spPr>
          <a:xfrm>
            <a:off x="838200" y="707887"/>
            <a:ext cx="10515600" cy="561467"/>
          </a:xfrm>
        </p:spPr>
        <p:txBody>
          <a:bodyPr/>
          <a:lstStyle/>
          <a:p>
            <a:r>
              <a:rPr lang="en-US" dirty="0"/>
              <a:t>Requirement: Title II Technical Standard</a:t>
            </a:r>
          </a:p>
        </p:txBody>
      </p:sp>
      <p:sp>
        <p:nvSpPr>
          <p:cNvPr id="6" name="Text Placeholder 5">
            <a:extLst>
              <a:ext uri="{FF2B5EF4-FFF2-40B4-BE49-F238E27FC236}">
                <a16:creationId xmlns:a16="http://schemas.microsoft.com/office/drawing/2014/main" id="{CC3C331B-A1AE-B3F4-2EFA-E3E6C10B8645}"/>
              </a:ext>
            </a:extLst>
          </p:cNvPr>
          <p:cNvSpPr>
            <a:spLocks noGrp="1"/>
          </p:cNvSpPr>
          <p:nvPr>
            <p:ph type="body" sz="quarter" idx="10"/>
          </p:nvPr>
        </p:nvSpPr>
        <p:spPr>
          <a:xfrm>
            <a:off x="838200" y="1649211"/>
            <a:ext cx="10515600" cy="3559578"/>
          </a:xfrm>
        </p:spPr>
        <p:txBody>
          <a:bodyPr/>
          <a:lstStyle/>
          <a:p>
            <a:r>
              <a:rPr lang="en-US" dirty="0"/>
              <a:t>Adopts internationally-recognized </a:t>
            </a:r>
            <a:r>
              <a:rPr lang="en-US" dirty="0">
                <a:solidFill>
                  <a:schemeClr val="accent2"/>
                </a:solidFill>
                <a:hlinkClick r:id="rId3">
                  <a:extLst>
                    <a:ext uri="{A12FA001-AC4F-418D-AE19-62706E023703}">
                      <ahyp:hlinkClr xmlns:ahyp="http://schemas.microsoft.com/office/drawing/2018/hyperlinkcolor" val="tx"/>
                    </a:ext>
                  </a:extLst>
                </a:hlinkClick>
              </a:rPr>
              <a:t>Web Content Accessibility Guidelines (WCAG) 2.1 Level AA</a:t>
            </a:r>
            <a:r>
              <a:rPr lang="en-US" dirty="0">
                <a:solidFill>
                  <a:schemeClr val="accent2"/>
                </a:solidFill>
              </a:rPr>
              <a:t> </a:t>
            </a:r>
            <a:r>
              <a:rPr lang="en-US" dirty="0"/>
              <a:t>as a minimum requirement</a:t>
            </a:r>
            <a:br>
              <a:rPr lang="en-US" dirty="0"/>
            </a:br>
            <a:endParaRPr lang="en-US" dirty="0"/>
          </a:p>
          <a:p>
            <a:r>
              <a:rPr lang="en-US" dirty="0"/>
              <a:t>WCAG 2.1 Level AA has 50 success criteria:</a:t>
            </a:r>
          </a:p>
          <a:p>
            <a:pPr lvl="1"/>
            <a:r>
              <a:rPr lang="en-US" dirty="0"/>
              <a:t>Level A: 30 </a:t>
            </a:r>
          </a:p>
          <a:p>
            <a:pPr lvl="1"/>
            <a:r>
              <a:rPr lang="en-US" dirty="0"/>
              <a:t>Level AA: 20</a:t>
            </a:r>
          </a:p>
          <a:p>
            <a:pPr lvl="1"/>
            <a:r>
              <a:rPr lang="en-US" b="1" dirty="0"/>
              <a:t>Total: </a:t>
            </a:r>
            <a:r>
              <a:rPr lang="en-US" dirty="0"/>
              <a:t>50 success criteria </a:t>
            </a:r>
            <a:br>
              <a:rPr lang="en-US" dirty="0"/>
            </a:br>
            <a:endParaRPr lang="en-US" dirty="0"/>
          </a:p>
        </p:txBody>
      </p:sp>
    </p:spTree>
    <p:extLst>
      <p:ext uri="{BB962C8B-B14F-4D97-AF65-F5344CB8AC3E}">
        <p14:creationId xmlns:p14="http://schemas.microsoft.com/office/powerpoint/2010/main" val="424083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21097-B540-0623-D17C-DED52C7F6C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931D88-D150-43C2-810A-493D62682C0E}"/>
              </a:ext>
            </a:extLst>
          </p:cNvPr>
          <p:cNvSpPr>
            <a:spLocks noGrp="1"/>
          </p:cNvSpPr>
          <p:nvPr>
            <p:ph type="title"/>
          </p:nvPr>
        </p:nvSpPr>
        <p:spPr>
          <a:xfrm>
            <a:off x="838200" y="771085"/>
            <a:ext cx="10515600" cy="561467"/>
          </a:xfrm>
        </p:spPr>
        <p:txBody>
          <a:bodyPr/>
          <a:lstStyle/>
          <a:p>
            <a:r>
              <a:rPr lang="en-US" dirty="0"/>
              <a:t>Title II Compliance Dates</a:t>
            </a:r>
          </a:p>
        </p:txBody>
      </p:sp>
      <p:graphicFrame>
        <p:nvGraphicFramePr>
          <p:cNvPr id="4" name="Table 3">
            <a:extLst>
              <a:ext uri="{FF2B5EF4-FFF2-40B4-BE49-F238E27FC236}">
                <a16:creationId xmlns:a16="http://schemas.microsoft.com/office/drawing/2014/main" id="{285C8DF0-FD29-ECBE-8A2D-2D7D78FE20C6}"/>
              </a:ext>
            </a:extLst>
          </p:cNvPr>
          <p:cNvGraphicFramePr>
            <a:graphicFrameLocks noGrp="1"/>
          </p:cNvGraphicFramePr>
          <p:nvPr>
            <p:extLst>
              <p:ext uri="{D42A27DB-BD31-4B8C-83A1-F6EECF244321}">
                <p14:modId xmlns:p14="http://schemas.microsoft.com/office/powerpoint/2010/main" val="2154145903"/>
              </p:ext>
            </p:extLst>
          </p:nvPr>
        </p:nvGraphicFramePr>
        <p:xfrm>
          <a:off x="838200" y="1687607"/>
          <a:ext cx="10270524" cy="3026172"/>
        </p:xfrm>
        <a:graphic>
          <a:graphicData uri="http://schemas.openxmlformats.org/drawingml/2006/table">
            <a:tbl>
              <a:tblPr firstRow="1" bandRow="1">
                <a:tableStyleId>{073A0DAA-6AF3-43AB-8588-CEC1D06C72B9}</a:tableStyleId>
              </a:tblPr>
              <a:tblGrid>
                <a:gridCol w="5131074">
                  <a:extLst>
                    <a:ext uri="{9D8B030D-6E8A-4147-A177-3AD203B41FA5}">
                      <a16:colId xmlns:a16="http://schemas.microsoft.com/office/drawing/2014/main" val="3236070417"/>
                    </a:ext>
                  </a:extLst>
                </a:gridCol>
                <a:gridCol w="5139450">
                  <a:extLst>
                    <a:ext uri="{9D8B030D-6E8A-4147-A177-3AD203B41FA5}">
                      <a16:colId xmlns:a16="http://schemas.microsoft.com/office/drawing/2014/main" val="857243968"/>
                    </a:ext>
                  </a:extLst>
                </a:gridCol>
              </a:tblGrid>
              <a:tr h="756543">
                <a:tc>
                  <a:txBody>
                    <a:bodyPr/>
                    <a:lstStyle/>
                    <a:p>
                      <a:r>
                        <a:rPr lang="en-US" dirty="0"/>
                        <a:t>Public Entity Size</a:t>
                      </a:r>
                    </a:p>
                  </a:txBody>
                  <a:tcPr anchor="ctr"/>
                </a:tc>
                <a:tc>
                  <a:txBody>
                    <a:bodyPr/>
                    <a:lstStyle/>
                    <a:p>
                      <a:r>
                        <a:rPr lang="en-US" dirty="0"/>
                        <a:t>Compliance Date</a:t>
                      </a:r>
                    </a:p>
                  </a:txBody>
                  <a:tcPr anchor="ctr"/>
                </a:tc>
                <a:extLst>
                  <a:ext uri="{0D108BD9-81ED-4DB2-BD59-A6C34878D82A}">
                    <a16:rowId xmlns:a16="http://schemas.microsoft.com/office/drawing/2014/main" val="4131426040"/>
                  </a:ext>
                </a:extLst>
              </a:tr>
              <a:tr h="756543">
                <a:tc>
                  <a:txBody>
                    <a:bodyPr/>
                    <a:lstStyle/>
                    <a:p>
                      <a:r>
                        <a:rPr lang="en-US" dirty="0"/>
                        <a:t>Less than 50K persons</a:t>
                      </a:r>
                    </a:p>
                  </a:txBody>
                  <a:tcPr anchor="ctr"/>
                </a:tc>
                <a:tc>
                  <a:txBody>
                    <a:bodyPr/>
                    <a:lstStyle/>
                    <a:p>
                      <a:r>
                        <a:rPr lang="en-US" dirty="0"/>
                        <a:t>April 26, 2027</a:t>
                      </a:r>
                    </a:p>
                  </a:txBody>
                  <a:tcPr anchor="ctr"/>
                </a:tc>
                <a:extLst>
                  <a:ext uri="{0D108BD9-81ED-4DB2-BD59-A6C34878D82A}">
                    <a16:rowId xmlns:a16="http://schemas.microsoft.com/office/drawing/2014/main" val="3912402933"/>
                  </a:ext>
                </a:extLst>
              </a:tr>
              <a:tr h="756543">
                <a:tc>
                  <a:txBody>
                    <a:bodyPr/>
                    <a:lstStyle/>
                    <a:p>
                      <a:r>
                        <a:rPr lang="en-US" dirty="0"/>
                        <a:t>Special district governments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April 26, 2027</a:t>
                      </a:r>
                    </a:p>
                  </a:txBody>
                  <a:tcPr anchor="ctr"/>
                </a:tc>
                <a:extLst>
                  <a:ext uri="{0D108BD9-81ED-4DB2-BD59-A6C34878D82A}">
                    <a16:rowId xmlns:a16="http://schemas.microsoft.com/office/drawing/2014/main" val="4104531283"/>
                  </a:ext>
                </a:extLst>
              </a:tr>
              <a:tr h="756543">
                <a:tc>
                  <a:txBody>
                    <a:bodyPr/>
                    <a:lstStyle/>
                    <a:p>
                      <a:r>
                        <a:rPr lang="en-US" b="1" dirty="0"/>
                        <a:t>50K or more persons</a:t>
                      </a:r>
                    </a:p>
                  </a:txBody>
                  <a:tcPr anchor="ctr"/>
                </a:tc>
                <a:tc>
                  <a:txBody>
                    <a:bodyPr/>
                    <a:lstStyle/>
                    <a:p>
                      <a:r>
                        <a:rPr lang="en-US" b="1" dirty="0"/>
                        <a:t>April 24, 2026</a:t>
                      </a:r>
                    </a:p>
                  </a:txBody>
                  <a:tcPr anchor="ctr"/>
                </a:tc>
                <a:extLst>
                  <a:ext uri="{0D108BD9-81ED-4DB2-BD59-A6C34878D82A}">
                    <a16:rowId xmlns:a16="http://schemas.microsoft.com/office/drawing/2014/main" val="3990950221"/>
                  </a:ext>
                </a:extLst>
              </a:tr>
            </a:tbl>
          </a:graphicData>
        </a:graphic>
      </p:graphicFrame>
    </p:spTree>
    <p:extLst>
      <p:ext uri="{BB962C8B-B14F-4D97-AF65-F5344CB8AC3E}">
        <p14:creationId xmlns:p14="http://schemas.microsoft.com/office/powerpoint/2010/main" val="407442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5AD39-A934-0D64-C675-4B6D6489DF6B}"/>
              </a:ext>
            </a:extLst>
          </p:cNvPr>
          <p:cNvSpPr>
            <a:spLocks noGrp="1"/>
          </p:cNvSpPr>
          <p:nvPr>
            <p:ph type="title"/>
          </p:nvPr>
        </p:nvSpPr>
        <p:spPr>
          <a:xfrm>
            <a:off x="838200" y="1055291"/>
            <a:ext cx="10515600" cy="561467"/>
          </a:xfrm>
        </p:spPr>
        <p:txBody>
          <a:bodyPr/>
          <a:lstStyle/>
          <a:p>
            <a:r>
              <a:rPr lang="en-US" dirty="0"/>
              <a:t>Limited Exceptions</a:t>
            </a:r>
          </a:p>
        </p:txBody>
      </p:sp>
      <p:sp>
        <p:nvSpPr>
          <p:cNvPr id="5" name="Text Placeholder 4">
            <a:extLst>
              <a:ext uri="{FF2B5EF4-FFF2-40B4-BE49-F238E27FC236}">
                <a16:creationId xmlns:a16="http://schemas.microsoft.com/office/drawing/2014/main" id="{8E78E424-0C65-6A58-1C5B-0FBB4CF8BE61}"/>
              </a:ext>
            </a:extLst>
          </p:cNvPr>
          <p:cNvSpPr>
            <a:spLocks noGrp="1"/>
          </p:cNvSpPr>
          <p:nvPr>
            <p:ph type="body" sz="quarter" idx="10"/>
          </p:nvPr>
        </p:nvSpPr>
        <p:spPr>
          <a:xfrm>
            <a:off x="838200" y="1878226"/>
            <a:ext cx="10515600" cy="4101823"/>
          </a:xfrm>
        </p:spPr>
        <p:txBody>
          <a:bodyPr/>
          <a:lstStyle/>
          <a:p>
            <a:pPr marL="514350" indent="-514350">
              <a:buFont typeface="+mj-lt"/>
              <a:buAutoNum type="arabicPeriod"/>
            </a:pPr>
            <a:r>
              <a:rPr lang="en-US" dirty="0"/>
              <a:t>Archived web content</a:t>
            </a:r>
          </a:p>
          <a:p>
            <a:pPr marL="514350" indent="-514350">
              <a:buFont typeface="+mj-lt"/>
              <a:buAutoNum type="arabicPeriod"/>
            </a:pPr>
            <a:r>
              <a:rPr lang="en-US" dirty="0"/>
              <a:t>Preexisting conventional electronic documents</a:t>
            </a:r>
          </a:p>
          <a:p>
            <a:pPr marL="514350" indent="-514350">
              <a:buFont typeface="+mj-lt"/>
              <a:buAutoNum type="arabicPeriod"/>
            </a:pPr>
            <a:r>
              <a:rPr lang="en-US" dirty="0"/>
              <a:t>Some third-party content</a:t>
            </a:r>
          </a:p>
          <a:p>
            <a:pPr marL="514350" indent="-514350">
              <a:buFont typeface="+mj-lt"/>
              <a:buAutoNum type="arabicPeriod"/>
            </a:pPr>
            <a:r>
              <a:rPr lang="en-US" dirty="0"/>
              <a:t>Individualized documents that are password-protected</a:t>
            </a:r>
          </a:p>
          <a:p>
            <a:pPr marL="514350" indent="-514350">
              <a:buFont typeface="+mj-lt"/>
              <a:buAutoNum type="arabicPeriod"/>
            </a:pPr>
            <a:r>
              <a:rPr lang="en-US" dirty="0"/>
              <a:t>Preexisting social media posts</a:t>
            </a:r>
          </a:p>
        </p:txBody>
      </p:sp>
    </p:spTree>
    <p:extLst>
      <p:ext uri="{BB962C8B-B14F-4D97-AF65-F5344CB8AC3E}">
        <p14:creationId xmlns:p14="http://schemas.microsoft.com/office/powerpoint/2010/main" val="243123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E0E80D-90E2-CEFA-79B6-9BA325B6C01E}"/>
              </a:ext>
            </a:extLst>
          </p:cNvPr>
          <p:cNvSpPr>
            <a:spLocks noGrp="1"/>
          </p:cNvSpPr>
          <p:nvPr>
            <p:ph type="title"/>
          </p:nvPr>
        </p:nvSpPr>
        <p:spPr>
          <a:xfrm>
            <a:off x="838200" y="597216"/>
            <a:ext cx="10515600" cy="561467"/>
          </a:xfrm>
        </p:spPr>
        <p:txBody>
          <a:bodyPr/>
          <a:lstStyle/>
          <a:p>
            <a:r>
              <a:rPr lang="en-US" dirty="0"/>
              <a:t>Title II of the American Disabilities Act</a:t>
            </a:r>
          </a:p>
        </p:txBody>
      </p:sp>
      <p:sp>
        <p:nvSpPr>
          <p:cNvPr id="5" name="Text Placeholder 4">
            <a:extLst>
              <a:ext uri="{FF2B5EF4-FFF2-40B4-BE49-F238E27FC236}">
                <a16:creationId xmlns:a16="http://schemas.microsoft.com/office/drawing/2014/main" id="{960DF5D6-9D07-BCA6-1144-ACF70173E317}"/>
              </a:ext>
            </a:extLst>
          </p:cNvPr>
          <p:cNvSpPr>
            <a:spLocks noGrp="1"/>
          </p:cNvSpPr>
          <p:nvPr>
            <p:ph type="body" sz="quarter" idx="10"/>
          </p:nvPr>
        </p:nvSpPr>
        <p:spPr>
          <a:xfrm>
            <a:off x="838200" y="1158683"/>
            <a:ext cx="10515600" cy="3910618"/>
          </a:xfrm>
        </p:spPr>
        <p:txBody>
          <a:bodyPr/>
          <a:lstStyle/>
          <a:p>
            <a:pPr marL="0" indent="0">
              <a:buNone/>
            </a:pPr>
            <a:r>
              <a:rPr lang="en-US" sz="2000" dirty="0">
                <a:solidFill>
                  <a:schemeClr val="tx1">
                    <a:lumMod val="75000"/>
                    <a:lumOff val="25000"/>
                  </a:schemeClr>
                </a:solidFill>
                <a:latin typeface="+mj-lt"/>
              </a:rPr>
              <a:t>What Title II Requires</a:t>
            </a:r>
            <a:br>
              <a:rPr lang="en-US" sz="2000" dirty="0">
                <a:solidFill>
                  <a:schemeClr val="tx1">
                    <a:lumMod val="75000"/>
                    <a:lumOff val="25000"/>
                  </a:schemeClr>
                </a:solidFill>
                <a:latin typeface="+mj-lt"/>
              </a:rPr>
            </a:br>
            <a:endParaRPr lang="en-US" sz="2000" dirty="0">
              <a:solidFill>
                <a:schemeClr val="tx1">
                  <a:lumMod val="75000"/>
                  <a:lumOff val="25000"/>
                </a:schemeClr>
              </a:solidFill>
              <a:latin typeface="+mj-lt"/>
            </a:endParaRPr>
          </a:p>
          <a:p>
            <a:r>
              <a:rPr lang="en-US" sz="2400" dirty="0"/>
              <a:t>All public-facing government websites, applications, and documents must meet </a:t>
            </a:r>
            <a:r>
              <a:rPr lang="en-US" sz="2400" b="1" dirty="0"/>
              <a:t>WCAG 2.1 Level AA</a:t>
            </a:r>
            <a:r>
              <a:rPr lang="en-US" sz="2400" dirty="0"/>
              <a:t>. </a:t>
            </a:r>
          </a:p>
          <a:p>
            <a:r>
              <a:rPr lang="en-US" sz="2400" dirty="0"/>
              <a:t>North Carolina state agencies must comply by </a:t>
            </a:r>
            <a:r>
              <a:rPr lang="en-US" sz="2400" b="1" dirty="0"/>
              <a:t>April 24, 2026</a:t>
            </a:r>
            <a:r>
              <a:rPr lang="en-US" sz="2400" dirty="0"/>
              <a:t>, to avoid legal action.</a:t>
            </a:r>
          </a:p>
        </p:txBody>
      </p:sp>
    </p:spTree>
    <p:extLst>
      <p:ext uri="{BB962C8B-B14F-4D97-AF65-F5344CB8AC3E}">
        <p14:creationId xmlns:p14="http://schemas.microsoft.com/office/powerpoint/2010/main" val="155611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2D7B-97F5-982B-C783-12066F452E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08313D-9E39-E452-6912-362A7E627376}"/>
              </a:ext>
            </a:extLst>
          </p:cNvPr>
          <p:cNvSpPr>
            <a:spLocks noGrp="1"/>
          </p:cNvSpPr>
          <p:nvPr>
            <p:ph type="title"/>
          </p:nvPr>
        </p:nvSpPr>
        <p:spPr>
          <a:xfrm>
            <a:off x="838200" y="746372"/>
            <a:ext cx="10515600" cy="561467"/>
          </a:xfrm>
        </p:spPr>
        <p:txBody>
          <a:bodyPr/>
          <a:lstStyle/>
          <a:p>
            <a:r>
              <a:rPr lang="en-US" dirty="0"/>
              <a:t>Exception: Archived Web Content </a:t>
            </a:r>
          </a:p>
        </p:txBody>
      </p:sp>
      <p:sp>
        <p:nvSpPr>
          <p:cNvPr id="5" name="Text Placeholder 4">
            <a:extLst>
              <a:ext uri="{FF2B5EF4-FFF2-40B4-BE49-F238E27FC236}">
                <a16:creationId xmlns:a16="http://schemas.microsoft.com/office/drawing/2014/main" id="{A7EA7B7D-DE87-2F70-37AC-388EF27B3777}"/>
              </a:ext>
            </a:extLst>
          </p:cNvPr>
          <p:cNvSpPr>
            <a:spLocks noGrp="1"/>
          </p:cNvSpPr>
          <p:nvPr>
            <p:ph type="body" sz="quarter" idx="10"/>
          </p:nvPr>
        </p:nvSpPr>
        <p:spPr>
          <a:xfrm>
            <a:off x="838200" y="1631092"/>
            <a:ext cx="10515600" cy="4348958"/>
          </a:xfrm>
        </p:spPr>
        <p:txBody>
          <a:bodyPr/>
          <a:lstStyle/>
          <a:p>
            <a:r>
              <a:rPr lang="en-US" dirty="0"/>
              <a:t>Web content that meets </a:t>
            </a:r>
            <a:r>
              <a:rPr lang="en-US" b="1" dirty="0"/>
              <a:t>all four </a:t>
            </a:r>
            <a:r>
              <a:rPr lang="en-US" dirty="0"/>
              <a:t>of the following does not need to meet WCAG 2.1 AA compliance:</a:t>
            </a:r>
            <a:br>
              <a:rPr lang="en-US" dirty="0"/>
            </a:br>
            <a:endParaRPr lang="en-US" dirty="0"/>
          </a:p>
          <a:p>
            <a:pPr marL="971550" lvl="1" indent="-514350">
              <a:buFont typeface="+mj-lt"/>
              <a:buAutoNum type="arabicPeriod"/>
            </a:pPr>
            <a:r>
              <a:rPr lang="en-US" dirty="0"/>
              <a:t>Created before compliance date, </a:t>
            </a:r>
            <a:r>
              <a:rPr lang="en-US" b="1" dirty="0"/>
              <a:t>and</a:t>
            </a:r>
          </a:p>
          <a:p>
            <a:pPr marL="971550" lvl="1" indent="-514350">
              <a:buFont typeface="+mj-lt"/>
              <a:buAutoNum type="arabicPeriod"/>
            </a:pPr>
            <a:r>
              <a:rPr lang="en-US" dirty="0"/>
              <a:t>Retained exclusively for reference, research, or recordkeeping</a:t>
            </a:r>
            <a:r>
              <a:rPr lang="en-US" b="1" dirty="0"/>
              <a:t>, and</a:t>
            </a:r>
          </a:p>
          <a:p>
            <a:pPr marL="971550" lvl="1" indent="-514350">
              <a:buFont typeface="+mj-lt"/>
              <a:buAutoNum type="arabicPeriod"/>
            </a:pPr>
            <a:r>
              <a:rPr lang="en-US" dirty="0"/>
              <a:t>Kept in a specially-marked area for archived content, </a:t>
            </a:r>
            <a:r>
              <a:rPr lang="en-US" b="1" dirty="0"/>
              <a:t>and</a:t>
            </a:r>
          </a:p>
          <a:p>
            <a:pPr marL="971550" lvl="1" indent="-514350">
              <a:buFont typeface="+mj-lt"/>
              <a:buAutoNum type="arabicPeriod"/>
            </a:pPr>
            <a:r>
              <a:rPr lang="en-US" dirty="0"/>
              <a:t>Not altered or updated after the date of archiving.</a:t>
            </a:r>
          </a:p>
        </p:txBody>
      </p:sp>
    </p:spTree>
    <p:extLst>
      <p:ext uri="{BB962C8B-B14F-4D97-AF65-F5344CB8AC3E}">
        <p14:creationId xmlns:p14="http://schemas.microsoft.com/office/powerpoint/2010/main" val="75308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EC5127-3DC7-E5A0-4E83-9AE9B024ED0B}"/>
              </a:ext>
            </a:extLst>
          </p:cNvPr>
          <p:cNvSpPr>
            <a:spLocks noGrp="1"/>
          </p:cNvSpPr>
          <p:nvPr>
            <p:ph type="ctrTitle"/>
          </p:nvPr>
        </p:nvSpPr>
        <p:spPr/>
        <p:txBody>
          <a:bodyPr/>
          <a:lstStyle/>
          <a:p>
            <a:r>
              <a:rPr lang="en-US" dirty="0"/>
              <a:t>A water quality report from 1998 that a state has stored in an “archived” section of its website and has not updated. </a:t>
            </a:r>
          </a:p>
        </p:txBody>
      </p:sp>
      <p:sp>
        <p:nvSpPr>
          <p:cNvPr id="6" name="Subtitle 5">
            <a:extLst>
              <a:ext uri="{FF2B5EF4-FFF2-40B4-BE49-F238E27FC236}">
                <a16:creationId xmlns:a16="http://schemas.microsoft.com/office/drawing/2014/main" id="{BFE22FD2-9254-A188-D520-40DDCE4198AA}"/>
              </a:ext>
            </a:extLst>
          </p:cNvPr>
          <p:cNvSpPr>
            <a:spLocks noGrp="1"/>
          </p:cNvSpPr>
          <p:nvPr>
            <p:ph type="subTitle" idx="1"/>
          </p:nvPr>
        </p:nvSpPr>
        <p:spPr/>
        <p:txBody>
          <a:bodyPr/>
          <a:lstStyle/>
          <a:p>
            <a:r>
              <a:rPr lang="en-US" dirty="0"/>
              <a:t>Does this meet the archived web content exception? </a:t>
            </a:r>
          </a:p>
        </p:txBody>
      </p:sp>
    </p:spTree>
    <p:extLst>
      <p:ext uri="{BB962C8B-B14F-4D97-AF65-F5344CB8AC3E}">
        <p14:creationId xmlns:p14="http://schemas.microsoft.com/office/powerpoint/2010/main" val="146733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5D90-D2B9-621E-583D-07BD1CF55BB3}"/>
              </a:ext>
            </a:extLst>
          </p:cNvPr>
          <p:cNvSpPr>
            <a:spLocks noGrp="1"/>
          </p:cNvSpPr>
          <p:nvPr>
            <p:ph type="ctrTitle"/>
          </p:nvPr>
        </p:nvSpPr>
        <p:spPr/>
        <p:txBody>
          <a:bodyPr/>
          <a:lstStyle/>
          <a:p>
            <a:r>
              <a:rPr lang="en-US" dirty="0"/>
              <a:t>City council meeting minutes created after the compliance date and posted in an ”archived” section. </a:t>
            </a:r>
          </a:p>
        </p:txBody>
      </p:sp>
      <p:sp>
        <p:nvSpPr>
          <p:cNvPr id="3" name="Subtitle 2">
            <a:extLst>
              <a:ext uri="{FF2B5EF4-FFF2-40B4-BE49-F238E27FC236}">
                <a16:creationId xmlns:a16="http://schemas.microsoft.com/office/drawing/2014/main" id="{88413B13-2BED-B86F-E315-6462243E18B9}"/>
              </a:ext>
            </a:extLst>
          </p:cNvPr>
          <p:cNvSpPr>
            <a:spLocks noGrp="1"/>
          </p:cNvSpPr>
          <p:nvPr>
            <p:ph type="subTitle" idx="1"/>
          </p:nvPr>
        </p:nvSpPr>
        <p:spPr/>
        <p:txBody>
          <a:bodyPr/>
          <a:lstStyle/>
          <a:p>
            <a:r>
              <a:rPr lang="en-US" dirty="0"/>
              <a:t>Does this meet the archived web content exception? </a:t>
            </a:r>
          </a:p>
          <a:p>
            <a:endParaRPr lang="en-US" dirty="0"/>
          </a:p>
        </p:txBody>
      </p:sp>
    </p:spTree>
    <p:extLst>
      <p:ext uri="{BB962C8B-B14F-4D97-AF65-F5344CB8AC3E}">
        <p14:creationId xmlns:p14="http://schemas.microsoft.com/office/powerpoint/2010/main" val="156478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A8D5-A7F0-8B52-66E4-DDFDB239078F}"/>
              </a:ext>
            </a:extLst>
          </p:cNvPr>
          <p:cNvSpPr>
            <a:spLocks noGrp="1"/>
          </p:cNvSpPr>
          <p:nvPr>
            <p:ph type="ctrTitle"/>
          </p:nvPr>
        </p:nvSpPr>
        <p:spPr/>
        <p:txBody>
          <a:bodyPr/>
          <a:lstStyle/>
          <a:p>
            <a:r>
              <a:rPr lang="en-US" dirty="0"/>
              <a:t>A 2021 COVID-19 statistics spreadsheet posted in an ”archived” section later updated.</a:t>
            </a:r>
          </a:p>
        </p:txBody>
      </p:sp>
      <p:sp>
        <p:nvSpPr>
          <p:cNvPr id="3" name="Subtitle 2">
            <a:extLst>
              <a:ext uri="{FF2B5EF4-FFF2-40B4-BE49-F238E27FC236}">
                <a16:creationId xmlns:a16="http://schemas.microsoft.com/office/drawing/2014/main" id="{E2E58763-9BC0-0ADB-888A-1B662B7CE3D3}"/>
              </a:ext>
            </a:extLst>
          </p:cNvPr>
          <p:cNvSpPr>
            <a:spLocks noGrp="1"/>
          </p:cNvSpPr>
          <p:nvPr>
            <p:ph type="subTitle" idx="1"/>
          </p:nvPr>
        </p:nvSpPr>
        <p:spPr/>
        <p:txBody>
          <a:bodyPr/>
          <a:lstStyle/>
          <a:p>
            <a:r>
              <a:rPr lang="en-US" dirty="0"/>
              <a:t>Does this meet the archived web content exception? </a:t>
            </a:r>
          </a:p>
        </p:txBody>
      </p:sp>
    </p:spTree>
    <p:extLst>
      <p:ext uri="{BB962C8B-B14F-4D97-AF65-F5344CB8AC3E}">
        <p14:creationId xmlns:p14="http://schemas.microsoft.com/office/powerpoint/2010/main" val="3804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9262-FEA9-D6B6-723A-25E85A79D06B}"/>
              </a:ext>
            </a:extLst>
          </p:cNvPr>
          <p:cNvSpPr>
            <a:spLocks noGrp="1"/>
          </p:cNvSpPr>
          <p:nvPr>
            <p:ph type="ctrTitle"/>
          </p:nvPr>
        </p:nvSpPr>
        <p:spPr/>
        <p:txBody>
          <a:bodyPr/>
          <a:lstStyle/>
          <a:p>
            <a:r>
              <a:rPr lang="en-US" dirty="0"/>
              <a:t>A PDF that includes a current county park map that is based on data collected after compliance date.</a:t>
            </a:r>
          </a:p>
        </p:txBody>
      </p:sp>
      <p:sp>
        <p:nvSpPr>
          <p:cNvPr id="3" name="Subtitle 2">
            <a:extLst>
              <a:ext uri="{FF2B5EF4-FFF2-40B4-BE49-F238E27FC236}">
                <a16:creationId xmlns:a16="http://schemas.microsoft.com/office/drawing/2014/main" id="{7A3774C2-07F0-0722-45BB-195D6DEFBBB7}"/>
              </a:ext>
            </a:extLst>
          </p:cNvPr>
          <p:cNvSpPr>
            <a:spLocks noGrp="1"/>
          </p:cNvSpPr>
          <p:nvPr>
            <p:ph type="subTitle" idx="1"/>
          </p:nvPr>
        </p:nvSpPr>
        <p:spPr/>
        <p:txBody>
          <a:bodyPr/>
          <a:lstStyle/>
          <a:p>
            <a:r>
              <a:rPr lang="en-US" dirty="0"/>
              <a:t>Does this meet the archived web content exception? </a:t>
            </a:r>
          </a:p>
          <a:p>
            <a:endParaRPr lang="en-US" dirty="0"/>
          </a:p>
        </p:txBody>
      </p:sp>
    </p:spTree>
    <p:extLst>
      <p:ext uri="{BB962C8B-B14F-4D97-AF65-F5344CB8AC3E}">
        <p14:creationId xmlns:p14="http://schemas.microsoft.com/office/powerpoint/2010/main" val="306706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2A7024-8B7A-B658-730A-8EA679F1D037}"/>
              </a:ext>
            </a:extLst>
          </p:cNvPr>
          <p:cNvSpPr>
            <a:spLocks noGrp="1"/>
          </p:cNvSpPr>
          <p:nvPr>
            <p:ph type="title"/>
          </p:nvPr>
        </p:nvSpPr>
        <p:spPr/>
        <p:txBody>
          <a:bodyPr/>
          <a:lstStyle/>
          <a:p>
            <a:r>
              <a:rPr lang="en-US" dirty="0"/>
              <a:t>Exception: Preexisting Conventional Electronic Documents</a:t>
            </a:r>
          </a:p>
        </p:txBody>
      </p:sp>
      <p:sp>
        <p:nvSpPr>
          <p:cNvPr id="9" name="Text Placeholder 8">
            <a:extLst>
              <a:ext uri="{FF2B5EF4-FFF2-40B4-BE49-F238E27FC236}">
                <a16:creationId xmlns:a16="http://schemas.microsoft.com/office/drawing/2014/main" id="{2C37F53B-C8A1-BEBB-583F-17C98EF0F764}"/>
              </a:ext>
            </a:extLst>
          </p:cNvPr>
          <p:cNvSpPr>
            <a:spLocks noGrp="1"/>
          </p:cNvSpPr>
          <p:nvPr>
            <p:ph type="body" sz="quarter" idx="10"/>
          </p:nvPr>
        </p:nvSpPr>
        <p:spPr>
          <a:xfrm>
            <a:off x="838200" y="1528010"/>
            <a:ext cx="10515600" cy="4746531"/>
          </a:xfrm>
        </p:spPr>
        <p:txBody>
          <a:bodyPr/>
          <a:lstStyle/>
          <a:p>
            <a:r>
              <a:rPr lang="en-US" sz="2600" dirty="0"/>
              <a:t>Documents that meet </a:t>
            </a:r>
            <a:r>
              <a:rPr lang="en-US" sz="2600" b="1" dirty="0"/>
              <a:t>both</a:t>
            </a:r>
            <a:r>
              <a:rPr lang="en-US" sz="2600" dirty="0"/>
              <a:t> of the following do not need to meet WCAG 2.1 AA compliance:</a:t>
            </a:r>
          </a:p>
          <a:p>
            <a:pPr marL="971550" lvl="1" indent="-514350">
              <a:buFont typeface="+mj-lt"/>
              <a:buAutoNum type="arabicPeriod"/>
            </a:pPr>
            <a:r>
              <a:rPr lang="en-US" dirty="0"/>
              <a:t>Documents are word processing, presentation, PDF, or spreadsheet files, </a:t>
            </a:r>
            <a:r>
              <a:rPr lang="en-US" b="1" dirty="0"/>
              <a:t>and</a:t>
            </a:r>
          </a:p>
          <a:p>
            <a:pPr marL="971550" lvl="1" indent="-514350">
              <a:buFont typeface="+mj-lt"/>
              <a:buAutoNum type="arabicPeriod"/>
            </a:pPr>
            <a:r>
              <a:rPr lang="en-US" dirty="0"/>
              <a:t>Available on the state or local government’s website or app before the compliance date.</a:t>
            </a:r>
            <a:br>
              <a:rPr lang="en-US" dirty="0"/>
            </a:br>
            <a:endParaRPr lang="en-US" dirty="0"/>
          </a:p>
          <a:p>
            <a:r>
              <a:rPr lang="en-US" sz="2600" dirty="0">
                <a:solidFill>
                  <a:schemeClr val="tx1">
                    <a:lumMod val="90000"/>
                    <a:lumOff val="10000"/>
                  </a:schemeClr>
                </a:solidFill>
              </a:rPr>
              <a:t>Exception does </a:t>
            </a:r>
            <a:r>
              <a:rPr lang="en-US" sz="2600" b="1" i="1" dirty="0">
                <a:solidFill>
                  <a:schemeClr val="tx1">
                    <a:lumMod val="90000"/>
                    <a:lumOff val="10000"/>
                  </a:schemeClr>
                </a:solidFill>
              </a:rPr>
              <a:t>not</a:t>
            </a:r>
            <a:r>
              <a:rPr lang="en-US" sz="2600" b="1" dirty="0">
                <a:solidFill>
                  <a:schemeClr val="tx1">
                    <a:lumMod val="90000"/>
                    <a:lumOff val="10000"/>
                  </a:schemeClr>
                </a:solidFill>
              </a:rPr>
              <a:t> </a:t>
            </a:r>
            <a:r>
              <a:rPr lang="en-US" sz="2600" dirty="0">
                <a:solidFill>
                  <a:schemeClr val="tx1">
                    <a:lumMod val="90000"/>
                    <a:lumOff val="10000"/>
                  </a:schemeClr>
                </a:solidFill>
              </a:rPr>
              <a:t>apply when:</a:t>
            </a:r>
          </a:p>
          <a:p>
            <a:pPr lvl="1"/>
            <a:r>
              <a:rPr lang="en-US" b="1" dirty="0">
                <a:solidFill>
                  <a:schemeClr val="tx1">
                    <a:lumMod val="90000"/>
                    <a:lumOff val="10000"/>
                  </a:schemeClr>
                </a:solidFill>
              </a:rPr>
              <a:t>Documents are currently used to apply for, access, or participate in a state or local government’s services, programs, or activities.</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114018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B315-1C95-2572-85D3-CCC6DECCE22C}"/>
              </a:ext>
            </a:extLst>
          </p:cNvPr>
          <p:cNvSpPr>
            <a:spLocks noGrp="1"/>
          </p:cNvSpPr>
          <p:nvPr>
            <p:ph type="ctrTitle"/>
          </p:nvPr>
        </p:nvSpPr>
        <p:spPr/>
        <p:txBody>
          <a:bodyPr/>
          <a:lstStyle/>
          <a:p>
            <a:r>
              <a:rPr lang="en-US" dirty="0"/>
              <a:t>A Microsoft Word version of a school board sample ballot posted in 2014.</a:t>
            </a:r>
          </a:p>
        </p:txBody>
      </p:sp>
      <p:sp>
        <p:nvSpPr>
          <p:cNvPr id="3" name="Subtitle 2">
            <a:extLst>
              <a:ext uri="{FF2B5EF4-FFF2-40B4-BE49-F238E27FC236}">
                <a16:creationId xmlns:a16="http://schemas.microsoft.com/office/drawing/2014/main" id="{88DE98D4-667C-1040-C4A3-730F7AB85BFC}"/>
              </a:ext>
            </a:extLst>
          </p:cNvPr>
          <p:cNvSpPr>
            <a:spLocks noGrp="1"/>
          </p:cNvSpPr>
          <p:nvPr>
            <p:ph type="subTitle" idx="1"/>
          </p:nvPr>
        </p:nvSpPr>
        <p:spPr/>
        <p:txBody>
          <a:bodyPr/>
          <a:lstStyle/>
          <a:p>
            <a:r>
              <a:rPr lang="en-US" dirty="0"/>
              <a:t>Does this meet the preexisting electronic document exception? </a:t>
            </a:r>
          </a:p>
          <a:p>
            <a:endParaRPr lang="en-US" dirty="0"/>
          </a:p>
        </p:txBody>
      </p:sp>
    </p:spTree>
    <p:extLst>
      <p:ext uri="{BB962C8B-B14F-4D97-AF65-F5344CB8AC3E}">
        <p14:creationId xmlns:p14="http://schemas.microsoft.com/office/powerpoint/2010/main" val="140326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C41C-CD85-9D0A-8A2D-0AD6E2613D2C}"/>
              </a:ext>
            </a:extLst>
          </p:cNvPr>
          <p:cNvSpPr>
            <a:spLocks noGrp="1"/>
          </p:cNvSpPr>
          <p:nvPr>
            <p:ph type="ctrTitle"/>
          </p:nvPr>
        </p:nvSpPr>
        <p:spPr/>
        <p:txBody>
          <a:bodyPr/>
          <a:lstStyle/>
          <a:p>
            <a:r>
              <a:rPr lang="en-US" dirty="0"/>
              <a:t>A PPT presentation posted after the compliance date for an upcoming town hall.  </a:t>
            </a:r>
          </a:p>
        </p:txBody>
      </p:sp>
      <p:sp>
        <p:nvSpPr>
          <p:cNvPr id="3" name="Subtitle 2">
            <a:extLst>
              <a:ext uri="{FF2B5EF4-FFF2-40B4-BE49-F238E27FC236}">
                <a16:creationId xmlns:a16="http://schemas.microsoft.com/office/drawing/2014/main" id="{0525A69A-4E9E-EDD4-6372-489BE662714B}"/>
              </a:ext>
            </a:extLst>
          </p:cNvPr>
          <p:cNvSpPr>
            <a:spLocks noGrp="1"/>
          </p:cNvSpPr>
          <p:nvPr>
            <p:ph type="subTitle" idx="1"/>
          </p:nvPr>
        </p:nvSpPr>
        <p:spPr/>
        <p:txBody>
          <a:bodyPr/>
          <a:lstStyle/>
          <a:p>
            <a:r>
              <a:rPr lang="en-US" dirty="0"/>
              <a:t>Does this meet the preexisting electronic document exception? </a:t>
            </a:r>
          </a:p>
          <a:p>
            <a:endParaRPr lang="en-US" dirty="0"/>
          </a:p>
        </p:txBody>
      </p:sp>
    </p:spTree>
    <p:extLst>
      <p:ext uri="{BB962C8B-B14F-4D97-AF65-F5344CB8AC3E}">
        <p14:creationId xmlns:p14="http://schemas.microsoft.com/office/powerpoint/2010/main" val="118961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47D2-69ED-11E8-86B8-6C3F5CB188A1}"/>
              </a:ext>
            </a:extLst>
          </p:cNvPr>
          <p:cNvSpPr>
            <a:spLocks noGrp="1"/>
          </p:cNvSpPr>
          <p:nvPr>
            <p:ph type="ctrTitle"/>
          </p:nvPr>
        </p:nvSpPr>
        <p:spPr/>
        <p:txBody>
          <a:bodyPr/>
          <a:lstStyle/>
          <a:p>
            <a:r>
              <a:rPr lang="en-US" dirty="0"/>
              <a:t>After the compliance date, the city updates a PDF posted in 2020 to include new contact information. </a:t>
            </a:r>
          </a:p>
        </p:txBody>
      </p:sp>
      <p:sp>
        <p:nvSpPr>
          <p:cNvPr id="3" name="Subtitle 2">
            <a:extLst>
              <a:ext uri="{FF2B5EF4-FFF2-40B4-BE49-F238E27FC236}">
                <a16:creationId xmlns:a16="http://schemas.microsoft.com/office/drawing/2014/main" id="{EAD5C319-A283-D6E4-4BD6-D524C8B46ED3}"/>
              </a:ext>
            </a:extLst>
          </p:cNvPr>
          <p:cNvSpPr>
            <a:spLocks noGrp="1"/>
          </p:cNvSpPr>
          <p:nvPr>
            <p:ph type="subTitle" idx="1"/>
          </p:nvPr>
        </p:nvSpPr>
        <p:spPr/>
        <p:txBody>
          <a:bodyPr/>
          <a:lstStyle/>
          <a:p>
            <a:r>
              <a:rPr lang="en-US" dirty="0"/>
              <a:t>Does this meet the preexisting electronic document exception? </a:t>
            </a:r>
          </a:p>
          <a:p>
            <a:endParaRPr lang="en-US" dirty="0"/>
          </a:p>
        </p:txBody>
      </p:sp>
    </p:spTree>
    <p:extLst>
      <p:ext uri="{BB962C8B-B14F-4D97-AF65-F5344CB8AC3E}">
        <p14:creationId xmlns:p14="http://schemas.microsoft.com/office/powerpoint/2010/main" val="221737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62783-6573-03F9-1B09-3F7C4DF1D670}"/>
              </a:ext>
            </a:extLst>
          </p:cNvPr>
          <p:cNvSpPr>
            <a:spLocks noGrp="1"/>
          </p:cNvSpPr>
          <p:nvPr>
            <p:ph type="ctrTitle"/>
          </p:nvPr>
        </p:nvSpPr>
        <p:spPr/>
        <p:txBody>
          <a:bodyPr/>
          <a:lstStyle/>
          <a:p>
            <a:r>
              <a:rPr lang="en-US" dirty="0"/>
              <a:t>A state posted a PDF version of a business license application in 2020 that is still used to apply.</a:t>
            </a:r>
          </a:p>
        </p:txBody>
      </p:sp>
      <p:sp>
        <p:nvSpPr>
          <p:cNvPr id="3" name="Subtitle 2">
            <a:extLst>
              <a:ext uri="{FF2B5EF4-FFF2-40B4-BE49-F238E27FC236}">
                <a16:creationId xmlns:a16="http://schemas.microsoft.com/office/drawing/2014/main" id="{6E16B536-BBB7-4A3A-EF81-9EFEF1A1220C}"/>
              </a:ext>
            </a:extLst>
          </p:cNvPr>
          <p:cNvSpPr>
            <a:spLocks noGrp="1"/>
          </p:cNvSpPr>
          <p:nvPr>
            <p:ph type="subTitle" idx="1"/>
          </p:nvPr>
        </p:nvSpPr>
        <p:spPr/>
        <p:txBody>
          <a:bodyPr/>
          <a:lstStyle/>
          <a:p>
            <a:r>
              <a:rPr lang="en-US" dirty="0"/>
              <a:t>Does this meet the preexisting electronic document exception? </a:t>
            </a:r>
          </a:p>
          <a:p>
            <a:endParaRPr lang="en-US" dirty="0"/>
          </a:p>
        </p:txBody>
      </p:sp>
    </p:spTree>
    <p:extLst>
      <p:ext uri="{BB962C8B-B14F-4D97-AF65-F5344CB8AC3E}">
        <p14:creationId xmlns:p14="http://schemas.microsoft.com/office/powerpoint/2010/main" val="347479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135584-5077-C0E8-D37F-2112781F0005}"/>
              </a:ext>
            </a:extLst>
          </p:cNvPr>
          <p:cNvSpPr>
            <a:spLocks noGrp="1"/>
          </p:cNvSpPr>
          <p:nvPr>
            <p:ph type="title"/>
          </p:nvPr>
        </p:nvSpPr>
        <p:spPr/>
        <p:txBody>
          <a:bodyPr/>
          <a:lstStyle/>
          <a:p>
            <a:r>
              <a:rPr lang="en-US" dirty="0"/>
              <a:t>NCDIT Support for Accessibility Compliance</a:t>
            </a:r>
          </a:p>
        </p:txBody>
      </p:sp>
      <p:sp>
        <p:nvSpPr>
          <p:cNvPr id="6" name="Text Placeholder 5">
            <a:extLst>
              <a:ext uri="{FF2B5EF4-FFF2-40B4-BE49-F238E27FC236}">
                <a16:creationId xmlns:a16="http://schemas.microsoft.com/office/drawing/2014/main" id="{12EDCB5C-BAAA-17D9-A343-39CBBBA3FB62}"/>
              </a:ext>
            </a:extLst>
          </p:cNvPr>
          <p:cNvSpPr>
            <a:spLocks noGrp="1"/>
          </p:cNvSpPr>
          <p:nvPr>
            <p:ph type="body" sz="quarter" idx="10"/>
          </p:nvPr>
        </p:nvSpPr>
        <p:spPr>
          <a:xfrm>
            <a:off x="838200" y="1060704"/>
            <a:ext cx="10515600" cy="4423099"/>
          </a:xfrm>
        </p:spPr>
        <p:txBody>
          <a:bodyPr/>
          <a:lstStyle/>
          <a:p>
            <a:pPr marL="0" indent="0">
              <a:buNone/>
            </a:pPr>
            <a:r>
              <a:rPr lang="en-US" sz="2000" b="1" dirty="0">
                <a:solidFill>
                  <a:schemeClr val="tx1">
                    <a:lumMod val="75000"/>
                    <a:lumOff val="25000"/>
                  </a:schemeClr>
                </a:solidFill>
                <a:latin typeface="+mj-lt"/>
              </a:rPr>
              <a:t>How NCDIT is Supporting Agencies</a:t>
            </a:r>
            <a:br>
              <a:rPr lang="en-US" sz="2000" b="1" dirty="0">
                <a:solidFill>
                  <a:schemeClr val="tx1">
                    <a:lumMod val="75000"/>
                    <a:lumOff val="25000"/>
                  </a:schemeClr>
                </a:solidFill>
                <a:latin typeface="+mj-lt"/>
              </a:rPr>
            </a:br>
            <a:endParaRPr lang="en-US" sz="2000" b="1" dirty="0">
              <a:solidFill>
                <a:schemeClr val="tx1">
                  <a:lumMod val="75000"/>
                  <a:lumOff val="25000"/>
                </a:schemeClr>
              </a:solidFill>
              <a:latin typeface="+mj-lt"/>
            </a:endParaRPr>
          </a:p>
          <a:p>
            <a:r>
              <a:rPr lang="en-US" sz="2400" b="1" dirty="0"/>
              <a:t>Free Accessibility Monitoring </a:t>
            </a:r>
            <a:r>
              <a:rPr lang="en-US" sz="2400" dirty="0"/>
              <a:t>– available at no cost to all agencies</a:t>
            </a:r>
          </a:p>
          <a:p>
            <a:r>
              <a:rPr lang="en-US" sz="2400" b="1" dirty="0"/>
              <a:t>Centralized Guidance and Standards </a:t>
            </a:r>
            <a:r>
              <a:rPr lang="en-US" sz="2400" dirty="0"/>
              <a:t>– aligned with federal requirements</a:t>
            </a:r>
          </a:p>
          <a:p>
            <a:r>
              <a:rPr lang="en-US" sz="2400" b="1" dirty="0"/>
              <a:t>Consultation and Technical Assistance </a:t>
            </a:r>
            <a:r>
              <a:rPr lang="en-US" sz="2400" dirty="0"/>
              <a:t>– to help agencies understand findings, prioritize risk, and plan remediation</a:t>
            </a:r>
          </a:p>
          <a:p>
            <a:pPr marL="0" indent="0">
              <a:buNone/>
            </a:pPr>
            <a:endParaRPr lang="en-US" sz="2400" dirty="0">
              <a:solidFill>
                <a:schemeClr val="tx1">
                  <a:lumMod val="75000"/>
                  <a:lumOff val="25000"/>
                </a:schemeClr>
              </a:solidFill>
              <a:hlinkClick r:id="rId3">
                <a:extLst>
                  <a:ext uri="{A12FA001-AC4F-418D-AE19-62706E023703}">
                    <ahyp:hlinkClr xmlns:ahyp="http://schemas.microsoft.com/office/drawing/2018/hyperlinkcolor" val="tx"/>
                  </a:ext>
                </a:extLst>
              </a:hlinkClick>
            </a:endParaRPr>
          </a:p>
          <a:p>
            <a:pPr marL="0" indent="0" algn="ctr">
              <a:buNone/>
            </a:pPr>
            <a:r>
              <a:rPr lang="en-US" sz="4000" b="1" dirty="0">
                <a:solidFill>
                  <a:schemeClr val="tx1">
                    <a:lumMod val="75000"/>
                    <a:lumOff val="25000"/>
                  </a:schemeClr>
                </a:solidFill>
                <a:hlinkClick r:id="rId3">
                  <a:extLst>
                    <a:ext uri="{A12FA001-AC4F-418D-AE19-62706E023703}">
                      <ahyp:hlinkClr xmlns:ahyp="http://schemas.microsoft.com/office/drawing/2018/hyperlinkcolor" val="tx"/>
                    </a:ext>
                  </a:extLst>
                </a:hlinkClick>
              </a:rPr>
              <a:t>it.nc.gov/digital-accessibility</a:t>
            </a:r>
            <a:endParaRPr lang="en-US" sz="4000" b="1" dirty="0">
              <a:solidFill>
                <a:schemeClr val="tx1">
                  <a:lumMod val="75000"/>
                  <a:lumOff val="25000"/>
                </a:schemeClr>
              </a:solidFill>
            </a:endParaRPr>
          </a:p>
        </p:txBody>
      </p:sp>
    </p:spTree>
    <p:extLst>
      <p:ext uri="{BB962C8B-B14F-4D97-AF65-F5344CB8AC3E}">
        <p14:creationId xmlns:p14="http://schemas.microsoft.com/office/powerpoint/2010/main" val="82669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248CAB-5BEF-DBB5-7FE9-A63B5C7E5939}"/>
              </a:ext>
            </a:extLst>
          </p:cNvPr>
          <p:cNvSpPr>
            <a:spLocks noGrp="1"/>
          </p:cNvSpPr>
          <p:nvPr>
            <p:ph type="title"/>
          </p:nvPr>
        </p:nvSpPr>
        <p:spPr/>
        <p:txBody>
          <a:bodyPr/>
          <a:lstStyle/>
          <a:p>
            <a:r>
              <a:rPr lang="en-US" dirty="0"/>
              <a:t>Exception: Content Posted by Third Party</a:t>
            </a:r>
          </a:p>
        </p:txBody>
      </p:sp>
      <p:sp>
        <p:nvSpPr>
          <p:cNvPr id="6" name="Text Placeholder 5">
            <a:extLst>
              <a:ext uri="{FF2B5EF4-FFF2-40B4-BE49-F238E27FC236}">
                <a16:creationId xmlns:a16="http://schemas.microsoft.com/office/drawing/2014/main" id="{EF7C3A86-1BC9-D827-A730-3EDA9DCBBD59}"/>
              </a:ext>
            </a:extLst>
          </p:cNvPr>
          <p:cNvSpPr>
            <a:spLocks noGrp="1"/>
          </p:cNvSpPr>
          <p:nvPr>
            <p:ph type="body" sz="quarter" idx="10"/>
          </p:nvPr>
        </p:nvSpPr>
        <p:spPr/>
        <p:txBody>
          <a:bodyPr/>
          <a:lstStyle/>
          <a:p>
            <a:r>
              <a:rPr lang="en-US" dirty="0"/>
              <a:t>Content posted by a third party where the third party is </a:t>
            </a:r>
            <a:r>
              <a:rPr lang="en-US" b="1" dirty="0"/>
              <a:t>not</a:t>
            </a:r>
            <a:r>
              <a:rPr lang="en-US" dirty="0"/>
              <a:t> posting due to contractual, licensing, or other arrangements with a public entity.</a:t>
            </a:r>
            <a:br>
              <a:rPr lang="en-US" dirty="0"/>
            </a:br>
            <a:endParaRPr lang="en-US" dirty="0"/>
          </a:p>
          <a:p>
            <a:r>
              <a:rPr lang="en-US" b="1" dirty="0"/>
              <a:t>Exception does </a:t>
            </a:r>
            <a:r>
              <a:rPr lang="en-US" b="1" i="1" dirty="0"/>
              <a:t>not</a:t>
            </a:r>
            <a:r>
              <a:rPr lang="en-US" b="1" dirty="0"/>
              <a:t> apply when: </a:t>
            </a:r>
          </a:p>
          <a:p>
            <a:pPr lvl="1"/>
            <a:r>
              <a:rPr lang="en-US" dirty="0"/>
              <a:t>Third-party content posted by the state or local government.</a:t>
            </a:r>
          </a:p>
          <a:p>
            <a:pPr lvl="1"/>
            <a:r>
              <a:rPr lang="en-US" dirty="0"/>
              <a:t>Content posted by a state or local govt.’s contractor or vendor.</a:t>
            </a:r>
          </a:p>
          <a:p>
            <a:pPr lvl="1"/>
            <a:r>
              <a:rPr lang="en-US" dirty="0"/>
              <a:t>Tools and platforms that allow third parties to post content.</a:t>
            </a:r>
            <a:endParaRPr lang="en-US" b="1" dirty="0"/>
          </a:p>
          <a:p>
            <a:pPr marL="0" indent="0">
              <a:buNone/>
            </a:pPr>
            <a:br>
              <a:rPr lang="en-US" dirty="0"/>
            </a:br>
            <a:endParaRPr lang="en-US" dirty="0"/>
          </a:p>
        </p:txBody>
      </p:sp>
    </p:spTree>
    <p:extLst>
      <p:ext uri="{BB962C8B-B14F-4D97-AF65-F5344CB8AC3E}">
        <p14:creationId xmlns:p14="http://schemas.microsoft.com/office/powerpoint/2010/main" val="20001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843D8-AD90-EA3A-4CFC-F988E7DD5F4B}"/>
              </a:ext>
            </a:extLst>
          </p:cNvPr>
          <p:cNvSpPr>
            <a:spLocks noGrp="1"/>
          </p:cNvSpPr>
          <p:nvPr>
            <p:ph type="title"/>
          </p:nvPr>
        </p:nvSpPr>
        <p:spPr>
          <a:xfrm>
            <a:off x="838200" y="771086"/>
            <a:ext cx="10515600" cy="561467"/>
          </a:xfrm>
        </p:spPr>
        <p:txBody>
          <a:bodyPr/>
          <a:lstStyle/>
          <a:p>
            <a:r>
              <a:rPr lang="en-US" dirty="0"/>
              <a:t>Exception: Individualized Documents that are Password-Protected</a:t>
            </a:r>
          </a:p>
        </p:txBody>
      </p:sp>
      <p:sp>
        <p:nvSpPr>
          <p:cNvPr id="6" name="Text Placeholder 5">
            <a:extLst>
              <a:ext uri="{FF2B5EF4-FFF2-40B4-BE49-F238E27FC236}">
                <a16:creationId xmlns:a16="http://schemas.microsoft.com/office/drawing/2014/main" id="{98032391-6A85-5485-D497-C9AFA257CFCB}"/>
              </a:ext>
            </a:extLst>
          </p:cNvPr>
          <p:cNvSpPr>
            <a:spLocks noGrp="1"/>
          </p:cNvSpPr>
          <p:nvPr>
            <p:ph type="body" sz="quarter" idx="10"/>
          </p:nvPr>
        </p:nvSpPr>
        <p:spPr>
          <a:xfrm>
            <a:off x="838200" y="1927654"/>
            <a:ext cx="10515600" cy="4052395"/>
          </a:xfrm>
        </p:spPr>
        <p:txBody>
          <a:bodyPr/>
          <a:lstStyle/>
          <a:p>
            <a:pPr algn="l">
              <a:buFont typeface="Arial" panose="020B0604020202020204" pitchFamily="34" charset="0"/>
              <a:buChar char="•"/>
            </a:pPr>
            <a:r>
              <a:rPr lang="en-US" b="0" i="0" dirty="0">
                <a:solidFill>
                  <a:srgbClr val="2E2E2A"/>
                </a:solidFill>
                <a:effectLst/>
              </a:rPr>
              <a:t>Documents that meet </a:t>
            </a:r>
            <a:r>
              <a:rPr lang="en-US" b="1" i="0" dirty="0">
                <a:solidFill>
                  <a:srgbClr val="2E2E2A"/>
                </a:solidFill>
                <a:effectLst/>
              </a:rPr>
              <a:t>all three</a:t>
            </a:r>
            <a:r>
              <a:rPr lang="en-US" b="0" i="0" dirty="0">
                <a:solidFill>
                  <a:srgbClr val="2E2E2A"/>
                </a:solidFill>
                <a:effectLst/>
              </a:rPr>
              <a:t> of the following points do not need to meet WCAG 2.1, Level AA:</a:t>
            </a:r>
            <a:br>
              <a:rPr lang="en-US" b="0" i="0" dirty="0">
                <a:solidFill>
                  <a:srgbClr val="2E2E2A"/>
                </a:solidFill>
                <a:effectLst/>
              </a:rPr>
            </a:br>
            <a:endParaRPr lang="en-US" b="0" i="0" dirty="0">
              <a:solidFill>
                <a:srgbClr val="2E2E2A"/>
              </a:solidFill>
              <a:effectLst/>
            </a:endParaRPr>
          </a:p>
          <a:p>
            <a:pPr marL="914400" lvl="1" indent="-457200" algn="l">
              <a:buFont typeface="+mj-lt"/>
              <a:buAutoNum type="arabicPeriod"/>
            </a:pPr>
            <a:r>
              <a:rPr lang="en-US" b="0" i="0" dirty="0">
                <a:solidFill>
                  <a:srgbClr val="2E2E2A"/>
                </a:solidFill>
                <a:effectLst/>
              </a:rPr>
              <a:t>The documents are word processing, presentation, PDF, or spreadsheet files, </a:t>
            </a:r>
            <a:r>
              <a:rPr lang="en-US" b="1" i="0" dirty="0">
                <a:solidFill>
                  <a:srgbClr val="2E2E2A"/>
                </a:solidFill>
                <a:effectLst/>
              </a:rPr>
              <a:t>and</a:t>
            </a:r>
            <a:endParaRPr lang="en-US" b="0" i="0" dirty="0">
              <a:solidFill>
                <a:srgbClr val="2E2E2A"/>
              </a:solidFill>
              <a:effectLst/>
            </a:endParaRPr>
          </a:p>
          <a:p>
            <a:pPr marL="914400" lvl="1" indent="-457200" algn="l">
              <a:buFont typeface="+mj-lt"/>
              <a:buAutoNum type="arabicPeriod"/>
            </a:pPr>
            <a:r>
              <a:rPr lang="en-US" b="0" i="0" dirty="0">
                <a:solidFill>
                  <a:srgbClr val="2E2E2A"/>
                </a:solidFill>
                <a:effectLst/>
              </a:rPr>
              <a:t>The documents are about a specific person, property, or account, </a:t>
            </a:r>
            <a:r>
              <a:rPr lang="en-US" b="1" i="0" dirty="0">
                <a:solidFill>
                  <a:srgbClr val="2E2E2A"/>
                </a:solidFill>
                <a:effectLst/>
              </a:rPr>
              <a:t>and</a:t>
            </a:r>
            <a:endParaRPr lang="en-US" b="0" i="0" dirty="0">
              <a:solidFill>
                <a:srgbClr val="2E2E2A"/>
              </a:solidFill>
              <a:effectLst/>
            </a:endParaRPr>
          </a:p>
          <a:p>
            <a:pPr marL="914400" lvl="1" indent="-457200" algn="l">
              <a:buFont typeface="+mj-lt"/>
              <a:buAutoNum type="arabicPeriod"/>
            </a:pPr>
            <a:r>
              <a:rPr lang="en-US" b="0" i="0" dirty="0">
                <a:solidFill>
                  <a:srgbClr val="2E2E2A"/>
                </a:solidFill>
                <a:effectLst/>
              </a:rPr>
              <a:t>The documents are password-protected or otherwise secured.</a:t>
            </a:r>
          </a:p>
          <a:p>
            <a:endParaRPr lang="en-US" dirty="0"/>
          </a:p>
        </p:txBody>
      </p:sp>
    </p:spTree>
    <p:extLst>
      <p:ext uri="{BB962C8B-B14F-4D97-AF65-F5344CB8AC3E}">
        <p14:creationId xmlns:p14="http://schemas.microsoft.com/office/powerpoint/2010/main" val="11225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247F-3C1E-6F05-A9FA-DB63EC5DCEB4}"/>
              </a:ext>
            </a:extLst>
          </p:cNvPr>
          <p:cNvSpPr>
            <a:spLocks noGrp="1"/>
          </p:cNvSpPr>
          <p:nvPr>
            <p:ph type="ctrTitle"/>
          </p:nvPr>
        </p:nvSpPr>
        <p:spPr/>
        <p:txBody>
          <a:bodyPr/>
          <a:lstStyle/>
          <a:p>
            <a:r>
              <a:rPr lang="en-US" dirty="0"/>
              <a:t>A person’s water bill is made available for them to view on a password-protected website as HTML content. </a:t>
            </a:r>
          </a:p>
        </p:txBody>
      </p:sp>
      <p:sp>
        <p:nvSpPr>
          <p:cNvPr id="3" name="Subtitle 2">
            <a:extLst>
              <a:ext uri="{FF2B5EF4-FFF2-40B4-BE49-F238E27FC236}">
                <a16:creationId xmlns:a16="http://schemas.microsoft.com/office/drawing/2014/main" id="{545C00D0-1955-2578-210C-3685513B067C}"/>
              </a:ext>
            </a:extLst>
          </p:cNvPr>
          <p:cNvSpPr>
            <a:spLocks noGrp="1"/>
          </p:cNvSpPr>
          <p:nvPr>
            <p:ph type="subTitle" idx="1"/>
          </p:nvPr>
        </p:nvSpPr>
        <p:spPr/>
        <p:txBody>
          <a:bodyPr/>
          <a:lstStyle/>
          <a:p>
            <a:r>
              <a:rPr lang="en-US" dirty="0"/>
              <a:t>Does this meet the individualized documents that are password-protected exception? </a:t>
            </a:r>
          </a:p>
          <a:p>
            <a:endParaRPr lang="en-US" dirty="0"/>
          </a:p>
        </p:txBody>
      </p:sp>
    </p:spTree>
    <p:extLst>
      <p:ext uri="{BB962C8B-B14F-4D97-AF65-F5344CB8AC3E}">
        <p14:creationId xmlns:p14="http://schemas.microsoft.com/office/powerpoint/2010/main" val="346554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D95E-780B-B086-D313-825B14E74428}"/>
              </a:ext>
            </a:extLst>
          </p:cNvPr>
          <p:cNvSpPr>
            <a:spLocks noGrp="1"/>
          </p:cNvSpPr>
          <p:nvPr>
            <p:ph type="ctrTitle"/>
          </p:nvPr>
        </p:nvSpPr>
        <p:spPr/>
        <p:txBody>
          <a:bodyPr/>
          <a:lstStyle/>
          <a:p>
            <a:r>
              <a:rPr lang="en-US" dirty="0"/>
              <a:t>A PDF posted on a password-protected website about an upcoming rate increase for all customers. </a:t>
            </a:r>
          </a:p>
        </p:txBody>
      </p:sp>
      <p:sp>
        <p:nvSpPr>
          <p:cNvPr id="3" name="Subtitle 2">
            <a:extLst>
              <a:ext uri="{FF2B5EF4-FFF2-40B4-BE49-F238E27FC236}">
                <a16:creationId xmlns:a16="http://schemas.microsoft.com/office/drawing/2014/main" id="{9F08505D-518C-A193-B674-89CEF027D8FE}"/>
              </a:ext>
            </a:extLst>
          </p:cNvPr>
          <p:cNvSpPr>
            <a:spLocks noGrp="1"/>
          </p:cNvSpPr>
          <p:nvPr>
            <p:ph type="subTitle" idx="1"/>
          </p:nvPr>
        </p:nvSpPr>
        <p:spPr/>
        <p:txBody>
          <a:bodyPr/>
          <a:lstStyle/>
          <a:p>
            <a:r>
              <a:rPr lang="en-US" dirty="0"/>
              <a:t>Does this meet the individualized documents that are password-protected exception? </a:t>
            </a:r>
          </a:p>
          <a:p>
            <a:endParaRPr lang="en-US" dirty="0"/>
          </a:p>
        </p:txBody>
      </p:sp>
    </p:spTree>
    <p:extLst>
      <p:ext uri="{BB962C8B-B14F-4D97-AF65-F5344CB8AC3E}">
        <p14:creationId xmlns:p14="http://schemas.microsoft.com/office/powerpoint/2010/main" val="143734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93D939-2F2B-05B7-2C30-5847B7783E40}"/>
              </a:ext>
            </a:extLst>
          </p:cNvPr>
          <p:cNvSpPr>
            <a:spLocks noGrp="1"/>
          </p:cNvSpPr>
          <p:nvPr>
            <p:ph type="title"/>
          </p:nvPr>
        </p:nvSpPr>
        <p:spPr>
          <a:xfrm>
            <a:off x="838200" y="698572"/>
            <a:ext cx="10515600" cy="561467"/>
          </a:xfrm>
        </p:spPr>
        <p:txBody>
          <a:bodyPr/>
          <a:lstStyle/>
          <a:p>
            <a:r>
              <a:rPr lang="en-US" dirty="0"/>
              <a:t>Exception: Preexisting Social Media Posts</a:t>
            </a:r>
          </a:p>
        </p:txBody>
      </p:sp>
      <p:sp>
        <p:nvSpPr>
          <p:cNvPr id="6" name="Text Placeholder 5">
            <a:extLst>
              <a:ext uri="{FF2B5EF4-FFF2-40B4-BE49-F238E27FC236}">
                <a16:creationId xmlns:a16="http://schemas.microsoft.com/office/drawing/2014/main" id="{313D7A39-7D0C-4720-AE6D-DABE67588A25}"/>
              </a:ext>
            </a:extLst>
          </p:cNvPr>
          <p:cNvSpPr>
            <a:spLocks noGrp="1"/>
          </p:cNvSpPr>
          <p:nvPr>
            <p:ph type="body" sz="quarter" idx="10"/>
          </p:nvPr>
        </p:nvSpPr>
        <p:spPr>
          <a:xfrm>
            <a:off x="838200" y="1724077"/>
            <a:ext cx="10515600" cy="3409845"/>
          </a:xfrm>
        </p:spPr>
        <p:txBody>
          <a:bodyPr/>
          <a:lstStyle/>
          <a:p>
            <a:r>
              <a:rPr lang="en-US" dirty="0"/>
              <a:t>Social media posts made by a state or local government </a:t>
            </a:r>
            <a:r>
              <a:rPr lang="en-US" b="1" dirty="0"/>
              <a:t>before</a:t>
            </a:r>
            <a:r>
              <a:rPr lang="en-US" dirty="0"/>
              <a:t> the compliance date do not need to meet WCAG 2.1, Level AA.</a:t>
            </a:r>
          </a:p>
        </p:txBody>
      </p:sp>
    </p:spTree>
    <p:extLst>
      <p:ext uri="{BB962C8B-B14F-4D97-AF65-F5344CB8AC3E}">
        <p14:creationId xmlns:p14="http://schemas.microsoft.com/office/powerpoint/2010/main" val="101385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110BB-2C64-FE16-5F8A-C05CE7AA8D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020E65-1EC1-E366-BA70-8C3E8E5D7659}"/>
              </a:ext>
            </a:extLst>
          </p:cNvPr>
          <p:cNvSpPr>
            <a:spLocks noGrp="1"/>
          </p:cNvSpPr>
          <p:nvPr>
            <p:ph type="title"/>
          </p:nvPr>
        </p:nvSpPr>
        <p:spPr>
          <a:xfrm>
            <a:off x="838200" y="968794"/>
            <a:ext cx="10515600" cy="561467"/>
          </a:xfrm>
        </p:spPr>
        <p:txBody>
          <a:bodyPr/>
          <a:lstStyle/>
          <a:p>
            <a:r>
              <a:rPr lang="en-US" dirty="0"/>
              <a:t>Exceptions Do Not Change</a:t>
            </a:r>
          </a:p>
        </p:txBody>
      </p:sp>
      <p:sp>
        <p:nvSpPr>
          <p:cNvPr id="5" name="Text Placeholder 4">
            <a:extLst>
              <a:ext uri="{FF2B5EF4-FFF2-40B4-BE49-F238E27FC236}">
                <a16:creationId xmlns:a16="http://schemas.microsoft.com/office/drawing/2014/main" id="{EAC135C5-E668-DE6B-3C18-688D3EF1977C}"/>
              </a:ext>
            </a:extLst>
          </p:cNvPr>
          <p:cNvSpPr>
            <a:spLocks noGrp="1"/>
          </p:cNvSpPr>
          <p:nvPr>
            <p:ph type="body" sz="quarter" idx="10"/>
          </p:nvPr>
        </p:nvSpPr>
        <p:spPr>
          <a:xfrm>
            <a:off x="838200" y="1779372"/>
            <a:ext cx="10515600" cy="4200677"/>
          </a:xfrm>
        </p:spPr>
        <p:txBody>
          <a:bodyPr/>
          <a:lstStyle/>
          <a:p>
            <a:r>
              <a:rPr lang="en-US" dirty="0"/>
              <a:t>Must provide individuals with disabilities with</a:t>
            </a:r>
          </a:p>
          <a:p>
            <a:pPr lvl="1"/>
            <a:r>
              <a:rPr lang="en-US" dirty="0"/>
              <a:t>Effective communication</a:t>
            </a:r>
          </a:p>
          <a:p>
            <a:pPr lvl="1"/>
            <a:r>
              <a:rPr lang="en-US" dirty="0"/>
              <a:t>Reasonable modifications</a:t>
            </a:r>
          </a:p>
          <a:p>
            <a:pPr lvl="1"/>
            <a:r>
              <a:rPr lang="en-US" dirty="0"/>
              <a:t>An equal opportunity to participate/benefit</a:t>
            </a:r>
          </a:p>
          <a:p>
            <a:r>
              <a:rPr lang="en-US" b="1" dirty="0"/>
              <a:t>Providing accessible formats to a user who requests them </a:t>
            </a:r>
            <a:r>
              <a:rPr lang="en-US" dirty="0"/>
              <a:t>(regardless if it meets an exception)</a:t>
            </a:r>
          </a:p>
        </p:txBody>
      </p:sp>
    </p:spTree>
    <p:extLst>
      <p:ext uri="{BB962C8B-B14F-4D97-AF65-F5344CB8AC3E}">
        <p14:creationId xmlns:p14="http://schemas.microsoft.com/office/powerpoint/2010/main" val="2040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15E60E-813B-EEF9-1630-655772F8201C}"/>
              </a:ext>
            </a:extLst>
          </p:cNvPr>
          <p:cNvSpPr>
            <a:spLocks noGrp="1"/>
          </p:cNvSpPr>
          <p:nvPr>
            <p:ph type="title"/>
          </p:nvPr>
        </p:nvSpPr>
        <p:spPr/>
        <p:txBody>
          <a:bodyPr/>
          <a:lstStyle/>
          <a:p>
            <a:r>
              <a:rPr lang="en-US" dirty="0"/>
              <a:t>Use of Conforming Alternative Versions</a:t>
            </a:r>
          </a:p>
        </p:txBody>
      </p:sp>
      <p:sp>
        <p:nvSpPr>
          <p:cNvPr id="6" name="Text Placeholder 5">
            <a:extLst>
              <a:ext uri="{FF2B5EF4-FFF2-40B4-BE49-F238E27FC236}">
                <a16:creationId xmlns:a16="http://schemas.microsoft.com/office/drawing/2014/main" id="{6CD038DF-3D25-5468-4A89-1D9FC877D2EA}"/>
              </a:ext>
            </a:extLst>
          </p:cNvPr>
          <p:cNvSpPr>
            <a:spLocks noGrp="1"/>
          </p:cNvSpPr>
          <p:nvPr>
            <p:ph type="body" sz="quarter" idx="10"/>
          </p:nvPr>
        </p:nvSpPr>
        <p:spPr/>
        <p:txBody>
          <a:bodyPr/>
          <a:lstStyle/>
          <a:p>
            <a:r>
              <a:rPr lang="en-US" dirty="0"/>
              <a:t>Two versions of same content: inaccessible &amp; accessible</a:t>
            </a:r>
          </a:p>
          <a:p>
            <a:r>
              <a:rPr lang="en-US" dirty="0"/>
              <a:t>Usually not acceptable</a:t>
            </a:r>
          </a:p>
          <a:p>
            <a:r>
              <a:rPr lang="en-US" dirty="0"/>
              <a:t>Exception </a:t>
            </a:r>
            <a:r>
              <a:rPr lang="en-US" i="1" dirty="0"/>
              <a:t>only</a:t>
            </a:r>
            <a:r>
              <a:rPr lang="en-US" dirty="0"/>
              <a:t> for very limited circumstances</a:t>
            </a:r>
          </a:p>
        </p:txBody>
      </p:sp>
    </p:spTree>
    <p:extLst>
      <p:ext uri="{BB962C8B-B14F-4D97-AF65-F5344CB8AC3E}">
        <p14:creationId xmlns:p14="http://schemas.microsoft.com/office/powerpoint/2010/main" val="11843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C2B1D8-DAEE-471B-1DE2-46AEFE4724B0}"/>
              </a:ext>
            </a:extLst>
          </p:cNvPr>
          <p:cNvSpPr>
            <a:spLocks noGrp="1"/>
          </p:cNvSpPr>
          <p:nvPr>
            <p:ph type="title"/>
          </p:nvPr>
        </p:nvSpPr>
        <p:spPr/>
        <p:txBody>
          <a:bodyPr/>
          <a:lstStyle/>
          <a:p>
            <a:r>
              <a:rPr lang="en-US" dirty="0"/>
              <a:t>Where do I start? </a:t>
            </a:r>
          </a:p>
        </p:txBody>
      </p:sp>
      <p:sp>
        <p:nvSpPr>
          <p:cNvPr id="6" name="Text Placeholder 5">
            <a:extLst>
              <a:ext uri="{FF2B5EF4-FFF2-40B4-BE49-F238E27FC236}">
                <a16:creationId xmlns:a16="http://schemas.microsoft.com/office/drawing/2014/main" id="{65185AB2-4226-5E91-A048-B82CBF165B9D}"/>
              </a:ext>
            </a:extLst>
          </p:cNvPr>
          <p:cNvSpPr>
            <a:spLocks noGrp="1"/>
          </p:cNvSpPr>
          <p:nvPr>
            <p:ph type="body" sz="quarter" idx="10"/>
          </p:nvPr>
        </p:nvSpPr>
        <p:spPr>
          <a:xfrm>
            <a:off x="838200" y="1242950"/>
            <a:ext cx="5802443" cy="4737100"/>
          </a:xfrm>
        </p:spPr>
        <p:txBody>
          <a:bodyPr/>
          <a:lstStyle/>
          <a:p>
            <a:pPr marL="0" indent="0">
              <a:buNone/>
            </a:pPr>
            <a:r>
              <a:rPr lang="en-US" b="1" dirty="0"/>
              <a:t>DubBot </a:t>
            </a:r>
          </a:p>
          <a:p>
            <a:pPr lvl="1"/>
            <a:r>
              <a:rPr lang="en-US" dirty="0"/>
              <a:t>Automated accessibility checker – available to all state and local govt. agencies (Free!)</a:t>
            </a:r>
          </a:p>
          <a:p>
            <a:pPr lvl="1"/>
            <a:r>
              <a:rPr lang="en-US" dirty="0"/>
              <a:t>Helps identify most common issues </a:t>
            </a:r>
          </a:p>
          <a:p>
            <a:pPr lvl="1"/>
            <a:r>
              <a:rPr lang="en-US" dirty="0"/>
              <a:t>Also scans PDFs, checks for broken links, and more</a:t>
            </a:r>
            <a:br>
              <a:rPr lang="en-US" dirty="0">
                <a:solidFill>
                  <a:schemeClr val="tx1">
                    <a:lumMod val="90000"/>
                    <a:lumOff val="10000"/>
                  </a:schemeClr>
                </a:solidFill>
              </a:rPr>
            </a:br>
            <a:endParaRPr lang="en-US" dirty="0">
              <a:solidFill>
                <a:schemeClr val="tx1">
                  <a:lumMod val="90000"/>
                  <a:lumOff val="10000"/>
                </a:schemeClr>
              </a:solidFill>
            </a:endParaRPr>
          </a:p>
          <a:p>
            <a:pPr marL="0" indent="0" algn="ctr">
              <a:buNone/>
            </a:pPr>
            <a:r>
              <a:rPr lang="en-US" sz="4000" b="1" dirty="0">
                <a:solidFill>
                  <a:schemeClr val="tx2">
                    <a:lumMod val="75000"/>
                    <a:lumOff val="25000"/>
                  </a:schemeClr>
                </a:solidFill>
                <a:hlinkClick r:id="rId3">
                  <a:extLst>
                    <a:ext uri="{A12FA001-AC4F-418D-AE19-62706E023703}">
                      <ahyp:hlinkClr xmlns:ahyp="http://schemas.microsoft.com/office/drawing/2018/hyperlinkcolor" val="tx"/>
                    </a:ext>
                  </a:extLst>
                </a:hlinkClick>
              </a:rPr>
              <a:t>it.nc.gov/dubbot</a:t>
            </a:r>
            <a:endParaRPr lang="en-US" sz="4000" b="1" dirty="0">
              <a:solidFill>
                <a:schemeClr val="tx2">
                  <a:lumMod val="75000"/>
                  <a:lumOff val="25000"/>
                </a:schemeClr>
              </a:solidFill>
            </a:endParaRPr>
          </a:p>
          <a:p>
            <a:pPr marL="0" indent="0">
              <a:buNone/>
            </a:pPr>
            <a:br>
              <a:rPr lang="en-US" dirty="0">
                <a:solidFill>
                  <a:schemeClr val="tx1">
                    <a:lumMod val="75000"/>
                    <a:lumOff val="25000"/>
                  </a:schemeClr>
                </a:solidFill>
              </a:rPr>
            </a:br>
            <a:endParaRPr lang="en-US" dirty="0">
              <a:solidFill>
                <a:schemeClr val="tx1">
                  <a:lumMod val="75000"/>
                  <a:lumOff val="25000"/>
                </a:schemeClr>
              </a:solidFill>
            </a:endParaRPr>
          </a:p>
        </p:txBody>
      </p:sp>
      <p:pic>
        <p:nvPicPr>
          <p:cNvPr id="1026" name="Picture 2" descr="Website Quality Monitoring | DC Help">
            <a:extLst>
              <a:ext uri="{FF2B5EF4-FFF2-40B4-BE49-F238E27FC236}">
                <a16:creationId xmlns:a16="http://schemas.microsoft.com/office/drawing/2014/main" id="{95E750E9-937D-95D6-1D8A-F270F8DD0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252" y="2342147"/>
            <a:ext cx="4739439" cy="114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07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BDEE83-C228-FBA8-CCFE-447EB72CFDFA}"/>
              </a:ext>
            </a:extLst>
          </p:cNvPr>
          <p:cNvSpPr>
            <a:spLocks noGrp="1"/>
          </p:cNvSpPr>
          <p:nvPr>
            <p:ph type="ctrTitle"/>
          </p:nvPr>
        </p:nvSpPr>
        <p:spPr/>
        <p:txBody>
          <a:bodyPr/>
          <a:lstStyle/>
          <a:p>
            <a:r>
              <a:rPr lang="en-US" sz="5400" dirty="0"/>
              <a:t>Questions? </a:t>
            </a:r>
          </a:p>
        </p:txBody>
      </p:sp>
    </p:spTree>
    <p:extLst>
      <p:ext uri="{BB962C8B-B14F-4D97-AF65-F5344CB8AC3E}">
        <p14:creationId xmlns:p14="http://schemas.microsoft.com/office/powerpoint/2010/main" val="146494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39258-D1E2-508A-13BA-17EF64A9732B}"/>
              </a:ext>
            </a:extLst>
          </p:cNvPr>
          <p:cNvSpPr>
            <a:spLocks noGrp="1"/>
          </p:cNvSpPr>
          <p:nvPr>
            <p:ph type="title" idx="4294967295"/>
          </p:nvPr>
        </p:nvSpPr>
        <p:spPr>
          <a:xfrm>
            <a:off x="0" y="-750276"/>
            <a:ext cx="10515600" cy="656492"/>
          </a:xfrm>
          <a:prstGeom prst="rect">
            <a:avLst/>
          </a:prstGeom>
        </p:spPr>
        <p:txBody>
          <a:bodyPr anchor="b"/>
          <a:lstStyle/>
          <a:p>
            <a:r>
              <a:rPr lang="en-US" dirty="0"/>
              <a:t>Closing Slide</a:t>
            </a:r>
          </a:p>
        </p:txBody>
      </p:sp>
    </p:spTree>
    <p:extLst>
      <p:ext uri="{BB962C8B-B14F-4D97-AF65-F5344CB8AC3E}">
        <p14:creationId xmlns:p14="http://schemas.microsoft.com/office/powerpoint/2010/main" val="181478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8773-8453-C11D-E5BF-6D9F95D5FA01}"/>
              </a:ext>
            </a:extLst>
          </p:cNvPr>
          <p:cNvSpPr>
            <a:spLocks noGrp="1"/>
          </p:cNvSpPr>
          <p:nvPr>
            <p:ph type="title"/>
          </p:nvPr>
        </p:nvSpPr>
        <p:spPr/>
        <p:txBody>
          <a:bodyPr/>
          <a:lstStyle/>
          <a:p>
            <a:r>
              <a:rPr lang="en-US" dirty="0"/>
              <a:t>Document &amp; PDF Accessibility</a:t>
            </a:r>
          </a:p>
        </p:txBody>
      </p:sp>
      <p:sp>
        <p:nvSpPr>
          <p:cNvPr id="3" name="Text Placeholder 2">
            <a:extLst>
              <a:ext uri="{FF2B5EF4-FFF2-40B4-BE49-F238E27FC236}">
                <a16:creationId xmlns:a16="http://schemas.microsoft.com/office/drawing/2014/main" id="{7B42C2E6-D0EE-210C-5DCF-37D2EBCAA50D}"/>
              </a:ext>
            </a:extLst>
          </p:cNvPr>
          <p:cNvSpPr>
            <a:spLocks noGrp="1"/>
          </p:cNvSpPr>
          <p:nvPr>
            <p:ph type="body" sz="quarter" idx="10"/>
          </p:nvPr>
        </p:nvSpPr>
        <p:spPr>
          <a:xfrm>
            <a:off x="838200" y="1060704"/>
            <a:ext cx="10515600" cy="3965898"/>
          </a:xfrm>
        </p:spPr>
        <p:txBody>
          <a:bodyPr/>
          <a:lstStyle/>
          <a:p>
            <a:pPr marL="0" indent="0">
              <a:buNone/>
            </a:pPr>
            <a:r>
              <a:rPr lang="en-US" sz="2000" dirty="0">
                <a:solidFill>
                  <a:schemeClr val="tx1">
                    <a:lumMod val="75000"/>
                    <a:lumOff val="25000"/>
                  </a:schemeClr>
                </a:solidFill>
                <a:latin typeface="+mj-lt"/>
              </a:rPr>
              <a:t>High-Risk Area</a:t>
            </a:r>
            <a:br>
              <a:rPr lang="en-US" sz="2000" dirty="0">
                <a:solidFill>
                  <a:schemeClr val="tx1">
                    <a:lumMod val="75000"/>
                    <a:lumOff val="25000"/>
                  </a:schemeClr>
                </a:solidFill>
                <a:latin typeface="+mj-lt"/>
              </a:rPr>
            </a:br>
            <a:endParaRPr lang="en-US" sz="2000" dirty="0">
              <a:solidFill>
                <a:schemeClr val="tx1">
                  <a:lumMod val="75000"/>
                  <a:lumOff val="25000"/>
                </a:schemeClr>
              </a:solidFill>
              <a:latin typeface="+mj-lt"/>
            </a:endParaRPr>
          </a:p>
          <a:p>
            <a:r>
              <a:rPr lang="en-US" dirty="0"/>
              <a:t>Documents and PDFs carry some of the greatest accessibility risks</a:t>
            </a:r>
          </a:p>
          <a:p>
            <a:pPr lvl="1"/>
            <a:r>
              <a:rPr lang="en-US" dirty="0"/>
              <a:t>Highest volume of issues</a:t>
            </a:r>
          </a:p>
          <a:p>
            <a:pPr lvl="1"/>
            <a:r>
              <a:rPr lang="en-US" dirty="0"/>
              <a:t>Most expensive and time-intensive to remediate</a:t>
            </a:r>
          </a:p>
        </p:txBody>
      </p:sp>
    </p:spTree>
    <p:extLst>
      <p:ext uri="{BB962C8B-B14F-4D97-AF65-F5344CB8AC3E}">
        <p14:creationId xmlns:p14="http://schemas.microsoft.com/office/powerpoint/2010/main" val="154935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7DF3BE-C951-1034-150E-B170D33D4159}"/>
              </a:ext>
            </a:extLst>
          </p:cNvPr>
          <p:cNvSpPr>
            <a:spLocks noGrp="1"/>
          </p:cNvSpPr>
          <p:nvPr>
            <p:ph type="title"/>
          </p:nvPr>
        </p:nvSpPr>
        <p:spPr/>
        <p:txBody>
          <a:bodyPr/>
          <a:lstStyle/>
          <a:p>
            <a:r>
              <a:rPr lang="en-US" dirty="0"/>
              <a:t>Affordable Document Accessibility Solutions</a:t>
            </a:r>
          </a:p>
        </p:txBody>
      </p:sp>
      <p:sp>
        <p:nvSpPr>
          <p:cNvPr id="6" name="Text Placeholder 5">
            <a:extLst>
              <a:ext uri="{FF2B5EF4-FFF2-40B4-BE49-F238E27FC236}">
                <a16:creationId xmlns:a16="http://schemas.microsoft.com/office/drawing/2014/main" id="{1C98A709-FFF4-35EC-94CB-264F28DECAF0}"/>
              </a:ext>
            </a:extLst>
          </p:cNvPr>
          <p:cNvSpPr>
            <a:spLocks noGrp="1"/>
          </p:cNvSpPr>
          <p:nvPr>
            <p:ph type="body" sz="quarter" idx="10"/>
          </p:nvPr>
        </p:nvSpPr>
        <p:spPr>
          <a:xfrm>
            <a:off x="838200" y="1060704"/>
            <a:ext cx="10515600" cy="4572178"/>
          </a:xfrm>
        </p:spPr>
        <p:txBody>
          <a:bodyPr/>
          <a:lstStyle/>
          <a:p>
            <a:pPr marL="0" indent="0">
              <a:buNone/>
            </a:pPr>
            <a:r>
              <a:rPr lang="en-US" sz="2000" dirty="0">
                <a:solidFill>
                  <a:schemeClr val="tx1">
                    <a:lumMod val="75000"/>
                    <a:lumOff val="25000"/>
                  </a:schemeClr>
                </a:solidFill>
                <a:latin typeface="+mj-lt"/>
              </a:rPr>
              <a:t>Cost-Effective Options Available</a:t>
            </a:r>
            <a:br>
              <a:rPr lang="en-US" sz="2000" dirty="0">
                <a:solidFill>
                  <a:schemeClr val="tx1">
                    <a:lumMod val="75000"/>
                    <a:lumOff val="25000"/>
                  </a:schemeClr>
                </a:solidFill>
                <a:latin typeface="+mj-lt"/>
              </a:rPr>
            </a:br>
            <a:endParaRPr lang="en-US" sz="2000" dirty="0">
              <a:solidFill>
                <a:schemeClr val="tx1">
                  <a:lumMod val="75000"/>
                  <a:lumOff val="25000"/>
                </a:schemeClr>
              </a:solidFill>
              <a:latin typeface="+mj-lt"/>
            </a:endParaRPr>
          </a:p>
          <a:p>
            <a:r>
              <a:rPr lang="en-US" sz="2600" b="1" dirty="0"/>
              <a:t>PDF-to-HTML Conversion: </a:t>
            </a:r>
          </a:p>
          <a:p>
            <a:pPr lvl="1"/>
            <a:r>
              <a:rPr lang="en-US" dirty="0"/>
              <a:t>As little as $0.03 cents per page </a:t>
            </a:r>
          </a:p>
          <a:p>
            <a:pPr lvl="1"/>
            <a:r>
              <a:rPr lang="en-US" dirty="0"/>
              <a:t>Free for agencies on the Digital Commons platform</a:t>
            </a:r>
          </a:p>
          <a:p>
            <a:r>
              <a:rPr lang="en-US" sz="2600" b="1" dirty="0"/>
              <a:t>PDF Remediation: </a:t>
            </a:r>
          </a:p>
          <a:p>
            <a:pPr lvl="1"/>
            <a:r>
              <a:rPr lang="en-US" dirty="0"/>
              <a:t>NCDIT is negotiating a State Term Contract</a:t>
            </a:r>
          </a:p>
          <a:p>
            <a:pPr lvl="1"/>
            <a:r>
              <a:rPr lang="en-US" dirty="0"/>
              <a:t>Multiple vendor options for agencies to choose from</a:t>
            </a:r>
          </a:p>
        </p:txBody>
      </p:sp>
    </p:spTree>
    <p:extLst>
      <p:ext uri="{BB962C8B-B14F-4D97-AF65-F5344CB8AC3E}">
        <p14:creationId xmlns:p14="http://schemas.microsoft.com/office/powerpoint/2010/main" val="129350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048D-3A40-6B68-8F17-2497B421AE74}"/>
              </a:ext>
            </a:extLst>
          </p:cNvPr>
          <p:cNvSpPr>
            <a:spLocks noGrp="1"/>
          </p:cNvSpPr>
          <p:nvPr>
            <p:ph type="title"/>
          </p:nvPr>
        </p:nvSpPr>
        <p:spPr/>
        <p:txBody>
          <a:bodyPr/>
          <a:lstStyle/>
          <a:p>
            <a:r>
              <a:rPr lang="en-US" dirty="0"/>
              <a:t>Agency Responsibility &amp; NCDIT Partnership</a:t>
            </a:r>
          </a:p>
        </p:txBody>
      </p:sp>
      <p:sp>
        <p:nvSpPr>
          <p:cNvPr id="3" name="Text Placeholder 2">
            <a:extLst>
              <a:ext uri="{FF2B5EF4-FFF2-40B4-BE49-F238E27FC236}">
                <a16:creationId xmlns:a16="http://schemas.microsoft.com/office/drawing/2014/main" id="{1852305A-6C4C-14C3-3CE2-6276179E7E50}"/>
              </a:ext>
            </a:extLst>
          </p:cNvPr>
          <p:cNvSpPr>
            <a:spLocks noGrp="1"/>
          </p:cNvSpPr>
          <p:nvPr>
            <p:ph type="body" sz="quarter" idx="10"/>
          </p:nvPr>
        </p:nvSpPr>
        <p:spPr>
          <a:xfrm>
            <a:off x="838200" y="1060704"/>
            <a:ext cx="10515600" cy="4737100"/>
          </a:xfrm>
        </p:spPr>
        <p:txBody>
          <a:bodyPr/>
          <a:lstStyle/>
          <a:p>
            <a:pPr marL="0" indent="0">
              <a:buNone/>
            </a:pPr>
            <a:r>
              <a:rPr lang="en-US" sz="2000" dirty="0">
                <a:solidFill>
                  <a:schemeClr val="tx1">
                    <a:lumMod val="75000"/>
                    <a:lumOff val="25000"/>
                  </a:schemeClr>
                </a:solidFill>
                <a:latin typeface="+mj-lt"/>
              </a:rPr>
              <a:t>Shared Accountability Model</a:t>
            </a:r>
            <a:br>
              <a:rPr lang="en-US" sz="2000" dirty="0">
                <a:solidFill>
                  <a:schemeClr val="tx1">
                    <a:lumMod val="75000"/>
                    <a:lumOff val="25000"/>
                  </a:schemeClr>
                </a:solidFill>
                <a:latin typeface="+mj-lt"/>
              </a:rPr>
            </a:br>
            <a:endParaRPr lang="en-US" sz="2000" dirty="0">
              <a:solidFill>
                <a:schemeClr val="tx1">
                  <a:lumMod val="75000"/>
                  <a:lumOff val="25000"/>
                </a:schemeClr>
              </a:solidFill>
              <a:latin typeface="+mj-lt"/>
            </a:endParaRPr>
          </a:p>
          <a:p>
            <a:r>
              <a:rPr lang="en-US" sz="2600" dirty="0"/>
              <a:t>Agencies are ultimately responsible for meeting accessibility standards</a:t>
            </a:r>
          </a:p>
          <a:p>
            <a:r>
              <a:rPr lang="en-US" sz="2600" dirty="0"/>
              <a:t>NCDIT is ready to provide guidance, tools, and support to help agencies:</a:t>
            </a:r>
          </a:p>
          <a:p>
            <a:pPr lvl="1"/>
            <a:r>
              <a:rPr lang="en-US" dirty="0"/>
              <a:t>Understand requirements</a:t>
            </a:r>
          </a:p>
          <a:p>
            <a:pPr lvl="1"/>
            <a:r>
              <a:rPr lang="en-US" dirty="0"/>
              <a:t>Reduce risk</a:t>
            </a:r>
          </a:p>
          <a:p>
            <a:pPr lvl="1"/>
            <a:r>
              <a:rPr lang="en-US" dirty="0"/>
              <a:t>Achieve compliance by the federal deadline</a:t>
            </a:r>
          </a:p>
        </p:txBody>
      </p:sp>
    </p:spTree>
    <p:extLst>
      <p:ext uri="{BB962C8B-B14F-4D97-AF65-F5344CB8AC3E}">
        <p14:creationId xmlns:p14="http://schemas.microsoft.com/office/powerpoint/2010/main" val="18941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B11E-3078-3327-6B7A-6F17AEF06A0B}"/>
              </a:ext>
            </a:extLst>
          </p:cNvPr>
          <p:cNvSpPr>
            <a:spLocks noGrp="1"/>
          </p:cNvSpPr>
          <p:nvPr>
            <p:ph type="title"/>
          </p:nvPr>
        </p:nvSpPr>
        <p:spPr/>
        <p:txBody>
          <a:bodyPr/>
          <a:lstStyle/>
          <a:p>
            <a:r>
              <a:rPr lang="en-US" dirty="0"/>
              <a:t>Digital Commons Platform Option </a:t>
            </a:r>
          </a:p>
        </p:txBody>
      </p:sp>
      <p:sp>
        <p:nvSpPr>
          <p:cNvPr id="3" name="Text Placeholder 2">
            <a:extLst>
              <a:ext uri="{FF2B5EF4-FFF2-40B4-BE49-F238E27FC236}">
                <a16:creationId xmlns:a16="http://schemas.microsoft.com/office/drawing/2014/main" id="{FF794106-C384-74AF-4924-BB08DEE4FCC0}"/>
              </a:ext>
            </a:extLst>
          </p:cNvPr>
          <p:cNvSpPr>
            <a:spLocks noGrp="1"/>
          </p:cNvSpPr>
          <p:nvPr>
            <p:ph type="body" sz="quarter" idx="10"/>
          </p:nvPr>
        </p:nvSpPr>
        <p:spPr>
          <a:xfrm>
            <a:off x="838200" y="1060704"/>
            <a:ext cx="10515600" cy="4737100"/>
          </a:xfrm>
        </p:spPr>
        <p:txBody>
          <a:bodyPr/>
          <a:lstStyle/>
          <a:p>
            <a:pPr marL="0" indent="0">
              <a:buNone/>
            </a:pPr>
            <a:r>
              <a:rPr lang="en-US" sz="2000" dirty="0">
                <a:solidFill>
                  <a:schemeClr val="tx1">
                    <a:lumMod val="75000"/>
                    <a:lumOff val="25000"/>
                  </a:schemeClr>
                </a:solidFill>
                <a:latin typeface="+mj-lt"/>
              </a:rPr>
              <a:t>Free Accessibility Website Upgrade</a:t>
            </a:r>
            <a:br>
              <a:rPr lang="en-US" sz="2000" dirty="0">
                <a:solidFill>
                  <a:schemeClr val="tx1">
                    <a:lumMod val="75000"/>
                    <a:lumOff val="25000"/>
                  </a:schemeClr>
                </a:solidFill>
                <a:latin typeface="+mj-lt"/>
              </a:rPr>
            </a:br>
            <a:endParaRPr lang="en-US" sz="2000" dirty="0">
              <a:solidFill>
                <a:schemeClr val="tx1">
                  <a:lumMod val="75000"/>
                  <a:lumOff val="25000"/>
                </a:schemeClr>
              </a:solidFill>
              <a:latin typeface="+mj-lt"/>
            </a:endParaRPr>
          </a:p>
          <a:p>
            <a:r>
              <a:rPr lang="en-US" sz="2400" dirty="0"/>
              <a:t>Agencies hosted on other platforms may migrate to the NCDIT Digital Commons platform</a:t>
            </a:r>
          </a:p>
          <a:p>
            <a:r>
              <a:rPr lang="en-US" sz="2400" dirty="0"/>
              <a:t>Benefits include:</a:t>
            </a:r>
          </a:p>
          <a:p>
            <a:pPr lvl="1"/>
            <a:r>
              <a:rPr lang="en-US" sz="2200" dirty="0"/>
              <a:t>No-cost accessibility website upgrade</a:t>
            </a:r>
          </a:p>
          <a:p>
            <a:pPr lvl="1"/>
            <a:r>
              <a:rPr lang="en-US" sz="2200" dirty="0"/>
              <a:t>Built-in accessibility standards and monitoring</a:t>
            </a:r>
          </a:p>
          <a:p>
            <a:pPr lvl="1"/>
            <a:r>
              <a:rPr lang="en-US" sz="2200" dirty="0"/>
              <a:t>Centralized support and maintenance</a:t>
            </a:r>
          </a:p>
          <a:p>
            <a:r>
              <a:rPr lang="en-US" sz="2400" dirty="0"/>
              <a:t>To be considered:</a:t>
            </a:r>
          </a:p>
          <a:p>
            <a:pPr lvl="1"/>
            <a:r>
              <a:rPr lang="en-US" sz="2200" dirty="0"/>
              <a:t>Migration request must be received by January 30</a:t>
            </a:r>
          </a:p>
        </p:txBody>
      </p:sp>
    </p:spTree>
    <p:extLst>
      <p:ext uri="{BB962C8B-B14F-4D97-AF65-F5344CB8AC3E}">
        <p14:creationId xmlns:p14="http://schemas.microsoft.com/office/powerpoint/2010/main" val="153936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92EA-33AC-3D7B-F8ED-05803E8543EC}"/>
              </a:ext>
            </a:extLst>
          </p:cNvPr>
          <p:cNvSpPr>
            <a:spLocks noGrp="1"/>
          </p:cNvSpPr>
          <p:nvPr>
            <p:ph type="title"/>
          </p:nvPr>
        </p:nvSpPr>
        <p:spPr/>
        <p:txBody>
          <a:bodyPr/>
          <a:lstStyle/>
          <a:p>
            <a:r>
              <a:rPr lang="en-US" dirty="0"/>
              <a:t>Agencies Remaining on Other Platforms</a:t>
            </a:r>
          </a:p>
        </p:txBody>
      </p:sp>
      <p:sp>
        <p:nvSpPr>
          <p:cNvPr id="3" name="Text Placeholder 2">
            <a:extLst>
              <a:ext uri="{FF2B5EF4-FFF2-40B4-BE49-F238E27FC236}">
                <a16:creationId xmlns:a16="http://schemas.microsoft.com/office/drawing/2014/main" id="{E1657A73-B574-6CF0-2363-855DEA2972AE}"/>
              </a:ext>
            </a:extLst>
          </p:cNvPr>
          <p:cNvSpPr>
            <a:spLocks noGrp="1"/>
          </p:cNvSpPr>
          <p:nvPr>
            <p:ph type="body" sz="quarter" idx="10"/>
          </p:nvPr>
        </p:nvSpPr>
        <p:spPr>
          <a:xfrm>
            <a:off x="838200" y="1060704"/>
            <a:ext cx="10515600" cy="4737100"/>
          </a:xfrm>
        </p:spPr>
        <p:txBody>
          <a:bodyPr/>
          <a:lstStyle/>
          <a:p>
            <a:pPr marL="0" indent="0">
              <a:buNone/>
            </a:pPr>
            <a:r>
              <a:rPr lang="en-US" sz="2000" dirty="0">
                <a:solidFill>
                  <a:schemeClr val="tx1">
                    <a:lumMod val="75000"/>
                    <a:lumOff val="25000"/>
                  </a:schemeClr>
                </a:solidFill>
                <a:latin typeface="+mj-lt"/>
              </a:rPr>
              <a:t>Continued Support Options</a:t>
            </a:r>
            <a:br>
              <a:rPr lang="en-US" sz="2000" dirty="0">
                <a:solidFill>
                  <a:schemeClr val="tx1">
                    <a:lumMod val="75000"/>
                    <a:lumOff val="25000"/>
                  </a:schemeClr>
                </a:solidFill>
                <a:latin typeface="+mj-lt"/>
              </a:rPr>
            </a:br>
            <a:endParaRPr lang="en-US" sz="2000" dirty="0">
              <a:solidFill>
                <a:schemeClr val="tx1">
                  <a:lumMod val="75000"/>
                  <a:lumOff val="25000"/>
                </a:schemeClr>
              </a:solidFill>
              <a:latin typeface="+mj-lt"/>
            </a:endParaRPr>
          </a:p>
          <a:p>
            <a:r>
              <a:rPr lang="en-US" dirty="0"/>
              <a:t>NCDIT is negotiating a State Term Contract offering:</a:t>
            </a:r>
          </a:p>
          <a:p>
            <a:pPr lvl="1"/>
            <a:r>
              <a:rPr lang="en-US" dirty="0"/>
              <a:t>Multiple accessibility service options</a:t>
            </a:r>
          </a:p>
          <a:p>
            <a:pPr lvl="1"/>
            <a:r>
              <a:rPr lang="en-US" dirty="0"/>
              <a:t>Vendor choice based on agency needs</a:t>
            </a:r>
          </a:p>
          <a:p>
            <a:r>
              <a:rPr lang="en-US" dirty="0"/>
              <a:t>NCDIT will provide limited technical guidance and consultations for agencies that:</a:t>
            </a:r>
          </a:p>
          <a:p>
            <a:pPr lvl="1"/>
            <a:r>
              <a:rPr lang="en-US" dirty="0"/>
              <a:t>Remain on external platforms</a:t>
            </a:r>
          </a:p>
          <a:p>
            <a:pPr lvl="1"/>
            <a:r>
              <a:rPr lang="en-US" dirty="0"/>
              <a:t>Need help interpreting accessibility requirements and risks</a:t>
            </a:r>
          </a:p>
        </p:txBody>
      </p:sp>
    </p:spTree>
    <p:extLst>
      <p:ext uri="{BB962C8B-B14F-4D97-AF65-F5344CB8AC3E}">
        <p14:creationId xmlns:p14="http://schemas.microsoft.com/office/powerpoint/2010/main" val="168839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ECAE-F0E7-3DD8-EF72-FCFB33ED1E98}"/>
              </a:ext>
            </a:extLst>
          </p:cNvPr>
          <p:cNvSpPr>
            <a:spLocks noGrp="1"/>
          </p:cNvSpPr>
          <p:nvPr>
            <p:ph type="ctrTitle"/>
          </p:nvPr>
        </p:nvSpPr>
        <p:spPr>
          <a:xfrm>
            <a:off x="1342417" y="-337583"/>
            <a:ext cx="10849583" cy="2517950"/>
          </a:xfrm>
        </p:spPr>
        <p:txBody>
          <a:bodyPr>
            <a:normAutofit/>
          </a:bodyPr>
          <a:lstStyle/>
          <a:p>
            <a:pPr algn="l"/>
            <a:r>
              <a:rPr lang="en-US" sz="5400" dirty="0">
                <a:solidFill>
                  <a:schemeClr val="bg2">
                    <a:lumMod val="25000"/>
                  </a:schemeClr>
                </a:solidFill>
              </a:rPr>
              <a:t>Become your agency's</a:t>
            </a:r>
            <a:br>
              <a:rPr lang="en-US" sz="8000" dirty="0"/>
            </a:br>
            <a:r>
              <a:rPr lang="en-US" sz="5400" b="1" dirty="0">
                <a:ea typeface="Verdana" panose="020B0604030504040204" pitchFamily="34" charset="0"/>
              </a:rPr>
              <a:t>Digital Accessibility Coordinator</a:t>
            </a:r>
            <a:endParaRPr lang="en-US" sz="8000" b="1" dirty="0">
              <a:ea typeface="Verdana" panose="020B0604030504040204" pitchFamily="34" charset="0"/>
            </a:endParaRPr>
          </a:p>
        </p:txBody>
      </p:sp>
      <p:sp>
        <p:nvSpPr>
          <p:cNvPr id="3" name="Subtitle 2">
            <a:extLst>
              <a:ext uri="{FF2B5EF4-FFF2-40B4-BE49-F238E27FC236}">
                <a16:creationId xmlns:a16="http://schemas.microsoft.com/office/drawing/2014/main" id="{72D13F17-D3D1-A2F5-BF21-D0539F6CB883}"/>
              </a:ext>
            </a:extLst>
          </p:cNvPr>
          <p:cNvSpPr>
            <a:spLocks noGrp="1"/>
          </p:cNvSpPr>
          <p:nvPr>
            <p:ph type="subTitle" idx="1"/>
          </p:nvPr>
        </p:nvSpPr>
        <p:spPr>
          <a:xfrm>
            <a:off x="5801360" y="3429000"/>
            <a:ext cx="5502613" cy="2761313"/>
          </a:xfrm>
        </p:spPr>
        <p:txBody>
          <a:bodyPr>
            <a:normAutofit/>
          </a:bodyPr>
          <a:lstStyle/>
          <a:p>
            <a:pPr marL="342900" indent="-342900" algn="l">
              <a:buFont typeface="Arial" panose="020B0604020202020204" pitchFamily="34" charset="0"/>
              <a:buChar char="•"/>
            </a:pPr>
            <a:r>
              <a:rPr lang="en-US" sz="3200" dirty="0"/>
              <a:t>Soon, each state agency will be asked to name a Digital Accessibility Coordinator.</a:t>
            </a:r>
          </a:p>
        </p:txBody>
      </p:sp>
      <p:pic>
        <p:nvPicPr>
          <p:cNvPr id="1026" name="Picture 2" descr="Woman and Woman's shadow. Shadow of woman is large and has cape. Woman is small and not wearing cape.">
            <a:extLst>
              <a:ext uri="{FF2B5EF4-FFF2-40B4-BE49-F238E27FC236}">
                <a16:creationId xmlns:a16="http://schemas.microsoft.com/office/drawing/2014/main" id="{6AF3292C-326C-6530-4112-7C1FD9689E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64" t="9170" r="9540" b="5215"/>
          <a:stretch>
            <a:fillRect/>
          </a:stretch>
        </p:blipFill>
        <p:spPr bwMode="auto">
          <a:xfrm>
            <a:off x="1463040" y="2369444"/>
            <a:ext cx="3881120" cy="369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96028"/>
      </p:ext>
    </p:extLst>
  </p:cSld>
  <p:clrMapOvr>
    <a:masterClrMapping/>
  </p:clrMapOvr>
</p:sld>
</file>

<file path=ppt/theme/theme1.xml><?xml version="1.0" encoding="utf-8"?>
<a:theme xmlns:a="http://schemas.openxmlformats.org/drawingml/2006/main" name="TItle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E6346ECA-1384-4EFD-B868-216ACA8DAA8A}"/>
    </a:ext>
  </a:extLst>
</a:theme>
</file>

<file path=ppt/theme/theme2.xml><?xml version="1.0" encoding="utf-8"?>
<a:theme xmlns:a="http://schemas.openxmlformats.org/drawingml/2006/main" name="Bottom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D2C19DFD-F52D-4F02-AE06-2ECCA6C50AA1}"/>
    </a:ext>
  </a:extLst>
</a:theme>
</file>

<file path=ppt/theme/theme3.xml><?xml version="1.0" encoding="utf-8"?>
<a:theme xmlns:a="http://schemas.openxmlformats.org/drawingml/2006/main" name="Top Swoop Design">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6E58F7C9-B5CA-45C8-A00C-6E08662091D4}"/>
    </a:ext>
  </a:extLst>
</a:theme>
</file>

<file path=ppt/theme/theme4.xml><?xml version="1.0" encoding="utf-8"?>
<a:theme xmlns:a="http://schemas.openxmlformats.org/drawingml/2006/main" name="Blank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FFFFFF"/>
      </a:hlink>
      <a:folHlink>
        <a:srgbClr val="FFFFFF"/>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BBCC9CC9-8617-4830-B937-68917D0FD499}"/>
    </a:ext>
  </a:extLst>
</a:theme>
</file>

<file path=ppt/theme/theme5.xml><?xml version="1.0" encoding="utf-8"?>
<a:theme xmlns:a="http://schemas.openxmlformats.org/drawingml/2006/main" name="Section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78182F4A-BB01-4004-BED6-4F8D8CE77FF0}"/>
    </a:ext>
  </a:extLst>
</a:theme>
</file>

<file path=ppt/theme/theme6.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IT PowerPoint Template.potx  -  Read-Only" id="{5D087425-6364-43D9-916B-6652F844F6E9}" vid="{29D54C66-3347-4897-8E6D-A7D6F80DFD2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NCDIT">
      <a:dk1>
        <a:srgbClr val="000000"/>
      </a:dk1>
      <a:lt1>
        <a:sysClr val="window" lastClr="FFFFFF"/>
      </a:lt1>
      <a:dk2>
        <a:srgbClr val="0C2340"/>
      </a:dk2>
      <a:lt2>
        <a:srgbClr val="AFC4E0"/>
      </a:lt2>
      <a:accent1>
        <a:srgbClr val="0E3052"/>
      </a:accent1>
      <a:accent2>
        <a:srgbClr val="426DA9"/>
      </a:accent2>
      <a:accent3>
        <a:srgbClr val="D0D3D4"/>
      </a:accent3>
      <a:accent4>
        <a:srgbClr val="F4633A"/>
      </a:accent4>
      <a:accent5>
        <a:srgbClr val="9EA7CD"/>
      </a:accent5>
      <a:accent6>
        <a:srgbClr val="FFFFFF"/>
      </a:accent6>
      <a:hlink>
        <a:srgbClr val="426DA9"/>
      </a:hlink>
      <a:folHlink>
        <a:srgbClr val="F4633A"/>
      </a:folHlink>
    </a:clrScheme>
    <a:fontScheme name="NCD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NCDIT">
      <a:dk1>
        <a:srgbClr val="000000"/>
      </a:dk1>
      <a:lt1>
        <a:sysClr val="window" lastClr="FFFFFF"/>
      </a:lt1>
      <a:dk2>
        <a:srgbClr val="0C2340"/>
      </a:dk2>
      <a:lt2>
        <a:srgbClr val="AFC4E0"/>
      </a:lt2>
      <a:accent1>
        <a:srgbClr val="0E3052"/>
      </a:accent1>
      <a:accent2>
        <a:srgbClr val="426DA9"/>
      </a:accent2>
      <a:accent3>
        <a:srgbClr val="D0D3D4"/>
      </a:accent3>
      <a:accent4>
        <a:srgbClr val="F4633A"/>
      </a:accent4>
      <a:accent5>
        <a:srgbClr val="9EA7CD"/>
      </a:accent5>
      <a:accent6>
        <a:srgbClr val="FFFFFF"/>
      </a:accent6>
      <a:hlink>
        <a:srgbClr val="426DA9"/>
      </a:hlink>
      <a:folHlink>
        <a:srgbClr val="F4633A"/>
      </a:folHlink>
    </a:clrScheme>
    <a:fontScheme name="NCD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CA194FB09FB645A3E9D46A18B04FA7" ma:contentTypeVersion="19" ma:contentTypeDescription="Create a new document." ma:contentTypeScope="" ma:versionID="ac0d94edb62d1815c01118a392dcf328">
  <xsd:schema xmlns:xsd="http://www.w3.org/2001/XMLSchema" xmlns:xs="http://www.w3.org/2001/XMLSchema" xmlns:p="http://schemas.microsoft.com/office/2006/metadata/properties" xmlns:ns2="7dda42e7-89c1-47c2-8473-77221d6f7661" xmlns:ns3="9ad34c47-d3a7-496a-9308-caec4d78d1a2" targetNamespace="http://schemas.microsoft.com/office/2006/metadata/properties" ma:root="true" ma:fieldsID="b3d02cc4748681dd99c438838004c38c" ns2:_="" ns3:_="">
    <xsd:import namespace="7dda42e7-89c1-47c2-8473-77221d6f7661"/>
    <xsd:import namespace="9ad34c47-d3a7-496a-9308-caec4d78d1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a42e7-89c1-47c2-8473-77221d6f7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Topic" ma:index="22" nillable="true" ma:displayName="Topic" ma:format="Dropdown" ma:internalName="Topi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d34c47-d3a7-496a-9308-caec4d78d1a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d59afb3-22ef-488d-a0bc-c45a57846f2b}" ma:internalName="TaxCatchAll" ma:showField="CatchAllData" ma:web="9ad34c47-d3a7-496a-9308-caec4d78d1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d34c47-d3a7-496a-9308-caec4d78d1a2" xsi:nil="true"/>
    <lcf76f155ced4ddcb4097134ff3c332f xmlns="7dda42e7-89c1-47c2-8473-77221d6f7661">
      <Terms xmlns="http://schemas.microsoft.com/office/infopath/2007/PartnerControls"/>
    </lcf76f155ced4ddcb4097134ff3c332f>
    <Topic xmlns="7dda42e7-89c1-47c2-8473-77221d6f7661">Title II &amp; Exceptions</Topic>
  </documentManagement>
</p:properties>
</file>

<file path=customXml/itemProps1.xml><?xml version="1.0" encoding="utf-8"?>
<ds:datastoreItem xmlns:ds="http://schemas.openxmlformats.org/officeDocument/2006/customXml" ds:itemID="{7E41BF1E-BE1A-426D-9A29-69B15E31E5E8}"/>
</file>

<file path=customXml/itemProps2.xml><?xml version="1.0" encoding="utf-8"?>
<ds:datastoreItem xmlns:ds="http://schemas.openxmlformats.org/officeDocument/2006/customXml" ds:itemID="{E6D6632F-5054-42AC-8AEF-5DF5D31070A3}"/>
</file>

<file path=customXml/itemProps3.xml><?xml version="1.0" encoding="utf-8"?>
<ds:datastoreItem xmlns:ds="http://schemas.openxmlformats.org/officeDocument/2006/customXml" ds:itemID="{B6350172-97AA-4697-AEEA-11FE9143BF9F}"/>
</file>

<file path=docProps/app.xml><?xml version="1.0" encoding="utf-8"?>
<Properties xmlns="http://schemas.openxmlformats.org/officeDocument/2006/extended-properties" xmlns:vt="http://schemas.openxmlformats.org/officeDocument/2006/docPropsVTypes">
  <Template>TItle Slide</Template>
  <TotalTime>1547</TotalTime>
  <Words>1878</Words>
  <Application>Microsoft Macintosh PowerPoint</Application>
  <PresentationFormat>Widescreen</PresentationFormat>
  <Paragraphs>228</Paragraphs>
  <Slides>39</Slides>
  <Notes>33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39</vt:i4>
      </vt:variant>
    </vt:vector>
  </HeadingPairs>
  <TitlesOfParts>
    <vt:vector size="52" baseType="lpstr">
      <vt:lpstr>Aptos</vt:lpstr>
      <vt:lpstr>Aptos Display</vt:lpstr>
      <vt:lpstr>Arial</vt:lpstr>
      <vt:lpstr>Arial Black</vt:lpstr>
      <vt:lpstr>Public Sans Web</vt:lpstr>
      <vt:lpstr>Verdana</vt:lpstr>
      <vt:lpstr>TItle Slide</vt:lpstr>
      <vt:lpstr>Bottom Swoop Design</vt:lpstr>
      <vt:lpstr>Top Swoop Design</vt:lpstr>
      <vt:lpstr>Blank Slide</vt:lpstr>
      <vt:lpstr>Section Title Slide</vt:lpstr>
      <vt:lpstr>Closing Slide</vt:lpstr>
      <vt:lpstr>Office Theme</vt:lpstr>
      <vt:lpstr>Partnering for Digital Accessibility Compliance</vt:lpstr>
      <vt:lpstr>Title II of the American Disabilities Act</vt:lpstr>
      <vt:lpstr>NCDIT Support for Accessibility Compliance</vt:lpstr>
      <vt:lpstr>Document &amp; PDF Accessibility</vt:lpstr>
      <vt:lpstr>Affordable Document Accessibility Solutions</vt:lpstr>
      <vt:lpstr>Agency Responsibility &amp; NCDIT Partnership</vt:lpstr>
      <vt:lpstr>Digital Commons Platform Option </vt:lpstr>
      <vt:lpstr>Agencies Remaining on Other Platforms</vt:lpstr>
      <vt:lpstr>Become your agency's Digital Accessibility Coordinator</vt:lpstr>
      <vt:lpstr> Digital Accessibility Coordinator tasks</vt:lpstr>
      <vt:lpstr> Digital Accessibility Coordinator</vt:lpstr>
      <vt:lpstr>ADA Title II Regulation for State &amp; Local Governments Review</vt:lpstr>
      <vt:lpstr>Disclaimer</vt:lpstr>
      <vt:lpstr>Americans with Disabilities Act (ADA)</vt:lpstr>
      <vt:lpstr>Title II of ADA Regulation/Rule</vt:lpstr>
      <vt:lpstr>Web Content Definition</vt:lpstr>
      <vt:lpstr>Requirement: Title II Technical Standard</vt:lpstr>
      <vt:lpstr>Title II Compliance Dates</vt:lpstr>
      <vt:lpstr>Limited Exceptions</vt:lpstr>
      <vt:lpstr>Exception: Archived Web Content </vt:lpstr>
      <vt:lpstr>A water quality report from 1998 that a state has stored in an “archived” section of its website and has not updated. </vt:lpstr>
      <vt:lpstr>City council meeting minutes created after the compliance date and posted in an ”archived” section. </vt:lpstr>
      <vt:lpstr>A 2021 COVID-19 statistics spreadsheet posted in an ”archived” section later updated.</vt:lpstr>
      <vt:lpstr>A PDF that includes a current county park map that is based on data collected after compliance date.</vt:lpstr>
      <vt:lpstr>Exception: Preexisting Conventional Electronic Documents</vt:lpstr>
      <vt:lpstr>A Microsoft Word version of a school board sample ballot posted in 2014.</vt:lpstr>
      <vt:lpstr>A PPT presentation posted after the compliance date for an upcoming town hall.  </vt:lpstr>
      <vt:lpstr>After the compliance date, the city updates a PDF posted in 2020 to include new contact information. </vt:lpstr>
      <vt:lpstr>A state posted a PDF version of a business license application in 2020 that is still used to apply.</vt:lpstr>
      <vt:lpstr>Exception: Content Posted by Third Party</vt:lpstr>
      <vt:lpstr>Exception: Individualized Documents that are Password-Protected</vt:lpstr>
      <vt:lpstr>A person’s water bill is made available for them to view on a password-protected website as HTML content. </vt:lpstr>
      <vt:lpstr>A PDF posted on a password-protected website about an upcoming rate increase for all customers. </vt:lpstr>
      <vt:lpstr>Exception: Preexisting Social Media Posts</vt:lpstr>
      <vt:lpstr>Exceptions Do Not Change</vt:lpstr>
      <vt:lpstr>Use of Conforming Alternative Versions</vt:lpstr>
      <vt:lpstr>Where do I start? </vt:lpstr>
      <vt:lpstr>Questions? </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Hepler, Amy L</dc:creator>
  <cp:lastModifiedBy>Hepler, Amy L</cp:lastModifiedBy>
  <cp:revision>18</cp:revision>
  <dcterms:created xsi:type="dcterms:W3CDTF">2024-07-08T16:11:14Z</dcterms:created>
  <dcterms:modified xsi:type="dcterms:W3CDTF">2026-01-27T17:48:29Z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0x0101000ECA194FB09FB645A3E9D46A18B04FA7</vt:lpwstr>
  </property>
  <property fmtid="{D5CDD505-2E9C-101B-9397-08002B2CF9AE}" pid="3" name="MediaServiceImageTags">
    <vt:lpwstr/>
  </property>
</Properties>
</file>